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33" autoAdjust="0"/>
    <p:restoredTop sz="95994" autoAdjust="0"/>
  </p:normalViewPr>
  <p:slideViewPr>
    <p:cSldViewPr snapToGrid="0" snapToObjects="1">
      <p:cViewPr varScale="1">
        <p:scale>
          <a:sx n="99" d="100"/>
          <a:sy n="99" d="100"/>
        </p:scale>
        <p:origin x="920" y="16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571AC2-EAFE-EE48-9A97-9ACFE728E707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B55C6-DCB4-724F-933C-BC791ADBAC1B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14-05-28-LEGO-by-RalfR-081.jpg" TargetMode="External"/><Relationship Id="rId2" Type="http://schemas.openxmlformats.org/officeDocument/2006/relationships/hyperlink" Target="http://www.roletschek.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Objects and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2DD63-04F0-4148-98AD-8E50B553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Primitive and Object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209D4-8AC1-9C4B-967C-B887BDCD1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126639"/>
            <a:ext cx="6280725" cy="4919552"/>
          </a:xfrm>
        </p:spPr>
        <p:txBody>
          <a:bodyPr/>
          <a:lstStyle/>
          <a:p>
            <a:r>
              <a:rPr lang="en-US" dirty="0"/>
              <a:t>Primitives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boolean</a:t>
            </a:r>
          </a:p>
          <a:p>
            <a:r>
              <a:rPr lang="en-US" dirty="0"/>
              <a:t>Store numbers only</a:t>
            </a:r>
          </a:p>
          <a:p>
            <a:pPr lvl="1"/>
            <a:r>
              <a:rPr lang="en-US" dirty="0"/>
              <a:t>char maps </a:t>
            </a:r>
            <a:r>
              <a:rPr lang="en-US" dirty="0" err="1"/>
              <a:t>ints</a:t>
            </a:r>
            <a:r>
              <a:rPr lang="en-US" dirty="0"/>
              <a:t> to ASCII table</a:t>
            </a:r>
          </a:p>
          <a:p>
            <a:pPr lvl="1"/>
            <a:r>
              <a:rPr lang="en-US" dirty="0"/>
              <a:t>boolean maps 0 to false, 1 to true</a:t>
            </a:r>
          </a:p>
          <a:p>
            <a:r>
              <a:rPr lang="en-US" dirty="0"/>
              <a:t>Only contains the values</a:t>
            </a:r>
          </a:p>
          <a:p>
            <a:pPr lvl="1"/>
            <a:r>
              <a:rPr lang="en-US" dirty="0"/>
              <a:t>No functionality</a:t>
            </a:r>
          </a:p>
          <a:p>
            <a:pPr lvl="1"/>
            <a:r>
              <a:rPr lang="en-US" dirty="0"/>
              <a:t>Repeat: values only 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0BF289A-FE41-6F43-B27F-9D0F4315E895}"/>
              </a:ext>
            </a:extLst>
          </p:cNvPr>
          <p:cNvSpPr txBox="1">
            <a:spLocks/>
          </p:cNvSpPr>
          <p:nvPr/>
        </p:nvSpPr>
        <p:spPr>
          <a:xfrm>
            <a:off x="6908800" y="2126639"/>
            <a:ext cx="6280725" cy="320215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Objects</a:t>
            </a:r>
          </a:p>
          <a:p>
            <a:pPr lvl="1"/>
            <a:r>
              <a:rPr lang="en-US" dirty="0"/>
              <a:t>Are “containers” </a:t>
            </a:r>
          </a:p>
          <a:p>
            <a:pPr lvl="1"/>
            <a:r>
              <a:rPr lang="en-US" dirty="0"/>
              <a:t>Contain multiple primitives </a:t>
            </a:r>
          </a:p>
          <a:p>
            <a:pPr lvl="1"/>
            <a:r>
              <a:rPr lang="en-US" dirty="0"/>
              <a:t>Related to the same ‘idea’</a:t>
            </a:r>
          </a:p>
          <a:p>
            <a:pPr lvl="1"/>
            <a:r>
              <a:rPr lang="en-US" dirty="0"/>
              <a:t>Has functionality (methods) </a:t>
            </a:r>
          </a:p>
          <a:p>
            <a:pPr lvl="1"/>
            <a:r>
              <a:rPr lang="en-US" dirty="0"/>
              <a:t>Extremely key to programming</a:t>
            </a:r>
          </a:p>
          <a:p>
            <a:pPr lvl="1"/>
            <a:r>
              <a:rPr lang="en-US" dirty="0"/>
              <a:t>They are ‘smart’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FF5B60-5DDD-5F45-8D73-5730D2645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058" y="5143662"/>
            <a:ext cx="3128919" cy="208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59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572-99FC-2C40-9123-5231EE4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656904"/>
            <a:ext cx="12561453" cy="1015663"/>
          </a:xfrm>
        </p:spPr>
        <p:txBody>
          <a:bodyPr/>
          <a:lstStyle/>
          <a:p>
            <a:r>
              <a:rPr lang="en-US" dirty="0"/>
              <a:t>Objects are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B9CE-D22E-304F-98BA-26309D98A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800240"/>
            <a:ext cx="12561453" cy="5315256"/>
          </a:xfrm>
        </p:spPr>
        <p:txBody>
          <a:bodyPr/>
          <a:lstStyle/>
          <a:p>
            <a:pPr fontAlgn="base"/>
            <a:r>
              <a:rPr lang="en-US" dirty="0"/>
              <a:t>Think of LEGOs </a:t>
            </a:r>
          </a:p>
          <a:p>
            <a:pPr lvl="1" fontAlgn="base"/>
            <a:r>
              <a:rPr lang="en-US" dirty="0"/>
              <a:t>Blocks </a:t>
            </a:r>
          </a:p>
          <a:p>
            <a:pPr lvl="1" fontAlgn="base"/>
            <a:r>
              <a:rPr lang="en-US" dirty="0"/>
              <a:t>Assembled in different ways - creates new and interesting things</a:t>
            </a:r>
          </a:p>
          <a:p>
            <a:pPr fontAlgn="base"/>
            <a:r>
              <a:rPr lang="en-US" dirty="0"/>
              <a:t>Objects contain information in a logical order </a:t>
            </a:r>
          </a:p>
          <a:p>
            <a:pPr fontAlgn="base"/>
            <a:r>
              <a:rPr lang="en-US" dirty="0"/>
              <a:t>Example: Strings are objects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companion = “Clara”; // note, Strings are so common, they have this shortcut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companion.length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5</a:t>
            </a:r>
          </a:p>
          <a:p>
            <a:pPr fontAlgn="base"/>
            <a:r>
              <a:rPr lang="en-US" dirty="0"/>
              <a:t>Most objects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reserves room in memory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obj.myCoolMethod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dirty="0"/>
              <a:t>We will keep coming back to this</a:t>
            </a:r>
          </a:p>
          <a:p>
            <a:pPr lvl="1" fontAlgn="base"/>
            <a:r>
              <a:rPr lang="en-US" dirty="0"/>
              <a:t>Important to know - methods belong to Objects</a:t>
            </a:r>
          </a:p>
          <a:p>
            <a:pPr lvl="1" fontAlgn="base"/>
            <a:r>
              <a:rPr lang="en-US" dirty="0"/>
              <a:t>Even methods that </a:t>
            </a:r>
            <a:r>
              <a:rPr lang="en-US" b="1" dirty="0"/>
              <a:t>you</a:t>
            </a:r>
            <a:r>
              <a:rPr lang="en-US" dirty="0"/>
              <a:t> write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52B995-A490-EF4B-81C8-8848A14E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00" y="2365663"/>
            <a:ext cx="332815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2"/>
              </a:rPr>
              <a:t>© Ralf Roletschek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 - Published with permission. Read full copy information on </a:t>
            </a: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3"/>
              </a:rPr>
              <a:t>wikicommons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6D9799-4DC8-2C49-A07F-263769E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56" y="0"/>
            <a:ext cx="3510844" cy="23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5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A8D2-A4AD-2F4B-9867-14F6354D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97256"/>
            <a:ext cx="12561453" cy="1015663"/>
          </a:xfrm>
        </p:spPr>
        <p:txBody>
          <a:bodyPr/>
          <a:lstStyle/>
          <a:p>
            <a:r>
              <a:rPr lang="en-US" dirty="0"/>
              <a:t>Memory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95E26-7BED-1D4B-AD98-D06F159EE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28062"/>
            <a:ext cx="5942058" cy="624433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length = 10;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width = 100;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Rectangle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smallBuildingOnCampus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new Rectangle();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smallBuildingOnCampus.setLength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(length);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smallBuildingOnCampus.setWidth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(width);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smallBuildingOnCampus.getArea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Rectangle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width = 0; 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length = 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setLength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 length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setWidth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 width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{ return width * height;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5DE4D-2405-DE4B-B0C9-3286EA1B16AA}"/>
              </a:ext>
            </a:extLst>
          </p:cNvPr>
          <p:cNvSpPr/>
          <p:nvPr/>
        </p:nvSpPr>
        <p:spPr>
          <a:xfrm>
            <a:off x="12455747" y="97473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28780-1905-584A-A043-795184B21B53}"/>
              </a:ext>
            </a:extLst>
          </p:cNvPr>
          <p:cNvSpPr/>
          <p:nvPr/>
        </p:nvSpPr>
        <p:spPr>
          <a:xfrm>
            <a:off x="12455747" y="1435325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8918-E116-4C4B-A273-FBC1005F922D}"/>
              </a:ext>
            </a:extLst>
          </p:cNvPr>
          <p:cNvSpPr/>
          <p:nvPr/>
        </p:nvSpPr>
        <p:spPr>
          <a:xfrm>
            <a:off x="12455747" y="1899580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ED5DC-B1D2-0647-ACE2-FE97E808B015}"/>
              </a:ext>
            </a:extLst>
          </p:cNvPr>
          <p:cNvSpPr/>
          <p:nvPr/>
        </p:nvSpPr>
        <p:spPr>
          <a:xfrm>
            <a:off x="12455747" y="2359998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F51A42-170F-684C-891F-212F5B46AB38}"/>
              </a:ext>
            </a:extLst>
          </p:cNvPr>
          <p:cNvSpPr/>
          <p:nvPr/>
        </p:nvSpPr>
        <p:spPr>
          <a:xfrm>
            <a:off x="9423400" y="3723694"/>
            <a:ext cx="3766122" cy="27614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87E27-BA47-5048-8F11-3CCBBD489107}"/>
              </a:ext>
            </a:extLst>
          </p:cNvPr>
          <p:cNvSpPr/>
          <p:nvPr/>
        </p:nvSpPr>
        <p:spPr>
          <a:xfrm>
            <a:off x="12455747" y="2811553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8E60E-27A0-CC4E-881A-D1831BE8E0A3}"/>
              </a:ext>
            </a:extLst>
          </p:cNvPr>
          <p:cNvSpPr/>
          <p:nvPr/>
        </p:nvSpPr>
        <p:spPr>
          <a:xfrm>
            <a:off x="12455747" y="327213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AC0A74-195A-654A-ACD9-A7A61CA1C955}"/>
              </a:ext>
            </a:extLst>
          </p:cNvPr>
          <p:cNvSpPr/>
          <p:nvPr/>
        </p:nvSpPr>
        <p:spPr>
          <a:xfrm>
            <a:off x="12455747" y="3736394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AE82F-67F8-DF41-B3DF-080B1FA31A10}"/>
              </a:ext>
            </a:extLst>
          </p:cNvPr>
          <p:cNvSpPr/>
          <p:nvPr/>
        </p:nvSpPr>
        <p:spPr>
          <a:xfrm>
            <a:off x="12455747" y="4196812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470BC-1711-0F4D-8984-D92CAD33D07D}"/>
              </a:ext>
            </a:extLst>
          </p:cNvPr>
          <p:cNvSpPr/>
          <p:nvPr/>
        </p:nvSpPr>
        <p:spPr>
          <a:xfrm>
            <a:off x="12455747" y="4648367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9946A-B250-2848-8B64-8AFA3F9826CF}"/>
              </a:ext>
            </a:extLst>
          </p:cNvPr>
          <p:cNvSpPr/>
          <p:nvPr/>
        </p:nvSpPr>
        <p:spPr>
          <a:xfrm>
            <a:off x="12455747" y="5108953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54B84-99E6-644F-89FB-F563E0D5AEC1}"/>
              </a:ext>
            </a:extLst>
          </p:cNvPr>
          <p:cNvSpPr/>
          <p:nvPr/>
        </p:nvSpPr>
        <p:spPr>
          <a:xfrm>
            <a:off x="12455747" y="5573208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49036-16FA-5141-AB31-A6B76901AAAF}"/>
              </a:ext>
            </a:extLst>
          </p:cNvPr>
          <p:cNvSpPr/>
          <p:nvPr/>
        </p:nvSpPr>
        <p:spPr>
          <a:xfrm>
            <a:off x="12455747" y="6033626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E936A-32A8-E04D-8DA0-5E0531E2A9B8}"/>
              </a:ext>
            </a:extLst>
          </p:cNvPr>
          <p:cNvSpPr txBox="1"/>
          <p:nvPr/>
        </p:nvSpPr>
        <p:spPr>
          <a:xfrm>
            <a:off x="12455744" y="1009002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F13E3-5541-D34A-AA71-29F6ADD2A542}"/>
              </a:ext>
            </a:extLst>
          </p:cNvPr>
          <p:cNvSpPr txBox="1"/>
          <p:nvPr/>
        </p:nvSpPr>
        <p:spPr>
          <a:xfrm>
            <a:off x="12455744" y="1468048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E9D08-26B4-374D-A29E-D18B75EB18A5}"/>
              </a:ext>
            </a:extLst>
          </p:cNvPr>
          <p:cNvSpPr txBox="1"/>
          <p:nvPr/>
        </p:nvSpPr>
        <p:spPr>
          <a:xfrm>
            <a:off x="10401300" y="1148842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5C62FA-36A6-5548-9510-C556B2E5B029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11366500" y="1209057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13142F-D9E3-B542-9581-3FC2BA6A3861}"/>
              </a:ext>
            </a:extLst>
          </p:cNvPr>
          <p:cNvSpPr txBox="1"/>
          <p:nvPr/>
        </p:nvSpPr>
        <p:spPr>
          <a:xfrm>
            <a:off x="10401299" y="1633411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105763-1FEA-2043-8ECE-221BF3DADF6B}"/>
              </a:ext>
            </a:extLst>
          </p:cNvPr>
          <p:cNvCxnSpPr>
            <a:stCxn id="25" idx="3"/>
          </p:cNvCxnSpPr>
          <p:nvPr/>
        </p:nvCxnSpPr>
        <p:spPr>
          <a:xfrm flipV="1">
            <a:off x="11366499" y="1693626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82A121-B808-BD49-A73B-324B22553B81}"/>
              </a:ext>
            </a:extLst>
          </p:cNvPr>
          <p:cNvSpPr txBox="1"/>
          <p:nvPr/>
        </p:nvSpPr>
        <p:spPr>
          <a:xfrm>
            <a:off x="5327204" y="4934620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smallBuildingOnCampus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DFECEB-D89F-DC45-9064-A7C093A379E2}"/>
              </a:ext>
            </a:extLst>
          </p:cNvPr>
          <p:cNvCxnSpPr/>
          <p:nvPr/>
        </p:nvCxnSpPr>
        <p:spPr>
          <a:xfrm flipV="1">
            <a:off x="8252004" y="5039033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0A64E5-2911-DE4F-A512-A1D20203CC4C}"/>
              </a:ext>
            </a:extLst>
          </p:cNvPr>
          <p:cNvSpPr txBox="1"/>
          <p:nvPr/>
        </p:nvSpPr>
        <p:spPr>
          <a:xfrm>
            <a:off x="11621860" y="4208324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A5272C-ADB5-AF4D-9018-5E74ADC58CFB}"/>
              </a:ext>
            </a:extLst>
          </p:cNvPr>
          <p:cNvSpPr txBox="1"/>
          <p:nvPr/>
        </p:nvSpPr>
        <p:spPr>
          <a:xfrm>
            <a:off x="11572168" y="372369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length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0037B-7CF0-1441-A5D8-70749535F56B}"/>
              </a:ext>
            </a:extLst>
          </p:cNvPr>
          <p:cNvSpPr txBox="1"/>
          <p:nvPr/>
        </p:nvSpPr>
        <p:spPr>
          <a:xfrm>
            <a:off x="12658965" y="376211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776C7-A5FB-8F42-B733-89D6245F35EA}"/>
              </a:ext>
            </a:extLst>
          </p:cNvPr>
          <p:cNvSpPr txBox="1"/>
          <p:nvPr/>
        </p:nvSpPr>
        <p:spPr>
          <a:xfrm>
            <a:off x="12635492" y="425268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56570B-0282-3B4A-92E6-F9D59C9BD6DA}"/>
              </a:ext>
            </a:extLst>
          </p:cNvPr>
          <p:cNvSpPr txBox="1"/>
          <p:nvPr/>
        </p:nvSpPr>
        <p:spPr>
          <a:xfrm>
            <a:off x="9602480" y="5173098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More room for methods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6EB710-6113-EB47-99A9-2DF06F5496D1}"/>
              </a:ext>
            </a:extLst>
          </p:cNvPr>
          <p:cNvSpPr txBox="1"/>
          <p:nvPr/>
        </p:nvSpPr>
        <p:spPr>
          <a:xfrm>
            <a:off x="12516299" y="377097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6C424-F8CF-D148-9E5F-E8AD275A178A}"/>
              </a:ext>
            </a:extLst>
          </p:cNvPr>
          <p:cNvSpPr txBox="1"/>
          <p:nvPr/>
        </p:nvSpPr>
        <p:spPr>
          <a:xfrm>
            <a:off x="12492825" y="425712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94546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 animBg="1"/>
      <p:bldP spid="19" grpId="0" animBg="1"/>
      <p:bldP spid="22" grpId="0"/>
      <p:bldP spid="25" grpId="0"/>
      <p:bldP spid="28" grpId="0"/>
      <p:bldP spid="30" grpId="0"/>
      <p:bldP spid="31" grpId="0"/>
      <p:bldP spid="32" grpId="0"/>
      <p:bldP spid="32" grpId="1"/>
      <p:bldP spid="33" grpId="0"/>
      <p:bldP spid="33" grpId="1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6E0B-A6B6-4145-8605-A52FC20D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3E4F8-9535-C54D-BF32-34337945E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578480"/>
          </a:xfrm>
        </p:spPr>
        <p:txBody>
          <a:bodyPr/>
          <a:lstStyle/>
          <a:p>
            <a:pPr fontAlgn="base"/>
            <a:r>
              <a:rPr lang="en-US"/>
              <a:t>Objects are </a:t>
            </a:r>
            <a:endParaRPr lang="en-US" dirty="0"/>
          </a:p>
          <a:p>
            <a:pPr lvl="1" fontAlgn="base"/>
            <a:r>
              <a:rPr lang="en-US" dirty="0"/>
              <a:t>Building blocks for code</a:t>
            </a:r>
          </a:p>
          <a:p>
            <a:pPr lvl="1" fontAlgn="base"/>
            <a:r>
              <a:rPr lang="en-US" dirty="0"/>
              <a:t>Recipes of information</a:t>
            </a:r>
          </a:p>
          <a:p>
            <a:pPr lvl="1" fontAlgn="base"/>
            <a:r>
              <a:rPr lang="en-US" dirty="0"/>
              <a:t>Containers for multiple primitives</a:t>
            </a:r>
          </a:p>
          <a:p>
            <a:pPr lvl="1" fontAlgn="base"/>
            <a:r>
              <a:rPr lang="en-US" dirty="0"/>
              <a:t>Have actions/functionality  - provided by methods</a:t>
            </a:r>
          </a:p>
          <a:p>
            <a:pPr fontAlgn="base"/>
            <a:r>
              <a:rPr lang="en-US" dirty="0"/>
              <a:t>For now…</a:t>
            </a:r>
          </a:p>
          <a:p>
            <a:pPr lvl="1" fontAlgn="base"/>
            <a:r>
              <a:rPr lang="en-US" dirty="0"/>
              <a:t>You will use objects</a:t>
            </a:r>
          </a:p>
          <a:p>
            <a:pPr lvl="1" fontAlgn="base"/>
            <a:r>
              <a:rPr lang="en-US" dirty="0"/>
              <a:t>You will write methods</a:t>
            </a:r>
          </a:p>
          <a:p>
            <a:pPr lvl="1" fontAlgn="base"/>
            <a:r>
              <a:rPr lang="en-US" dirty="0"/>
              <a:t>You will eventually write your own objects</a:t>
            </a:r>
          </a:p>
        </p:txBody>
      </p:sp>
    </p:spTree>
    <p:extLst>
      <p:ext uri="{BB962C8B-B14F-4D97-AF65-F5344CB8AC3E}">
        <p14:creationId xmlns:p14="http://schemas.microsoft.com/office/powerpoint/2010/main" val="400614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6A0925CF-0332-7043-B7BB-1F26AAEF4C28}" vid="{CD29DD92-F4F2-B045-B9FE-6982B12F8E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348</Words>
  <Application>Microsoft Macintosh PowerPoint</Application>
  <PresentationFormat>Custom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Primitive and Object Types</vt:lpstr>
      <vt:lpstr>Objects are Building Blocks</vt:lpstr>
      <vt:lpstr>Memory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2020-03-08T08:09:19Z</dcterms:created>
  <dcterms:modified xsi:type="dcterms:W3CDTF">2020-03-09T21:31:11Z</dcterms:modified>
</cp:coreProperties>
</file>