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Makes Java DRY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80"/>
          </a:xfrm>
        </p:spPr>
        <p:txBody>
          <a:bodyPr/>
          <a:lstStyle/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Heart of OOP!</a:t>
            </a:r>
          </a:p>
          <a:p>
            <a:pPr lvl="1"/>
            <a:r>
              <a:rPr lang="en-US" dirty="0"/>
              <a:t>Essential to large programs</a:t>
            </a:r>
          </a:p>
          <a:p>
            <a:pPr lvl="1"/>
            <a:r>
              <a:rPr lang="en-US" dirty="0"/>
              <a:t>DRY </a:t>
            </a:r>
          </a:p>
          <a:p>
            <a:r>
              <a:rPr lang="en-US" dirty="0"/>
              <a:t>A class can </a:t>
            </a:r>
            <a:r>
              <a:rPr lang="en-US" b="1" dirty="0"/>
              <a:t>extend</a:t>
            </a:r>
            <a:r>
              <a:rPr lang="en-US" dirty="0"/>
              <a:t> another class</a:t>
            </a:r>
          </a:p>
          <a:p>
            <a:pPr lvl="1"/>
            <a:r>
              <a:rPr lang="en-US" dirty="0"/>
              <a:t>By extending:</a:t>
            </a:r>
          </a:p>
          <a:p>
            <a:pPr lvl="2"/>
            <a:r>
              <a:rPr lang="en-US" b="1" dirty="0"/>
              <a:t>inherit </a:t>
            </a:r>
            <a:r>
              <a:rPr lang="en-US" dirty="0"/>
              <a:t>methods and properties!</a:t>
            </a:r>
          </a:p>
          <a:p>
            <a:pPr lvl="1"/>
            <a:r>
              <a:rPr lang="en-US" b="1" dirty="0"/>
              <a:t>override</a:t>
            </a:r>
          </a:p>
          <a:p>
            <a:pPr lvl="2"/>
            <a:r>
              <a:rPr lang="en-US" dirty="0"/>
              <a:t>allows you to change methods for children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3DE68233-CCE4-B44D-9FB6-CAD163F48FA0}"/>
              </a:ext>
            </a:extLst>
          </p:cNvPr>
          <p:cNvSpPr/>
          <p:nvPr/>
        </p:nvSpPr>
        <p:spPr>
          <a:xfrm>
            <a:off x="8681156" y="2291644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box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B8D57BB5-5B92-8A46-B12E-248DC256E2D6}"/>
              </a:ext>
            </a:extLst>
          </p:cNvPr>
          <p:cNvSpPr/>
          <p:nvPr/>
        </p:nvSpPr>
        <p:spPr>
          <a:xfrm>
            <a:off x="8681156" y="4340577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cube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DF699F-13CC-B34A-A45E-CD9FEFDA97BC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9601200" y="3352800"/>
            <a:ext cx="0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89740C57-E136-8945-AB88-BCF8F63D0F9A}"/>
              </a:ext>
            </a:extLst>
          </p:cNvPr>
          <p:cNvSpPr/>
          <p:nvPr/>
        </p:nvSpPr>
        <p:spPr>
          <a:xfrm>
            <a:off x="10935342" y="4340577"/>
            <a:ext cx="210755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flatbox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C2C2BE-05AC-BA41-80BE-693A19B973ED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H="1" flipV="1">
            <a:off x="9601200" y="3352800"/>
            <a:ext cx="2387921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30B-352C-424F-8002-2A76F44B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Box-Cube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B94BD-1F1B-E947-B22D-FE0D15908A43}"/>
              </a:ext>
            </a:extLst>
          </p:cNvPr>
          <p:cNvSpPr/>
          <p:nvPr/>
        </p:nvSpPr>
        <p:spPr>
          <a:xfrm>
            <a:off x="474133" y="1676585"/>
            <a:ext cx="6434667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"Width: %d Height: %d Length: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length)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(height)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(width)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(length)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AA2D7-19B0-A241-9EAA-D998C327F836}"/>
              </a:ext>
            </a:extLst>
          </p:cNvPr>
          <p:cNvSpPr/>
          <p:nvPr/>
        </p:nvSpPr>
        <p:spPr>
          <a:xfrm>
            <a:off x="7552266" y="1671126"/>
            <a:ext cx="5949245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protected int sides;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sides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 Length: %d Area: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6A10E-5E70-434A-A4B8-E51FEC4F4384}"/>
              </a:ext>
            </a:extLst>
          </p:cNvPr>
          <p:cNvSpPr/>
          <p:nvPr/>
        </p:nvSpPr>
        <p:spPr>
          <a:xfrm>
            <a:off x="474133" y="5777913"/>
            <a:ext cx="6434667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Box bx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(bx)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DA2F1-2D57-6645-AD46-202038CB107B}"/>
              </a:ext>
            </a:extLst>
          </p:cNvPr>
          <p:cNvSpPr/>
          <p:nvPr/>
        </p:nvSpPr>
        <p:spPr>
          <a:xfrm>
            <a:off x="8480776" y="4403764"/>
            <a:ext cx="42107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Width: 10 Height: 12 Length: 7</a:t>
            </a:r>
          </a:p>
          <a:p>
            <a:r>
              <a:rPr lang="en-US" dirty="0"/>
              <a:t>Side Length: 5 Area: 125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10090-AB71-1746-9942-E0B65207B32F}"/>
              </a:ext>
            </a:extLst>
          </p:cNvPr>
          <p:cNvCxnSpPr/>
          <p:nvPr/>
        </p:nvCxnSpPr>
        <p:spPr>
          <a:xfrm>
            <a:off x="9436100" y="1930400"/>
            <a:ext cx="6858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99F768D-6615-4A41-8AD3-8514AFFB1E10}"/>
              </a:ext>
            </a:extLst>
          </p:cNvPr>
          <p:cNvSpPr/>
          <p:nvPr/>
        </p:nvSpPr>
        <p:spPr>
          <a:xfrm>
            <a:off x="6908800" y="1798126"/>
            <a:ext cx="508000" cy="30657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1C5F96-BE64-A043-AA90-82BA4C0D44C4}"/>
              </a:ext>
            </a:extLst>
          </p:cNvPr>
          <p:cNvCxnSpPr>
            <a:cxnSpLocks/>
          </p:cNvCxnSpPr>
          <p:nvPr/>
        </p:nvCxnSpPr>
        <p:spPr>
          <a:xfrm>
            <a:off x="8470900" y="2567495"/>
            <a:ext cx="22606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3D77F2-380D-BC46-9C02-2E2217143072}"/>
              </a:ext>
            </a:extLst>
          </p:cNvPr>
          <p:cNvCxnSpPr>
            <a:cxnSpLocks/>
          </p:cNvCxnSpPr>
          <p:nvPr/>
        </p:nvCxnSpPr>
        <p:spPr>
          <a:xfrm>
            <a:off x="8010172" y="3239010"/>
            <a:ext cx="921456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790A44-4388-5740-BF20-F0F909D9FE91}"/>
              </a:ext>
            </a:extLst>
          </p:cNvPr>
          <p:cNvSpPr txBox="1"/>
          <p:nvPr/>
        </p:nvSpPr>
        <p:spPr>
          <a:xfrm rot="20731862">
            <a:off x="4293641" y="195133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Parent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1DF99-3E57-7644-8637-650F206B1286}"/>
              </a:ext>
            </a:extLst>
          </p:cNvPr>
          <p:cNvSpPr txBox="1"/>
          <p:nvPr/>
        </p:nvSpPr>
        <p:spPr>
          <a:xfrm rot="20731862">
            <a:off x="11603577" y="1847619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35428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4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A898-55C4-494C-B923-2504710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8EC2-9F67-E240-B2FA-C686DD2B3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53925" cy="4323235"/>
          </a:xfrm>
        </p:spPr>
        <p:txBody>
          <a:bodyPr/>
          <a:lstStyle/>
          <a:p>
            <a:r>
              <a:rPr lang="en-US" b="1" dirty="0"/>
              <a:t>All</a:t>
            </a:r>
            <a:r>
              <a:rPr lang="en-US" dirty="0"/>
              <a:t> classes in java extend Object</a:t>
            </a:r>
          </a:p>
          <a:p>
            <a:r>
              <a:rPr lang="en-US" b="1" dirty="0"/>
              <a:t>Object </a:t>
            </a:r>
            <a:r>
              <a:rPr lang="en-US" dirty="0"/>
              <a:t>is a type / class </a:t>
            </a:r>
          </a:p>
          <a:p>
            <a:pPr lvl="1"/>
            <a:r>
              <a:rPr lang="en-US" dirty="0"/>
              <a:t>Includes common methods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  </a:t>
            </a:r>
          </a:p>
          <a:p>
            <a:pPr lvl="2"/>
            <a:r>
              <a:rPr lang="en-US" dirty="0"/>
              <a:t>returns String of the object</a:t>
            </a:r>
          </a:p>
          <a:p>
            <a:pPr lvl="2"/>
            <a:r>
              <a:rPr lang="en-US" dirty="0"/>
              <a:t>by default memory location (not useful) – should override!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() – calls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String concatenation calls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equals(Object)</a:t>
            </a:r>
          </a:p>
          <a:p>
            <a:pPr lvl="2"/>
            <a:r>
              <a:rPr lang="en-US" dirty="0"/>
              <a:t>compares memory locations</a:t>
            </a:r>
          </a:p>
          <a:p>
            <a:pPr lvl="2"/>
            <a:r>
              <a:rPr lang="en-US" dirty="0"/>
              <a:t>should usually override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22575-BC63-A342-AE68-9C6CBB8B2631}"/>
              </a:ext>
            </a:extLst>
          </p:cNvPr>
          <p:cNvSpPr txBox="1"/>
          <p:nvPr/>
        </p:nvSpPr>
        <p:spPr>
          <a:xfrm rot="20731862">
            <a:off x="8379205" y="2167235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Objects are the cells of java</a:t>
            </a:r>
          </a:p>
        </p:txBody>
      </p:sp>
    </p:spTree>
    <p:extLst>
      <p:ext uri="{BB962C8B-B14F-4D97-AF65-F5344CB8AC3E}">
        <p14:creationId xmlns:p14="http://schemas.microsoft.com/office/powerpoint/2010/main" val="6023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8F52-2DA6-9243-A1DA-BC29E7BE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E1A7-90FB-344C-B636-B46CD6ACE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60125" cy="3874817"/>
          </a:xfrm>
        </p:spPr>
        <p:txBody>
          <a:bodyPr/>
          <a:lstStyle/>
          <a:p>
            <a:r>
              <a:rPr lang="en-US" dirty="0"/>
              <a:t>public </a:t>
            </a:r>
          </a:p>
          <a:p>
            <a:pPr lvl="1"/>
            <a:r>
              <a:rPr lang="en-US" dirty="0"/>
              <a:t>Everyone has access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Only the class has access</a:t>
            </a:r>
          </a:p>
          <a:p>
            <a:pPr lvl="1"/>
            <a:r>
              <a:rPr lang="en-US" dirty="0"/>
              <a:t>This means child classes – can’t access private!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child class has access only</a:t>
            </a:r>
          </a:p>
          <a:p>
            <a:r>
              <a:rPr lang="en-US" dirty="0"/>
              <a:t>&lt;blank/omitted&gt;</a:t>
            </a:r>
          </a:p>
          <a:p>
            <a:pPr lvl="1"/>
            <a:r>
              <a:rPr lang="en-US" dirty="0"/>
              <a:t>package and children have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F202-CD9C-694E-A69F-7B80D12E358A}"/>
              </a:ext>
            </a:extLst>
          </p:cNvPr>
          <p:cNvSpPr/>
          <p:nvPr/>
        </p:nvSpPr>
        <p:spPr>
          <a:xfrm>
            <a:off x="7240280" y="1353626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width*width*length*length*height;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97E05-8B14-3041-834E-2F61EB0FF0F0}"/>
              </a:ext>
            </a:extLst>
          </p:cNvPr>
          <p:cNvSpPr/>
          <p:nvPr/>
        </p:nvSpPr>
        <p:spPr>
          <a:xfrm>
            <a:off x="7240280" y="3169508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sides * 5;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4611F-25AA-0D4B-8111-A4472209120D}"/>
              </a:ext>
            </a:extLst>
          </p:cNvPr>
          <p:cNvSpPr/>
          <p:nvPr/>
        </p:nvSpPr>
        <p:spPr>
          <a:xfrm rot="20133363">
            <a:off x="11390710" y="2293803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Bradley Hand" pitchFamily="2" charset="77"/>
              </a:rPr>
              <a:t>Not Allowed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3232-5B79-2343-A133-6DA40B5CECE2}"/>
              </a:ext>
            </a:extLst>
          </p:cNvPr>
          <p:cNvSpPr/>
          <p:nvPr/>
        </p:nvSpPr>
        <p:spPr>
          <a:xfrm rot="20133363">
            <a:off x="11622343" y="4011970"/>
            <a:ext cx="1063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Bradley Hand" pitchFamily="2" charset="77"/>
              </a:rPr>
              <a:t>Allowed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19FAC-8D41-B542-903D-8215106F4896}"/>
              </a:ext>
            </a:extLst>
          </p:cNvPr>
          <p:cNvSpPr txBox="1"/>
          <p:nvPr/>
        </p:nvSpPr>
        <p:spPr>
          <a:xfrm>
            <a:off x="9122702" y="2680540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DFADEB-0E9E-7246-BE12-F40CE3FAD0DA}"/>
              </a:ext>
            </a:extLst>
          </p:cNvPr>
          <p:cNvCxnSpPr/>
          <p:nvPr/>
        </p:nvCxnSpPr>
        <p:spPr>
          <a:xfrm flipH="1" flipV="1">
            <a:off x="8762207" y="2493858"/>
            <a:ext cx="889793" cy="17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ADF1D-B95F-4646-808F-4EF4C8218A18}"/>
              </a:ext>
            </a:extLst>
          </p:cNvPr>
          <p:cNvSpPr txBox="1"/>
          <p:nvPr/>
        </p:nvSpPr>
        <p:spPr>
          <a:xfrm>
            <a:off x="9152204" y="4585280"/>
            <a:ext cx="150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40040-A4D6-294F-A916-87FD856FCDF7}"/>
              </a:ext>
            </a:extLst>
          </p:cNvPr>
          <p:cNvCxnSpPr>
            <a:cxnSpLocks/>
          </p:cNvCxnSpPr>
          <p:nvPr/>
        </p:nvCxnSpPr>
        <p:spPr>
          <a:xfrm flipH="1" flipV="1">
            <a:off x="8762207" y="4288544"/>
            <a:ext cx="919296" cy="372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3104-1407-1C41-B43E-DCB96FDA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is Polymorphic!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8EE0-B31E-BA49-9C67-068BEED827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79617"/>
            <a:ext cx="5010725" cy="1453924"/>
          </a:xfrm>
        </p:spPr>
        <p:txBody>
          <a:bodyPr/>
          <a:lstStyle/>
          <a:p>
            <a:r>
              <a:rPr lang="en-US" dirty="0"/>
              <a:t>Children may appear to be their parents!</a:t>
            </a:r>
          </a:p>
          <a:p>
            <a:r>
              <a:rPr lang="en-US"/>
              <a:t>This helps </a:t>
            </a:r>
            <a:r>
              <a:rPr lang="en-US" dirty="0"/>
              <a:t>when only one type is allowed</a:t>
            </a:r>
          </a:p>
          <a:p>
            <a:r>
              <a:rPr lang="en-US" dirty="0"/>
              <a:t>Calls correct class!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9CCD4-5A3F-314B-BB14-C222AC63FA98}"/>
              </a:ext>
            </a:extLst>
          </p:cNvPr>
          <p:cNvSpPr/>
          <p:nvPr/>
        </p:nvSpPr>
        <p:spPr>
          <a:xfrm>
            <a:off x="762000" y="3073400"/>
            <a:ext cx="57404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Box bx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Box(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7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Cube </a:t>
            </a:r>
            <a:r>
              <a:rPr lang="en-US" dirty="0" err="1"/>
              <a:t>cb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Cube(</a:t>
            </a:r>
            <a:r>
              <a:rPr lang="en-US" dirty="0">
                <a:solidFill>
                  <a:srgbClr val="6897BB"/>
                </a:solidFill>
              </a:rPr>
              <a:t>5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</a:rPr>
              <a:t>   </a:t>
            </a:r>
          </a:p>
          <a:p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Box[] boxes = new Box[2];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boxes[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] = bx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boxes[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] = </a:t>
            </a:r>
            <a:r>
              <a:rPr lang="en-US" dirty="0" err="1"/>
              <a:t>cb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Arrays.</a:t>
            </a:r>
            <a:r>
              <a:rPr lang="en-US" i="1" dirty="0" err="1"/>
              <a:t>toString</a:t>
            </a:r>
            <a:r>
              <a:rPr lang="en-US" dirty="0"/>
              <a:t>(boxes))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F8D30F-F0F6-C14E-AC87-BC669634A856}"/>
              </a:ext>
            </a:extLst>
          </p:cNvPr>
          <p:cNvCxnSpPr/>
          <p:nvPr/>
        </p:nvCxnSpPr>
        <p:spPr>
          <a:xfrm>
            <a:off x="1104900" y="4648200"/>
            <a:ext cx="30353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BFA9D4-0656-0B42-90BA-B2D968F2A09C}"/>
              </a:ext>
            </a:extLst>
          </p:cNvPr>
          <p:cNvCxnSpPr>
            <a:cxnSpLocks/>
          </p:cNvCxnSpPr>
          <p:nvPr/>
        </p:nvCxnSpPr>
        <p:spPr>
          <a:xfrm flipH="1">
            <a:off x="2819400" y="5168900"/>
            <a:ext cx="144780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21099-C903-6947-A46F-8B890F25F69B}"/>
              </a:ext>
            </a:extLst>
          </p:cNvPr>
          <p:cNvSpPr/>
          <p:nvPr/>
        </p:nvSpPr>
        <p:spPr>
          <a:xfrm>
            <a:off x="475093" y="6343591"/>
            <a:ext cx="6746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[Width: 10 Height: 12 Length: 7, Side Length: 5 Area: 125]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BAD9C-F0A9-BC41-861D-9B7E8D423A00}"/>
              </a:ext>
            </a:extLst>
          </p:cNvPr>
          <p:cNvSpPr txBox="1"/>
          <p:nvPr/>
        </p:nvSpPr>
        <p:spPr>
          <a:xfrm>
            <a:off x="1168400" y="6850762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B20D2-816E-F549-AAE0-15A1BD762EFE}"/>
              </a:ext>
            </a:extLst>
          </p:cNvPr>
          <p:cNvSpPr txBox="1"/>
          <p:nvPr/>
        </p:nvSpPr>
        <p:spPr>
          <a:xfrm>
            <a:off x="4470400" y="6853493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Cube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5349B9A-CA81-7B4E-8DF2-C45135212713}"/>
              </a:ext>
            </a:extLst>
          </p:cNvPr>
          <p:cNvSpPr txBox="1">
            <a:spLocks/>
          </p:cNvSpPr>
          <p:nvPr/>
        </p:nvSpPr>
        <p:spPr>
          <a:xfrm>
            <a:off x="8044875" y="1579617"/>
            <a:ext cx="5010725" cy="249818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Pretty cool</a:t>
            </a:r>
          </a:p>
          <a:p>
            <a:r>
              <a:rPr lang="en-US" dirty="0"/>
              <a:t>Also, just a peek at it!</a:t>
            </a:r>
          </a:p>
          <a:p>
            <a:r>
              <a:rPr lang="en-US" b="1" dirty="0"/>
              <a:t>Take away: </a:t>
            </a:r>
          </a:p>
          <a:p>
            <a:pPr lvl="1"/>
            <a:r>
              <a:rPr lang="en-US" dirty="0"/>
              <a:t>inheritance is DRY</a:t>
            </a:r>
          </a:p>
          <a:p>
            <a:pPr lvl="1"/>
            <a:r>
              <a:rPr lang="en-US" dirty="0"/>
              <a:t>inheritance lets </a:t>
            </a:r>
            <a:r>
              <a:rPr lang="en-US" b="1" dirty="0"/>
              <a:t>children</a:t>
            </a:r>
            <a:r>
              <a:rPr lang="en-US" dirty="0"/>
              <a:t> use methods from parent</a:t>
            </a:r>
          </a:p>
        </p:txBody>
      </p:sp>
    </p:spTree>
    <p:extLst>
      <p:ext uri="{BB962C8B-B14F-4D97-AF65-F5344CB8AC3E}">
        <p14:creationId xmlns:p14="http://schemas.microsoft.com/office/powerpoint/2010/main" val="17334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645</Words>
  <Application>Microsoft Macintosh PowerPoint</Application>
  <PresentationFormat>Custom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Bradley Hand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Inheritance – Makes Java DRY</vt:lpstr>
      <vt:lpstr>Box-Cube Example</vt:lpstr>
      <vt:lpstr>Object Class</vt:lpstr>
      <vt:lpstr>Revisiting Scope</vt:lpstr>
      <vt:lpstr>Inheritance is Polymorphic!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2020-04-18T06:00:53Z</dcterms:created>
  <dcterms:modified xsi:type="dcterms:W3CDTF">2020-04-18T20:05:57Z</dcterms:modified>
</cp:coreProperties>
</file>