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61" r:id="rId4"/>
    <p:sldId id="272" r:id="rId5"/>
    <p:sldId id="266" r:id="rId6"/>
    <p:sldId id="267" r:id="rId7"/>
    <p:sldId id="273" r:id="rId8"/>
    <p:sldId id="258" r:id="rId9"/>
    <p:sldId id="269" r:id="rId10"/>
    <p:sldId id="262" r:id="rId11"/>
    <p:sldId id="263" r:id="rId12"/>
    <p:sldId id="264" r:id="rId13"/>
    <p:sldId id="265" r:id="rId14"/>
    <p:sldId id="274" r:id="rId15"/>
    <p:sldId id="275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5994" autoAdjust="0"/>
  </p:normalViewPr>
  <p:slideViewPr>
    <p:cSldViewPr snapToGrid="0" snapToObjects="1">
      <p:cViewPr varScale="1">
        <p:scale>
          <a:sx n="58" d="100"/>
          <a:sy n="58" d="100"/>
        </p:scale>
        <p:origin x="768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3575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BC-254E-8145-A7F5-0E71E74D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6639"/>
            <a:ext cx="12561453" cy="1015663"/>
          </a:xfrm>
        </p:spPr>
        <p:txBody>
          <a:bodyPr/>
          <a:lstStyle/>
          <a:p>
            <a:r>
              <a:rPr lang="en-US" dirty="0"/>
              <a:t>Method Syntax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9E14-5369-CF4F-A6ED-55BB99B31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06956"/>
            <a:ext cx="6424235" cy="4033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{...}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 (optional)</a:t>
            </a:r>
          </a:p>
          <a:p>
            <a:pPr fontAlgn="base"/>
            <a:r>
              <a:rPr lang="en-US" dirty="0"/>
              <a:t>static  - access type (option)</a:t>
            </a:r>
          </a:p>
          <a:p>
            <a:pPr fontAlgn="base"/>
            <a:r>
              <a:rPr lang="en-US" dirty="0"/>
              <a:t>void  - return type (required)</a:t>
            </a:r>
          </a:p>
          <a:p>
            <a:pPr fontAlgn="base"/>
            <a:r>
              <a:rPr lang="en-US" dirty="0"/>
              <a:t>main - method name (required)</a:t>
            </a:r>
          </a:p>
          <a:p>
            <a:pPr fontAlgn="base"/>
            <a:r>
              <a:rPr lang="en-US" dirty="0"/>
              <a:t>String[] </a:t>
            </a:r>
            <a:r>
              <a:rPr lang="en-US" dirty="0" err="1"/>
              <a:t>args</a:t>
            </a:r>
            <a:r>
              <a:rPr lang="en-US" dirty="0"/>
              <a:t> - are parameters for the method </a:t>
            </a:r>
          </a:p>
          <a:p>
            <a:pPr lvl="1" fontAlgn="base"/>
            <a:r>
              <a:rPr lang="en-US" dirty="0"/>
              <a:t>Having parentheses is required</a:t>
            </a:r>
          </a:p>
          <a:p>
            <a:pPr lvl="1" fontAlgn="base"/>
            <a:r>
              <a:rPr lang="en-US" dirty="0"/>
              <a:t>something inside, optional</a:t>
            </a: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A474BFF-CF3D-8349-9B00-D7AA4B53268A}"/>
              </a:ext>
            </a:extLst>
          </p:cNvPr>
          <p:cNvSpPr txBox="1">
            <a:spLocks/>
          </p:cNvSpPr>
          <p:nvPr/>
        </p:nvSpPr>
        <p:spPr>
          <a:xfrm>
            <a:off x="7211062" y="2506956"/>
            <a:ext cx="5978465" cy="357764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getPercentGrowth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midCareerSalary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</a:t>
            </a:r>
          </a:p>
          <a:p>
            <a:pPr fontAlgn="base"/>
            <a:r>
              <a:rPr lang="en-US" dirty="0"/>
              <a:t>access is not there - that means “instance”</a:t>
            </a:r>
          </a:p>
          <a:p>
            <a:pPr fontAlgn="base"/>
            <a:r>
              <a:rPr lang="en-US" dirty="0"/>
              <a:t>double  - return type </a:t>
            </a:r>
          </a:p>
          <a:p>
            <a:pPr fontAlgn="base"/>
            <a:r>
              <a:rPr lang="en-US" dirty="0" err="1"/>
              <a:t>getPercentGrowth</a:t>
            </a:r>
            <a:r>
              <a:rPr lang="en-US" dirty="0"/>
              <a:t> - method Name</a:t>
            </a:r>
          </a:p>
          <a:p>
            <a:pPr fontAlgn="base"/>
            <a:r>
              <a:rPr lang="en-US" dirty="0"/>
              <a:t>double </a:t>
            </a:r>
            <a:r>
              <a:rPr lang="en-US" dirty="0" err="1"/>
              <a:t>startingSalary</a:t>
            </a:r>
            <a:r>
              <a:rPr lang="en-US" dirty="0"/>
              <a:t>, double </a:t>
            </a:r>
            <a:r>
              <a:rPr lang="en-US" dirty="0" err="1"/>
              <a:t>midCareerSalary</a:t>
            </a:r>
            <a:r>
              <a:rPr lang="en-US" dirty="0"/>
              <a:t> - are parameters for the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652B6-D6B3-4A4F-AE73-833E00ADE1EA}"/>
              </a:ext>
            </a:extLst>
          </p:cNvPr>
          <p:cNvSpPr txBox="1"/>
          <p:nvPr/>
        </p:nvSpPr>
        <p:spPr>
          <a:xfrm>
            <a:off x="4457700" y="1819574"/>
            <a:ext cx="517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</p:spTree>
    <p:extLst>
      <p:ext uri="{BB962C8B-B14F-4D97-AF65-F5344CB8AC3E}">
        <p14:creationId xmlns:p14="http://schemas.microsoft.com/office/powerpoint/2010/main" val="21766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022-ABB3-0340-BAF7-5B1C88E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Static vs.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3FAC-030D-7449-92D3-70FD015F7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806235"/>
          </a:xfrm>
        </p:spPr>
        <p:txBody>
          <a:bodyPr/>
          <a:lstStyle/>
          <a:p>
            <a:pPr fontAlgn="base"/>
            <a:r>
              <a:rPr lang="en-US" dirty="0"/>
              <a:t>Harder concept (we will come  back to it later)</a:t>
            </a:r>
          </a:p>
          <a:p>
            <a:pPr fontAlgn="base"/>
            <a:r>
              <a:rPr lang="en-US" dirty="0"/>
              <a:t>Think of static as </a:t>
            </a:r>
            <a:r>
              <a:rPr lang="en-US" b="1" dirty="0"/>
              <a:t>shared</a:t>
            </a:r>
            <a:r>
              <a:rPr lang="en-US" dirty="0"/>
              <a:t> memory</a:t>
            </a:r>
          </a:p>
          <a:p>
            <a:pPr lvl="1" fontAlgn="base"/>
            <a:r>
              <a:rPr lang="en-US" dirty="0"/>
              <a:t>Variables in it are easily overwritten</a:t>
            </a:r>
          </a:p>
          <a:p>
            <a:pPr lvl="1" fontAlgn="base"/>
            <a:r>
              <a:rPr lang="en-US" dirty="0"/>
              <a:t>Static methods need to be self contained, and only access shared information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Instance methods </a:t>
            </a:r>
            <a:r>
              <a:rPr lang="en-US" b="1" dirty="0"/>
              <a:t>belong</a:t>
            </a:r>
            <a:r>
              <a:rPr lang="en-US" dirty="0"/>
              <a:t> to the object</a:t>
            </a:r>
          </a:p>
          <a:p>
            <a:pPr lvl="1" fontAlgn="base"/>
            <a:r>
              <a:rPr lang="en-US" dirty="0"/>
              <a:t>They </a:t>
            </a:r>
            <a:r>
              <a:rPr lang="en-US" b="1" dirty="0"/>
              <a:t>need</a:t>
            </a:r>
            <a:r>
              <a:rPr lang="en-US" dirty="0"/>
              <a:t> information from the object </a:t>
            </a:r>
          </a:p>
          <a:p>
            <a:pPr lvl="1" fontAlgn="base"/>
            <a:r>
              <a:rPr lang="en-US" dirty="0"/>
              <a:t>They provide the main functionality to the object </a:t>
            </a:r>
          </a:p>
          <a:p>
            <a:pPr lvl="1" fontAlgn="base"/>
            <a:r>
              <a:rPr lang="en-US" dirty="0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40885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</a:t>
            </a:r>
            <a:r>
              <a:rPr lang="en-US" dirty="0" smtClean="0"/>
              <a:t>careful - </a:t>
            </a:r>
            <a:r>
              <a:rPr lang="en-US" dirty="0" err="1" smtClean="0"/>
              <a:t>Overllaping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32150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r>
              <a:rPr lang="en-US" sz="1800" dirty="0">
                <a:solidFill>
                  <a:srgbClr val="092529"/>
                </a:solidFill>
              </a:rPr>
              <a:t/>
            </a:r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 smtClean="0"/>
              <a:t>Code Along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907768"/>
            <a:ext cx="4165361" cy="17958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rewrite this code so it will have the 5 different methods that we discussed!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6" y="3216400"/>
            <a:ext cx="4165361" cy="27520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start with the sum method:</a:t>
            </a:r>
          </a:p>
          <a:p>
            <a:pPr marL="457200" indent="-457200" algn="ctr">
              <a:buAutoNum type="arabicPeriod"/>
            </a:pPr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do?</a:t>
            </a:r>
          </a:p>
          <a:p>
            <a:pPr marL="457200" indent="-457200" algn="ctr">
              <a:buAutoNum type="arabicPeriod"/>
            </a:pPr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 it (parameters)?</a:t>
            </a:r>
          </a:p>
          <a:p>
            <a:pPr marL="457200" indent="-457200" algn="ctr">
              <a:buAutoNum type="arabicPeriod"/>
            </a:pPr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does the method return?</a:t>
            </a:r>
            <a:endParaRPr lang="en-US" dirty="0" smtClean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 smtClean="0"/>
              <a:t>Code Along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39938" y="1272951"/>
            <a:ext cx="12561455" cy="6217087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param1, double param2){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param1 + param2;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1444699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First step – have the method!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35537" y="1818176"/>
            <a:ext cx="1663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0" y="3053074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Second step – call the method!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33860" y="3195196"/>
            <a:ext cx="406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04203" y="3720413"/>
            <a:ext cx="4494882" cy="153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4381494"/>
            <a:ext cx="4165361" cy="28015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Work in pairs and rewrite the remaining code to include the following methods:</a:t>
            </a:r>
          </a:p>
          <a:p>
            <a:pPr algn="ctr"/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subtractionMethod</a:t>
            </a:r>
            <a:endParaRPr lang="en-US" dirty="0" smtClean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multiplicationMethod</a:t>
            </a:r>
            <a:endParaRPr lang="en-US" dirty="0" smtClean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divisionMethod</a:t>
            </a:r>
            <a:endParaRPr lang="en-US" dirty="0" smtClean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printMethod</a:t>
            </a:r>
            <a:endParaRPr lang="en-US" dirty="0" smtClean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2"/>
            <a:ext cx="8395419" cy="4379259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Labs are due the night of the lab (meant to be done in lab!)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follow the modules *in order*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go back to labs until you get it correct, so submit for 0 is valid! </a:t>
            </a:r>
          </a:p>
          <a:p>
            <a:endParaRPr lang="en-US" dirty="0">
              <a:solidFill>
                <a:srgbClr val="0925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10486045" y="1182061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 projects start!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10486045" y="3026858"/>
            <a:ext cx="32079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ACM  this Week</a:t>
            </a:r>
          </a:p>
          <a:p>
            <a:r>
              <a:rPr lang="en-US" dirty="0"/>
              <a:t>Success in CS Panel</a:t>
            </a:r>
          </a:p>
          <a:p>
            <a:r>
              <a:rPr lang="en-US" dirty="0"/>
              <a:t>Wednesday, 6:00 PM CSB 130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ACM-W this Week</a:t>
            </a:r>
          </a:p>
          <a:p>
            <a:r>
              <a:rPr lang="en-US" dirty="0"/>
              <a:t>Hike to </a:t>
            </a:r>
            <a:r>
              <a:rPr lang="en-US" dirty="0" err="1"/>
              <a:t>Horsetooth</a:t>
            </a:r>
            <a:r>
              <a:rPr lang="en-US" dirty="0"/>
              <a:t> Falls</a:t>
            </a:r>
          </a:p>
          <a:p>
            <a:r>
              <a:rPr lang="en-US" dirty="0"/>
              <a:t>Thursday, 5:30 PM </a:t>
            </a:r>
            <a:br>
              <a:rPr lang="en-US" dirty="0"/>
            </a:br>
            <a:r>
              <a:rPr lang="en-US" dirty="0"/>
              <a:t>Meet outside CSB front of building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4522"/>
            <a:ext cx="12561453" cy="1015663"/>
          </a:xfrm>
        </p:spPr>
        <p:txBody>
          <a:bodyPr/>
          <a:lstStyle/>
          <a:p>
            <a:r>
              <a:rPr lang="en-US" dirty="0" smtClean="0"/>
              <a:t>Programming == Problem Solving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33" y="1473901"/>
            <a:ext cx="5818447" cy="3693319"/>
          </a:xfrm>
        </p:spPr>
        <p:txBody>
          <a:bodyPr/>
          <a:lstStyle/>
          <a:p>
            <a:pPr fontAlgn="base"/>
            <a:r>
              <a:rPr lang="en-US" dirty="0" smtClean="0"/>
              <a:t>You </a:t>
            </a:r>
            <a:r>
              <a:rPr lang="en-US" dirty="0"/>
              <a:t>look at the problem to solve</a:t>
            </a:r>
          </a:p>
          <a:p>
            <a:pPr lvl="1" fontAlgn="base"/>
            <a:r>
              <a:rPr lang="en-US" dirty="0"/>
              <a:t>Clarify the problem and constraints</a:t>
            </a:r>
          </a:p>
          <a:p>
            <a:pPr fontAlgn="base"/>
            <a:r>
              <a:rPr lang="en-US" dirty="0"/>
              <a:t>Break it up into *smaller* parts (Divide)</a:t>
            </a:r>
          </a:p>
          <a:p>
            <a:pPr fontAlgn="base"/>
            <a:r>
              <a:rPr lang="en-US" dirty="0"/>
              <a:t>Outline the steps needed</a:t>
            </a:r>
          </a:p>
          <a:p>
            <a:pPr lvl="1" fontAlgn="base"/>
            <a:r>
              <a:rPr lang="en-US" dirty="0"/>
              <a:t>Solve each step (Conquer)</a:t>
            </a:r>
          </a:p>
          <a:p>
            <a:pPr fontAlgn="base"/>
            <a:r>
              <a:rPr lang="en-US" dirty="0"/>
              <a:t>Reassemble the pieces (Glue) </a:t>
            </a:r>
          </a:p>
          <a:p>
            <a:pPr fontAlgn="base"/>
            <a:r>
              <a:rPr lang="en-US" dirty="0"/>
              <a:t>Completed </a:t>
            </a:r>
            <a:r>
              <a:rPr lang="en-US" dirty="0" smtClean="0"/>
              <a:t>program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475383" y="1487541"/>
            <a:ext cx="8196549" cy="57246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subtraction; 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double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value2 + " = " + sum);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488007" y="4924440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if we want to do the same set of instructions again?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126985" y="5912095"/>
            <a:ext cx="3202643" cy="130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REUSE CODE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06" y="173054"/>
            <a:ext cx="12561453" cy="1015663"/>
          </a:xfrm>
        </p:spPr>
        <p:txBody>
          <a:bodyPr/>
          <a:lstStyle/>
          <a:p>
            <a:r>
              <a:rPr lang="en-US" dirty="0"/>
              <a:t>Reusable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08128"/>
            <a:ext cx="5818447" cy="486543"/>
          </a:xfrm>
        </p:spPr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ENIAC women pioneered reusable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5119C-860B-9347-B98E-C910BAF0DF71}"/>
              </a:ext>
            </a:extLst>
          </p:cNvPr>
          <p:cNvSpPr/>
          <p:nvPr/>
        </p:nvSpPr>
        <p:spPr>
          <a:xfrm>
            <a:off x="10057318" y="2666579"/>
            <a:ext cx="365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Programmers Betty Jean Jennings (left) and Fran Bilas (right) operate ENIAC's main control panel By United States Army (Image from http://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ftp.arl.army.mil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/~mike/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comphist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/) [Public domain], via Wikimedia Commons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A9B96-6C8C-534E-972F-7B6254D2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318" y="289586"/>
            <a:ext cx="3658682" cy="24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918960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9278801" y="3591299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Is this a good way to reuse code?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0057318" y="4645872"/>
            <a:ext cx="3202643" cy="8956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 fontAlgn="base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Modularize code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0022101" y="5933009"/>
            <a:ext cx="3202643" cy="895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 fontAlgn="base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Object-Oriented Design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D369-4BBC-664F-9218-0C07972D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408" y="2870537"/>
            <a:ext cx="9744199" cy="10156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Objects and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72325-06F0-6146-95CF-FD0A14F9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386859"/>
            <a:ext cx="12561453" cy="1015663"/>
          </a:xfrm>
        </p:spPr>
        <p:txBody>
          <a:bodyPr/>
          <a:lstStyle/>
          <a:p>
            <a:r>
              <a:rPr lang="en-US" dirty="0"/>
              <a:t>DRY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CAD8-D513-EA43-AC03-58D574D31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520872"/>
            <a:ext cx="7910138" cy="5668283"/>
          </a:xfrm>
        </p:spPr>
        <p:txBody>
          <a:bodyPr/>
          <a:lstStyle/>
          <a:p>
            <a:pPr fontAlgn="base"/>
            <a:r>
              <a:rPr lang="en-US" dirty="0"/>
              <a:t>Code should be DRY</a:t>
            </a:r>
          </a:p>
          <a:p>
            <a:pPr lvl="1" fontAlgn="base"/>
            <a:r>
              <a:rPr lang="en-US" b="1" u="sng" dirty="0"/>
              <a:t>D</a:t>
            </a:r>
            <a:r>
              <a:rPr lang="en-US" dirty="0"/>
              <a:t>on’t </a:t>
            </a:r>
            <a:r>
              <a:rPr lang="en-US" b="1" u="sng" dirty="0"/>
              <a:t>R</a:t>
            </a:r>
            <a:r>
              <a:rPr lang="en-US" dirty="0"/>
              <a:t>epeat </a:t>
            </a:r>
            <a:r>
              <a:rPr lang="en-US" b="1" u="sng" dirty="0"/>
              <a:t>Y</a:t>
            </a:r>
            <a:r>
              <a:rPr lang="en-US" dirty="0"/>
              <a:t>ourself</a:t>
            </a:r>
          </a:p>
          <a:p>
            <a:pPr fontAlgn="base"/>
            <a:r>
              <a:rPr lang="en-US" dirty="0"/>
              <a:t>Code should be</a:t>
            </a:r>
          </a:p>
          <a:p>
            <a:pPr lvl="1" fontAlgn="base"/>
            <a:r>
              <a:rPr lang="en-US" dirty="0"/>
              <a:t>Reusable </a:t>
            </a:r>
          </a:p>
          <a:p>
            <a:pPr lvl="1" fontAlgn="base"/>
            <a:r>
              <a:rPr lang="en-US" dirty="0"/>
              <a:t>Small Snippets</a:t>
            </a:r>
          </a:p>
          <a:p>
            <a:pPr fontAlgn="base"/>
            <a:r>
              <a:rPr lang="en-US" dirty="0"/>
              <a:t>Reusable code</a:t>
            </a:r>
          </a:p>
          <a:p>
            <a:pPr lvl="1" fontAlgn="base"/>
            <a:r>
              <a:rPr lang="en-US" dirty="0"/>
              <a:t>Only write once</a:t>
            </a:r>
          </a:p>
          <a:p>
            <a:pPr lvl="1" fontAlgn="base"/>
            <a:r>
              <a:rPr lang="en-US" dirty="0"/>
              <a:t>Use in multiple applications</a:t>
            </a:r>
          </a:p>
          <a:p>
            <a:pPr fontAlgn="base"/>
            <a:r>
              <a:rPr lang="en-US" dirty="0"/>
              <a:t>Java</a:t>
            </a:r>
          </a:p>
          <a:p>
            <a:pPr lvl="1" fontAlgn="base"/>
            <a:r>
              <a:rPr lang="en-US" dirty="0"/>
              <a:t>Methods are blocks of reusable code</a:t>
            </a:r>
          </a:p>
          <a:p>
            <a:pPr lvl="2" fontAlgn="base"/>
            <a:r>
              <a:rPr lang="en-US" dirty="0"/>
              <a:t>Ideally,  no more than 20 instructions</a:t>
            </a:r>
          </a:p>
          <a:p>
            <a:pPr lvl="1" fontAlgn="base"/>
            <a:r>
              <a:rPr lang="en-US" dirty="0"/>
              <a:t>Objects are blocks of information, with reusable code / methods</a:t>
            </a:r>
          </a:p>
          <a:p>
            <a:pPr lvl="1" fontAlgn="base"/>
            <a:r>
              <a:rPr lang="en-US" b="1" dirty="0"/>
              <a:t>CLUE</a:t>
            </a:r>
            <a:r>
              <a:rPr lang="en-US" dirty="0"/>
              <a:t>: If you are cutting and pasting code - it should be a method</a:t>
            </a:r>
          </a:p>
          <a:p>
            <a:pPr lvl="2" fontAlgn="base"/>
            <a:r>
              <a:rPr lang="en-US" dirty="0"/>
              <a:t>Really, that happens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440470" y="3886200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67896-836E-2F43-8A1B-8F251BB6C615}"/>
              </a:ext>
            </a:extLst>
          </p:cNvPr>
          <p:cNvSpPr/>
          <p:nvPr/>
        </p:nvSpPr>
        <p:spPr>
          <a:xfrm>
            <a:off x="7644523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436BD-B2F4-D248-B2CB-2DEA79304985}"/>
              </a:ext>
            </a:extLst>
          </p:cNvPr>
          <p:cNvSpPr/>
          <p:nvPr/>
        </p:nvSpPr>
        <p:spPr>
          <a:xfrm>
            <a:off x="9668360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108B3-2793-7445-BA4E-0494C788BE12}"/>
              </a:ext>
            </a:extLst>
          </p:cNvPr>
          <p:cNvSpPr/>
          <p:nvPr/>
        </p:nvSpPr>
        <p:spPr>
          <a:xfrm>
            <a:off x="11692197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BF6C7-E4AE-AC42-A8D0-E3DFEBAFCAD6}"/>
              </a:ext>
            </a:extLst>
          </p:cNvPr>
          <p:cNvSpPr/>
          <p:nvPr/>
        </p:nvSpPr>
        <p:spPr>
          <a:xfrm>
            <a:off x="9440469" y="5668436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543DB-FCB6-494F-8E20-822946BC3CC0}"/>
              </a:ext>
            </a:extLst>
          </p:cNvPr>
          <p:cNvSpPr/>
          <p:nvPr/>
        </p:nvSpPr>
        <p:spPr>
          <a:xfrm>
            <a:off x="9576193" y="240030"/>
            <a:ext cx="3955507" cy="1162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Fun Fact: </a:t>
            </a:r>
          </a:p>
          <a:p>
            <a:r>
              <a:rPr lang="en-US" sz="1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Software Engineers, Andy Hunt and Dave Thomas, are credited with first using the the term for coding in the </a:t>
            </a:r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The Pragmatic Programmer</a:t>
            </a:r>
          </a:p>
        </p:txBody>
      </p:sp>
    </p:spTree>
    <p:extLst>
      <p:ext uri="{BB962C8B-B14F-4D97-AF65-F5344CB8AC3E}">
        <p14:creationId xmlns:p14="http://schemas.microsoft.com/office/powerpoint/2010/main" val="11884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 smtClean="0"/>
              <a:t>Reusing code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85385" y="191273"/>
            <a:ext cx="4165361" cy="2005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many different concepts are in the main method?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244703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Sum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051736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656433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4283664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39" y="501157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39268" y="2921496"/>
            <a:ext cx="6501161" cy="25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70195" y="2684267"/>
            <a:ext cx="7170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991725" y="3178098"/>
            <a:ext cx="6333615" cy="7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 flipV="1">
            <a:off x="4070195" y="3288964"/>
            <a:ext cx="7255145" cy="1231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>
            <a:off x="8709285" y="5248807"/>
            <a:ext cx="2616054" cy="50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905591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</a:t>
            </a:r>
            <a:r>
              <a:rPr lang="en-US" u="sng" dirty="0"/>
              <a:t>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12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2050</Words>
  <Application>Microsoft Office PowerPoint</Application>
  <PresentationFormat>Custom</PresentationFormat>
  <Paragraphs>276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Programming == Problem Solving</vt:lpstr>
      <vt:lpstr>Reusable Code</vt:lpstr>
      <vt:lpstr>Why Objects and Methods?</vt:lpstr>
      <vt:lpstr>DRY Code</vt:lpstr>
      <vt:lpstr>Reusing code</vt:lpstr>
      <vt:lpstr>Objects are Building Blocks</vt:lpstr>
      <vt:lpstr>Reading Check-in </vt:lpstr>
      <vt:lpstr>Method Syntax Basics</vt:lpstr>
      <vt:lpstr>Static vs. Instance Methods</vt:lpstr>
      <vt:lpstr>Method Name &amp; Parameters</vt:lpstr>
      <vt:lpstr>Return Types </vt:lpstr>
      <vt:lpstr>Code Along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25</cp:revision>
  <dcterms:created xsi:type="dcterms:W3CDTF">2020-03-08T08:09:19Z</dcterms:created>
  <dcterms:modified xsi:type="dcterms:W3CDTF">2021-09-01T01:41:36Z</dcterms:modified>
</cp:coreProperties>
</file>