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9" r:id="rId10"/>
    <p:sldId id="261" r:id="rId11"/>
    <p:sldId id="262" r:id="rId12"/>
    <p:sldId id="263" r:id="rId13"/>
    <p:sldId id="264" r:id="rId14"/>
    <p:sldId id="265" r:id="rId15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0" autoAdjust="0"/>
    <p:restoredTop sz="95994" autoAdjust="0"/>
  </p:normalViewPr>
  <p:slideViewPr>
    <p:cSldViewPr snapToGrid="0" snapToObjects="1">
      <p:cViewPr varScale="1">
        <p:scale>
          <a:sx n="99" d="100"/>
          <a:sy n="99" d="100"/>
        </p:scale>
        <p:origin x="200" y="52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string-format-exampl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84745-5493-A747-BDBB-66122B9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4D6B7-BF5E-5643-9ABF-85CB6EBBE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75083"/>
            <a:ext cx="12561453" cy="1826397"/>
          </a:xfrm>
        </p:spPr>
        <p:txBody>
          <a:bodyPr/>
          <a:lstStyle/>
          <a:p>
            <a:pPr fontAlgn="base"/>
            <a:r>
              <a:rPr lang="en-US" dirty="0"/>
              <a:t>Adds two strings together </a:t>
            </a:r>
          </a:p>
          <a:p>
            <a:pPr lvl="1" fontAlgn="base"/>
            <a:r>
              <a:rPr lang="en-US" dirty="0"/>
              <a:t>Better worded: String objects added to other types (String or primitive or other objects)</a:t>
            </a:r>
          </a:p>
          <a:p>
            <a:pPr fontAlgn="base"/>
            <a:r>
              <a:rPr lang="en-US" dirty="0"/>
              <a:t>Step 1 converts everything to a String. So 1 number becomes “1”</a:t>
            </a:r>
          </a:p>
          <a:p>
            <a:pPr fontAlgn="base"/>
            <a:r>
              <a:rPr lang="en-US" dirty="0"/>
              <a:t>Step 2 puts it all together, exactly as written.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4EDBCB-50BF-A44E-9ACE-664BDDA0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900" y="-1"/>
            <a:ext cx="2425701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E2B3CD-3180-6846-94F6-342F7A8E19E0}"/>
              </a:ext>
            </a:extLst>
          </p:cNvPr>
          <p:cNvSpPr/>
          <p:nvPr/>
        </p:nvSpPr>
        <p:spPr>
          <a:xfrm>
            <a:off x="628072" y="3501480"/>
            <a:ext cx="11627555" cy="3582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question = “The Answer To Life, The Universe And Everything”;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Everything42” .. whoops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(question + “  is ”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>
              <a:lnSpc>
                <a:spcPct val="150000"/>
              </a:lnSpc>
              <a:spcAft>
                <a:spcPts val="4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“The Answer To Life, The Universe And Everything is 42”  &lt;- success!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DA0D-6620-6F49-A65E-18A9237B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48059"/>
            <a:ext cx="12561453" cy="1015663"/>
          </a:xfrm>
        </p:spPr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/</a:t>
            </a:r>
            <a:r>
              <a:rPr lang="en-US" dirty="0" err="1"/>
              <a:t>printf</a:t>
            </a:r>
            <a:r>
              <a:rPr lang="en-US" dirty="0"/>
              <a:t>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243-6D59-E442-BBF0-CCD40CD0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1129"/>
          </a:xfrm>
        </p:spPr>
        <p:txBody>
          <a:bodyPr/>
          <a:lstStyle/>
          <a:p>
            <a:pPr fontAlgn="base"/>
            <a:r>
              <a:rPr lang="en-US" dirty="0"/>
              <a:t>We know we can write Strings via Concatenation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“Don’t forget to bring your ”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“ towel”;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“&lt;h1&gt;” + txt + “&lt;/h1&gt;”;</a:t>
            </a:r>
          </a:p>
          <a:p>
            <a:pPr fontAlgn="base"/>
            <a:br>
              <a:rPr lang="en-US" dirty="0"/>
            </a:br>
            <a:r>
              <a:rPr lang="en-US" dirty="0"/>
              <a:t>However, that can be awkward - introducing </a:t>
            </a:r>
            <a:r>
              <a:rPr lang="en-US" b="1" dirty="0" err="1"/>
              <a:t>String.format</a:t>
            </a:r>
            <a:endParaRPr lang="en-US" dirty="0"/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“pink”;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dontPanic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(“Don’t forget to bring your %s towel”,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towelColor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txt = “Don’t panic”; 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heading1 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(“&lt;h1&gt;%s&lt;/h1&gt;”, txt);    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b="1" dirty="0" err="1"/>
              <a:t>printf</a:t>
            </a:r>
            <a:r>
              <a:rPr lang="en-US" dirty="0"/>
              <a:t>  is </a:t>
            </a:r>
            <a:r>
              <a:rPr lang="en-US" dirty="0" err="1"/>
              <a:t>System.out.printf</a:t>
            </a:r>
            <a:r>
              <a:rPr lang="en-US" dirty="0"/>
              <a:t>(“&lt;h1&gt;%s&lt;/h1&gt;”, txt);  // prints &lt;h1&gt;Don’t panic&lt;/h1&gt;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9025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8DA7-2D2A-2B4E-8257-B733E793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6174-96CC-464C-A17B-406845E83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463722"/>
            <a:ext cx="6280725" cy="563231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businessCardNoFormat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" + name +"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businessCardUsingFormat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return  "+==================================+\n"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Round Table Enterprises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"|                                  |\n"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("|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%33s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|%n", name) 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"+==================================+";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865B1-2D82-6649-A199-57E6E30ECD16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F42E4-033F-5B4F-BDB7-9008CB8F1DE1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8D05-F034-104E-A012-6B3EA14AA387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String Format</a:t>
            </a: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2AF1C75B-9D53-2240-9FA5-C361A7B4503A}"/>
              </a:ext>
            </a:extLst>
          </p:cNvPr>
          <p:cNvSpPr/>
          <p:nvPr/>
        </p:nvSpPr>
        <p:spPr>
          <a:xfrm>
            <a:off x="9492520" y="3742702"/>
            <a:ext cx="1806315" cy="1806315"/>
          </a:xfrm>
          <a:prstGeom prst="noSmoking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D2D4E-C452-D545-973E-78D6DFB5FEC4}"/>
              </a:ext>
            </a:extLst>
          </p:cNvPr>
          <p:cNvSpPr/>
          <p:nvPr/>
        </p:nvSpPr>
        <p:spPr>
          <a:xfrm>
            <a:off x="8079699" y="2079885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Lancelot of the Lake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14EB8-E87F-8440-9E14-89426AD399BB}"/>
              </a:ext>
            </a:extLst>
          </p:cNvPr>
          <p:cNvSpPr/>
          <p:nvPr/>
        </p:nvSpPr>
        <p:spPr>
          <a:xfrm>
            <a:off x="8079699" y="3886200"/>
            <a:ext cx="4631959" cy="1519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Round Table Enterprises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                     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                </a:t>
            </a:r>
            <a:r>
              <a:rPr lang="en-US" sz="1600" dirty="0" err="1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Bors</a:t>
            </a:r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Younger  |</a:t>
            </a:r>
          </a:p>
          <a:p>
            <a:r>
              <a:rPr lang="en-US" sz="1600" dirty="0">
                <a:solidFill>
                  <a:srgbClr val="092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+==================================+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5E10-4BB9-8E4E-A5FC-F442E55C1351}"/>
              </a:ext>
            </a:extLst>
          </p:cNvPr>
          <p:cNvSpPr txBox="1"/>
          <p:nvPr/>
        </p:nvSpPr>
        <p:spPr>
          <a:xfrm>
            <a:off x="8814216" y="1662566"/>
            <a:ext cx="3162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String Format</a:t>
            </a:r>
          </a:p>
        </p:txBody>
      </p:sp>
    </p:spTree>
    <p:extLst>
      <p:ext uri="{BB962C8B-B14F-4D97-AF65-F5344CB8AC3E}">
        <p14:creationId xmlns:p14="http://schemas.microsoft.com/office/powerpoint/2010/main" val="41471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 animBg="1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42E2-7FCF-8342-999B-C179B21B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String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4BAC-E8DC-4047-AEF5-739C4BFEE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2091476"/>
            <a:ext cx="6747086" cy="32698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percentNoFormat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"%";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("%.2f%%",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47B75-5CF5-8148-89FC-032FCDA5013B}"/>
              </a:ext>
            </a:extLst>
          </p:cNvPr>
          <p:cNvSpPr/>
          <p:nvPr/>
        </p:nvSpPr>
        <p:spPr>
          <a:xfrm>
            <a:off x="7555043" y="2346308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33.33333333333333%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5525F-42B5-3046-99F1-EBA1EAE5F55C}"/>
              </a:ext>
            </a:extLst>
          </p:cNvPr>
          <p:cNvSpPr/>
          <p:nvPr/>
        </p:nvSpPr>
        <p:spPr>
          <a:xfrm>
            <a:off x="7555042" y="3740219"/>
            <a:ext cx="3177915" cy="9215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33.33%</a:t>
            </a:r>
          </a:p>
        </p:txBody>
      </p:sp>
    </p:spTree>
    <p:extLst>
      <p:ext uri="{BB962C8B-B14F-4D97-AF65-F5344CB8AC3E}">
        <p14:creationId xmlns:p14="http://schemas.microsoft.com/office/powerpoint/2010/main" val="262683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464-94C0-C345-B50C-955B9B42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String.format</a:t>
            </a:r>
            <a:r>
              <a:rPr lang="en-US" dirty="0"/>
              <a:t>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7287-F38E-4847-B2C2-6F3C7A754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4" y="1463722"/>
            <a:ext cx="8276084" cy="5926815"/>
          </a:xfrm>
        </p:spPr>
        <p:txBody>
          <a:bodyPr/>
          <a:lstStyle/>
          <a:p>
            <a:pPr fontAlgn="base"/>
            <a:r>
              <a:rPr lang="en-US" dirty="0"/>
              <a:t>The % character is followed by special characters</a:t>
            </a:r>
          </a:p>
          <a:p>
            <a:pPr lvl="1" fontAlgn="base"/>
            <a:r>
              <a:rPr lang="en-US" dirty="0"/>
              <a:t>%s for string, %f for floating point,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Capitalize the %S or %C to force uppercase!  </a:t>
            </a:r>
          </a:p>
          <a:p>
            <a:pPr fontAlgn="base"/>
            <a:r>
              <a:rPr lang="en-US" dirty="0"/>
              <a:t>You can specify the number of decimal places by including the numbers</a:t>
            </a:r>
          </a:p>
          <a:p>
            <a:pPr lvl="2" fontAlgn="base"/>
            <a:r>
              <a:rPr lang="en-US" dirty="0"/>
              <a:t>%.2f  // example  </a:t>
            </a:r>
          </a:p>
          <a:p>
            <a:pPr lvl="2" fontAlgn="base"/>
            <a:r>
              <a:rPr lang="en-US" dirty="0" err="1"/>
              <a:t>String.format</a:t>
            </a:r>
            <a:r>
              <a:rPr lang="en-US" dirty="0"/>
              <a:t>(“%.2f”, 100) </a:t>
            </a:r>
          </a:p>
          <a:p>
            <a:pPr lvl="2" fontAlgn="base"/>
            <a:r>
              <a:rPr lang="en-US" dirty="0"/>
              <a:t>would produce 100.00 </a:t>
            </a:r>
          </a:p>
          <a:p>
            <a:pPr fontAlgn="base"/>
            <a:r>
              <a:rPr lang="en-US" dirty="0"/>
              <a:t>You can also do cool things like pad variables, </a:t>
            </a:r>
            <a:r>
              <a:rPr lang="en-US" dirty="0" err="1"/>
              <a:t>etc</a:t>
            </a:r>
            <a:endParaRPr lang="en-US" dirty="0"/>
          </a:p>
          <a:p>
            <a:pPr lvl="1" fontAlgn="base"/>
            <a:r>
              <a:rPr lang="en-US" dirty="0"/>
              <a:t>Search for </a:t>
            </a:r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 online</a:t>
            </a:r>
          </a:p>
          <a:p>
            <a:pPr lvl="2" fontAlgn="base"/>
            <a:r>
              <a:rPr lang="en-US" dirty="0"/>
              <a:t>Very common in over 20+ languages</a:t>
            </a:r>
          </a:p>
          <a:p>
            <a:pPr lvl="1" fontAlgn="base"/>
            <a:r>
              <a:rPr lang="en-US" dirty="0"/>
              <a:t>Admittedly, I look up a lot of the formats as I need them</a:t>
            </a:r>
          </a:p>
          <a:p>
            <a:pPr lvl="2" fontAlgn="base"/>
            <a:r>
              <a:rPr lang="en-US" dirty="0"/>
              <a:t>%s, %S, %d, %0.2f, %n </a:t>
            </a:r>
          </a:p>
          <a:p>
            <a:pPr lvl="2" fontAlgn="base"/>
            <a:r>
              <a:rPr lang="en-US" dirty="0"/>
              <a:t>Those are good to know off the top of your head</a:t>
            </a:r>
          </a:p>
          <a:p>
            <a:pPr lvl="1" fontAlgn="base"/>
            <a:r>
              <a:rPr lang="en-US" dirty="0"/>
              <a:t>%n == new line character</a:t>
            </a:r>
          </a:p>
          <a:p>
            <a:pPr lvl="1" fontAlgn="base"/>
            <a:r>
              <a:rPr lang="en-US" dirty="0"/>
              <a:t>%% == % sign (since you can’t just type %)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C4986A25-6EA3-D54D-818C-8D8D29BA6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600" y="66722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8F4F-EF61-134C-B135-776CAA390FBE}"/>
              </a:ext>
            </a:extLst>
          </p:cNvPr>
          <p:cNvSpPr txBox="1"/>
          <p:nvPr/>
        </p:nvSpPr>
        <p:spPr>
          <a:xfrm>
            <a:off x="10431639" y="7047342"/>
            <a:ext cx="338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Additional Reading: </a:t>
            </a:r>
            <a:r>
              <a:rPr lang="en-US" sz="1200" dirty="0">
                <a:hlinkClick r:id="rId3"/>
              </a:rPr>
              <a:t>Detailed Format Reference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91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F69212-F891-5844-91B0-396F6B0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7610-981A-7441-A483-AB5BABDA0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18060"/>
          </a:xfrm>
        </p:spPr>
        <p:txBody>
          <a:bodyPr/>
          <a:lstStyle/>
          <a:p>
            <a:r>
              <a:rPr lang="en-US" dirty="0"/>
              <a:t>There is Lab on Tuesday</a:t>
            </a:r>
          </a:p>
          <a:p>
            <a:pPr lvl="1"/>
            <a:r>
              <a:rPr lang="en-US" dirty="0"/>
              <a:t>No Class Monday – Enjoy Labor Day! </a:t>
            </a:r>
          </a:p>
          <a:p>
            <a:pPr lvl="1"/>
            <a:r>
              <a:rPr lang="en-US" dirty="0"/>
              <a:t>Don’t forget knowledge check (you can do it in advance) </a:t>
            </a:r>
          </a:p>
          <a:p>
            <a:r>
              <a:rPr lang="en-US" dirty="0"/>
              <a:t>Tuesday Lab – important!</a:t>
            </a:r>
          </a:p>
          <a:p>
            <a:pPr lvl="1"/>
            <a:r>
              <a:rPr lang="en-US" dirty="0"/>
              <a:t>Start of your first </a:t>
            </a:r>
            <a:r>
              <a:rPr lang="en-US" b="1" dirty="0"/>
              <a:t>Practical Project</a:t>
            </a:r>
          </a:p>
          <a:p>
            <a:pPr lvl="1"/>
            <a:r>
              <a:rPr lang="en-US" dirty="0" err="1"/>
              <a:t>Practicals</a:t>
            </a:r>
            <a:r>
              <a:rPr lang="en-US" dirty="0"/>
              <a:t> are meant to be *long* and *harder* </a:t>
            </a:r>
          </a:p>
          <a:p>
            <a:pPr lvl="2"/>
            <a:r>
              <a:rPr lang="en-US" dirty="0"/>
              <a:t>but you can do it!</a:t>
            </a:r>
          </a:p>
          <a:p>
            <a:pPr lvl="2"/>
            <a:r>
              <a:rPr lang="en-US" dirty="0"/>
              <a:t>Start early, get help! </a:t>
            </a:r>
          </a:p>
        </p:txBody>
      </p:sp>
    </p:spTree>
    <p:extLst>
      <p:ext uri="{BB962C8B-B14F-4D97-AF65-F5344CB8AC3E}">
        <p14:creationId xmlns:p14="http://schemas.microsoft.com/office/powerpoint/2010/main" val="8762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C8B-8ACB-634E-87CC-8767143D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Hang’em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7002-2EAE-FA4C-9D78-28EBC85B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33017"/>
          </a:xfrm>
        </p:spPr>
        <p:txBody>
          <a:bodyPr/>
          <a:lstStyle/>
          <a:p>
            <a:r>
              <a:rPr lang="en-US" dirty="0"/>
              <a:t>Time play </a:t>
            </a:r>
            <a:r>
              <a:rPr lang="en-US" dirty="0" err="1"/>
              <a:t>Hang’em</a:t>
            </a:r>
            <a:endParaRPr lang="en-US" dirty="0"/>
          </a:p>
          <a:p>
            <a:r>
              <a:rPr lang="en-US" dirty="0"/>
              <a:t>In your groups, play a game of hangman </a:t>
            </a:r>
          </a:p>
          <a:p>
            <a:pPr lvl="1"/>
            <a:r>
              <a:rPr lang="en-US" dirty="0"/>
              <a:t>Try to use Java syntax words</a:t>
            </a:r>
          </a:p>
          <a:p>
            <a:pPr lvl="1"/>
            <a:r>
              <a:rPr lang="en-US" dirty="0"/>
              <a:t>Try multiple word sentences </a:t>
            </a:r>
          </a:p>
          <a:p>
            <a:pPr lvl="1"/>
            <a:endParaRPr lang="en-US" dirty="0"/>
          </a:p>
          <a:p>
            <a:r>
              <a:rPr lang="en-US" dirty="0"/>
              <a:t>Ok  - next part, write numbers below each dash</a:t>
            </a:r>
          </a:p>
          <a:p>
            <a:pPr lvl="1"/>
            <a:r>
              <a:rPr lang="en-US" dirty="0"/>
              <a:t>start at 0</a:t>
            </a:r>
          </a:p>
          <a:p>
            <a:pPr lvl="1"/>
            <a:r>
              <a:rPr lang="en-US" dirty="0"/>
              <a:t>make sure to number (index!) the spaces</a:t>
            </a:r>
          </a:p>
          <a:p>
            <a:pPr marL="699614" lvl="1" indent="0">
              <a:buNone/>
            </a:pP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699614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0 1 2 3 4 5 6 7 8 9</a:t>
            </a:r>
          </a:p>
          <a:p>
            <a:pPr lvl="1"/>
            <a:endParaRPr lang="en-US" dirty="0"/>
          </a:p>
          <a:p>
            <a:r>
              <a:rPr lang="en-US" dirty="0"/>
              <a:t>You just created a java String</a:t>
            </a:r>
          </a:p>
        </p:txBody>
      </p:sp>
    </p:spTree>
    <p:extLst>
      <p:ext uri="{BB962C8B-B14F-4D97-AF65-F5344CB8AC3E}">
        <p14:creationId xmlns:p14="http://schemas.microsoft.com/office/powerpoint/2010/main" val="36582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EEA87-D34D-C34F-8D45-848ED96537EC}"/>
              </a:ext>
            </a:extLst>
          </p:cNvPr>
          <p:cNvSpPr txBox="1"/>
          <p:nvPr/>
        </p:nvSpPr>
        <p:spPr>
          <a:xfrm>
            <a:off x="3454043" y="2916704"/>
            <a:ext cx="69095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char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(</a:t>
            </a:r>
            <a:r>
              <a:rPr lang="en-US" dirty="0">
                <a:solidFill>
                  <a:srgbClr val="CC7832"/>
                </a:solidFill>
                <a:effectLst/>
              </a:rPr>
              <a:t>char</a:t>
            </a:r>
            <a:r>
              <a:rPr lang="en-US" dirty="0"/>
              <a:t>)(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'A'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44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429913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‘x’; // notice single quotes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‘\n’; //the invisible newline character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myChar2 = 57; // bad idea! It sets the value to the character ‘9’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what = (char)‘A’ + 2;  // what is now ‘C’ (used in things like the Caesar cipher)</a:t>
            </a:r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3603" y="1702820"/>
            <a:ext cx="826959" cy="5507726"/>
            <a:chOff x="623603" y="1702820"/>
            <a:chExt cx="82695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30115" y="2309933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“CAM”;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6E76FE-64EC-624E-A234-65E6CF5F9F25}"/>
              </a:ext>
            </a:extLst>
          </p:cNvPr>
          <p:cNvSpPr txBox="1"/>
          <p:nvPr/>
        </p:nvSpPr>
        <p:spPr>
          <a:xfrm>
            <a:off x="3632379" y="3178159"/>
            <a:ext cx="65528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public static </a:t>
            </a:r>
            <a:r>
              <a:rPr lang="en-US" dirty="0"/>
              <a:t>String </a:t>
            </a:r>
            <a:r>
              <a:rPr lang="en-US" dirty="0" err="1">
                <a:solidFill>
                  <a:srgbClr val="FFC66D"/>
                </a:solidFill>
                <a:effectLst/>
              </a:rPr>
              <a:t>characterAddition</a:t>
            </a:r>
            <a:r>
              <a:rPr lang="en-US" dirty="0"/>
              <a:t>(String </a:t>
            </a:r>
            <a:r>
              <a:rPr lang="en-US" i="1" dirty="0">
                <a:solidFill>
                  <a:srgbClr val="9876AA"/>
                </a:solidFill>
                <a:effectLst/>
              </a:rPr>
              <a:t>a</a:t>
            </a:r>
            <a:r>
              <a:rPr lang="en-US" dirty="0">
                <a:solidFill>
                  <a:srgbClr val="CC7832"/>
                </a:solidFill>
                <a:effectLst/>
              </a:rPr>
              <a:t>, int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i="1" dirty="0">
                <a:solidFill>
                  <a:srgbClr val="9876AA"/>
                </a:solidFill>
                <a:effectLst/>
              </a:rPr>
              <a:t>a </a:t>
            </a:r>
            <a:r>
              <a:rPr lang="en-US" dirty="0"/>
              <a:t>+ </a:t>
            </a:r>
            <a:r>
              <a:rPr lang="en-US" i="1" dirty="0">
                <a:solidFill>
                  <a:srgbClr val="9876AA"/>
                </a:solidFill>
                <a:effectLst/>
              </a:rPr>
              <a:t>b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FFC66D"/>
                </a:solidFill>
                <a:effectLst/>
              </a:rPr>
              <a:t>main</a:t>
            </a:r>
            <a:r>
              <a:rPr lang="en-US" dirty="0"/>
              <a:t>(String[] 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>
                <a:effectLst/>
              </a:rPr>
              <a:t>characterAddition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6806E-AD3E-AD40-936F-590919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A239-A7CC-0648-A509-B3B45DB8F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48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the following Code, what is printed?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D266-8E20-E749-9EE9-69487CC8BB83}"/>
              </a:ext>
            </a:extLst>
          </p:cNvPr>
          <p:cNvSpPr txBox="1"/>
          <p:nvPr/>
        </p:nvSpPr>
        <p:spPr>
          <a:xfrm>
            <a:off x="9440214" y="43015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35552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1253</Words>
  <Application>Microsoft Macintosh PowerPoint</Application>
  <PresentationFormat>Custom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Announcements</vt:lpstr>
      <vt:lpstr>Hang’em </vt:lpstr>
      <vt:lpstr>Reading Check-in</vt:lpstr>
      <vt:lpstr>Characters (char)</vt:lpstr>
      <vt:lpstr>Let’s talk about String</vt:lpstr>
      <vt:lpstr>First, Let’s Think About Memory</vt:lpstr>
      <vt:lpstr>String Methods</vt:lpstr>
      <vt:lpstr>Reading Check-in</vt:lpstr>
      <vt:lpstr>String Concatenation</vt:lpstr>
      <vt:lpstr>String.format/printf </vt:lpstr>
      <vt:lpstr>Example</vt:lpstr>
      <vt:lpstr>Numbers in String format</vt:lpstr>
      <vt:lpstr>String.format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2020-03-09T02:20:26Z</dcterms:created>
  <dcterms:modified xsi:type="dcterms:W3CDTF">2021-08-16T22:21:05Z</dcterms:modified>
</cp:coreProperties>
</file>