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2" r:id="rId6"/>
    <p:sldId id="257" r:id="rId7"/>
    <p:sldId id="258" r:id="rId8"/>
    <p:sldId id="259" r:id="rId9"/>
    <p:sldId id="260" r:id="rId10"/>
    <p:sldId id="261" r:id="rId11"/>
    <p:sldId id="262" r:id="rId12"/>
    <p:sldId id="273" r:id="rId13"/>
    <p:sldId id="274" r:id="rId14"/>
    <p:sldId id="275" r:id="rId15"/>
    <p:sldId id="276" r:id="rId16"/>
    <p:sldId id="277" r:id="rId1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72" autoAdjust="0"/>
    <p:restoredTop sz="95994" autoAdjust="0"/>
  </p:normalViewPr>
  <p:slideViewPr>
    <p:cSldViewPr snapToGrid="0" snapToObjects="1">
      <p:cViewPr varScale="1">
        <p:scale>
          <a:sx n="55" d="100"/>
          <a:sy n="55" d="100"/>
        </p:scale>
        <p:origin x="976" y="4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9DDF3BC5-825B-4573-8A2B-98B3CDF3F058}"/>
  </pc:docChgLst>
  <pc:docChgLst>
    <pc:chgData name="Marcia Moraes" userId="c9c67e8a-58e2-4733-9a1c-5d44fec4775b" providerId="ADAL" clId="{5A13BC4C-344C-47A3-AD5D-6303CA5B0A29}"/>
    <pc:docChg chg="modSld">
      <pc:chgData name="Marcia Moraes" userId="c9c67e8a-58e2-4733-9a1c-5d44fec4775b" providerId="ADAL" clId="{5A13BC4C-344C-47A3-AD5D-6303CA5B0A29}" dt="2024-03-07T20:12:21.170" v="2" actId="20577"/>
      <pc:docMkLst>
        <pc:docMk/>
      </pc:docMkLst>
      <pc:sldChg chg="modSp">
        <pc:chgData name="Marcia Moraes" userId="c9c67e8a-58e2-4733-9a1c-5d44fec4775b" providerId="ADAL" clId="{5A13BC4C-344C-47A3-AD5D-6303CA5B0A29}" dt="2024-03-07T20:12:21.170" v="2" actId="20577"/>
        <pc:sldMkLst>
          <pc:docMk/>
          <pc:sldMk cId="2571368551" sldId="272"/>
        </pc:sldMkLst>
        <pc:graphicFrameChg chg="modGraphic">
          <ac:chgData name="Marcia Moraes" userId="c9c67e8a-58e2-4733-9a1c-5d44fec4775b" providerId="ADAL" clId="{5A13BC4C-344C-47A3-AD5D-6303CA5B0A29}" dt="2024-03-07T20:12:21.170" v="2" actId="20577"/>
          <ac:graphicFrameMkLst>
            <pc:docMk/>
            <pc:sldMk cId="2571368551" sldId="272"/>
            <ac:graphicFrameMk id="8" creationId="{C00265BD-7880-45A3-868B-AEC7ECB9AB5E}"/>
          </ac:graphicFrameMkLst>
        </pc:graphicFrameChg>
      </pc:sldChg>
    </pc:docChg>
  </pc:docChgLst>
  <pc:docChgLst>
    <pc:chgData name="Marcia Moraes" userId="c9c67e8a-58e2-4733-9a1c-5d44fec4775b" providerId="ADAL" clId="{97145F3A-442B-467A-B4E2-71818570B6F2}"/>
  </pc:docChgLst>
  <pc:docChgLst>
    <pc:chgData name="Marcia Moraes" userId="c9c67e8a-58e2-4733-9a1c-5d44fec4775b" providerId="ADAL" clId="{737BC473-D2BC-42F5-9433-E3DD58752011}"/>
  </pc:docChgLst>
  <pc:docChgLst>
    <pc:chgData name="Moraes,Marcia" userId="c9c67e8a-58e2-4733-9a1c-5d44fec4775b" providerId="ADAL" clId="{97145F3A-442B-467A-B4E2-71818570B6F2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096995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054" y="6373874"/>
            <a:ext cx="3161924" cy="7072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37949" y="696687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74086" y="7338858"/>
            <a:ext cx="3514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U-CompSci-CS163-4/Handouts/tree/main/ClassExamples/10Array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71613"/>
            <a:ext cx="12561453" cy="1015663"/>
          </a:xfrm>
        </p:spPr>
        <p:txBody>
          <a:bodyPr/>
          <a:lstStyle/>
          <a:p>
            <a:r>
              <a:rPr lang="en-US" dirty="0"/>
              <a:t>Arrays versus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16D9F-6A4D-417A-9478-353B6CFB6C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266320"/>
            <a:ext cx="12561453" cy="1774397"/>
          </a:xfrm>
        </p:spPr>
        <p:txBody>
          <a:bodyPr/>
          <a:lstStyle/>
          <a:p>
            <a:r>
              <a:rPr lang="en-US" sz="2400" dirty="0" err="1"/>
              <a:t>ArrayLists</a:t>
            </a:r>
            <a:r>
              <a:rPr lang="en-US" sz="2400" dirty="0"/>
              <a:t> are lists that use Array as the underlining structure</a:t>
            </a:r>
          </a:p>
          <a:p>
            <a:r>
              <a:rPr lang="en-US" sz="2400" dirty="0"/>
              <a:t>Arrays are just how you declare a group of objects in order </a:t>
            </a:r>
          </a:p>
          <a:p>
            <a:r>
              <a:rPr lang="en-US" sz="2400" dirty="0" err="1"/>
              <a:t>ArrayList</a:t>
            </a:r>
            <a:r>
              <a:rPr lang="en-US" sz="2400" dirty="0"/>
              <a:t> is an individual object someone wrote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97BD98-54C3-4DB4-9E33-74FF68A4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36" y="3208041"/>
            <a:ext cx="109347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71613"/>
            <a:ext cx="12561453" cy="1015663"/>
          </a:xfrm>
        </p:spPr>
        <p:txBody>
          <a:bodyPr/>
          <a:lstStyle/>
          <a:p>
            <a:r>
              <a:rPr lang="en-US" dirty="0"/>
              <a:t>When use arrays over </a:t>
            </a:r>
            <a:r>
              <a:rPr lang="en-US" dirty="0" err="1"/>
              <a:t>ArrayLists</a:t>
            </a:r>
            <a:r>
              <a:rPr lang="en-US" dirty="0"/>
              <a:t>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16D9F-6A4D-417A-9478-353B6CFB6C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21502"/>
            <a:ext cx="12561453" cy="3964932"/>
          </a:xfrm>
        </p:spPr>
        <p:txBody>
          <a:bodyPr/>
          <a:lstStyle/>
          <a:p>
            <a:r>
              <a:rPr lang="en-US" sz="2400" dirty="0"/>
              <a:t>When your size is fixed, arrays are much faster to use!</a:t>
            </a:r>
          </a:p>
          <a:p>
            <a:endParaRPr lang="en-US" sz="2400" dirty="0"/>
          </a:p>
          <a:p>
            <a:r>
              <a:rPr lang="en-US" sz="2400" dirty="0"/>
              <a:t>When you need to keep order on sparsely populated datasets (that are often fixed sizes)</a:t>
            </a:r>
          </a:p>
          <a:p>
            <a:pPr lvl="1"/>
            <a:r>
              <a:rPr lang="en-US" sz="2200" dirty="0"/>
              <a:t> [value, null, null, null, value, null, value]</a:t>
            </a:r>
          </a:p>
          <a:p>
            <a:endParaRPr lang="en-US" sz="2600" dirty="0"/>
          </a:p>
          <a:p>
            <a:r>
              <a:rPr lang="en-US" sz="2600" dirty="0"/>
              <a:t>They are used about equally, just depends on what you are doing.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272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0"/>
            <a:ext cx="12561453" cy="1015663"/>
          </a:xfrm>
        </p:spPr>
        <p:txBody>
          <a:bodyPr/>
          <a:lstStyle/>
          <a:p>
            <a:r>
              <a:rPr lang="en-US" dirty="0"/>
              <a:t>When use arrays over </a:t>
            </a:r>
            <a:r>
              <a:rPr lang="en-US" dirty="0" err="1"/>
              <a:t>ArrayLists</a:t>
            </a:r>
            <a:r>
              <a:rPr lang="en-US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E7507-4BD4-4282-9B56-D277270E11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D07DDFE-EE8A-4049-AA94-F865DC4E571F}"/>
              </a:ext>
            </a:extLst>
          </p:cNvPr>
          <p:cNvSpPr txBox="1">
            <a:spLocks/>
          </p:cNvSpPr>
          <p:nvPr/>
        </p:nvSpPr>
        <p:spPr>
          <a:xfrm>
            <a:off x="628075" y="1054573"/>
            <a:ext cx="12864644" cy="622414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long[] values = new long[1000000];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Instant start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java.time.Instant.now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values.length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values[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10l;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Instant end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java.time.Instant.now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("Array Loop Done: "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java.time.Duration.between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(start, end).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toMillis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List&lt;Long&gt;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&lt;&gt;(); // remember polymorphism use List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java.time.Instant.now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1000000;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valList.add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*10l);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java.time.Instant.now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("List Loop Done: "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java.time.Duration.between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(start, end).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toMillis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//note this is not really the best way to determine the time between algorithms just an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7E935-70C3-4EC1-A109-D9A68286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348" y="4740570"/>
            <a:ext cx="41052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71613"/>
            <a:ext cx="12561453" cy="1015663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16D9F-6A4D-417A-9478-353B6CFB6C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21502"/>
            <a:ext cx="12561453" cy="2217595"/>
          </a:xfrm>
        </p:spPr>
        <p:txBody>
          <a:bodyPr/>
          <a:lstStyle/>
          <a:p>
            <a:r>
              <a:rPr lang="en-US" sz="2400" dirty="0"/>
              <a:t>Do the arrays worksheet.</a:t>
            </a:r>
          </a:p>
          <a:p>
            <a:endParaRPr lang="en-US" sz="2400" dirty="0"/>
          </a:p>
          <a:p>
            <a:r>
              <a:rPr lang="en-US" sz="2400" dirty="0"/>
              <a:t>In class code </a:t>
            </a:r>
            <a:r>
              <a:rPr lang="en-US" sz="2400"/>
              <a:t>and worksheet code - </a:t>
            </a:r>
            <a:r>
              <a:rPr lang="en-US" sz="2400">
                <a:hlinkClick r:id="rId2"/>
              </a:rPr>
              <a:t>https://github.com/CSU-CompSci-CS163-4/Handouts/tree/main/ClassExamples/10Arrays</a:t>
            </a:r>
            <a:r>
              <a:rPr lang="en-US" sz="240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737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999495"/>
            <a:ext cx="97715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20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13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21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(zyBooks)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14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22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10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1412774" y="2609938"/>
            <a:ext cx="24048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https://stock.adobe.com/search/images?k=%22happy+friday%22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" name="Picture 2" descr="Happy Friday&quot; Images – Browse 578 Stock Photos, Vectors, and ...">
            <a:extLst>
              <a:ext uri="{FF2B5EF4-FFF2-40B4-BE49-F238E27FC236}">
                <a16:creationId xmlns:a16="http://schemas.microsoft.com/office/drawing/2014/main" id="{CB3DA3AF-4D1E-4814-BD04-D6B474039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686" y="0"/>
            <a:ext cx="3595914" cy="26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BB02FD-7468-4CA7-AE15-5E2FC69A2A00}"/>
              </a:ext>
            </a:extLst>
          </p:cNvPr>
          <p:cNvSpPr txBox="1"/>
          <p:nvPr/>
        </p:nvSpPr>
        <p:spPr>
          <a:xfrm flipH="1">
            <a:off x="9976198" y="3563577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00265BD-7880-45A3-868B-AEC7ECB9A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477840"/>
              </p:ext>
            </p:extLst>
          </p:nvPr>
        </p:nvGraphicFramePr>
        <p:xfrm>
          <a:off x="9987253" y="4063757"/>
          <a:ext cx="3572199" cy="32538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5468">
                  <a:extLst>
                    <a:ext uri="{9D8B030D-6E8A-4147-A177-3AD203B41FA5}">
                      <a16:colId xmlns:a16="http://schemas.microsoft.com/office/drawing/2014/main" val="1333462331"/>
                    </a:ext>
                  </a:extLst>
                </a:gridCol>
                <a:gridCol w="2466731">
                  <a:extLst>
                    <a:ext uri="{9D8B030D-6E8A-4147-A177-3AD203B41FA5}">
                      <a16:colId xmlns:a16="http://schemas.microsoft.com/office/drawing/2014/main" val="668155110"/>
                    </a:ext>
                  </a:extLst>
                </a:gridCol>
              </a:tblGrid>
              <a:tr h="1653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: Room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63206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2 PM - 5 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86997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Tuesday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88044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Wednesday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78555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Thursday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60062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Friday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65624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Saturday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46368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Sunday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39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39D3A7-6274-BE4D-B5CA-81DC107E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142300"/>
            <a:ext cx="12561453" cy="1015663"/>
          </a:xfrm>
        </p:spPr>
        <p:txBody>
          <a:bodyPr/>
          <a:lstStyle/>
          <a:p>
            <a:r>
              <a:rPr lang="en-US" dirty="0"/>
              <a:t>Recalling The Past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59987-5A5C-9B4E-BE38-2DD2B4DFF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285858"/>
            <a:ext cx="9593611" cy="5241756"/>
          </a:xfrm>
        </p:spPr>
        <p:txBody>
          <a:bodyPr/>
          <a:lstStyle/>
          <a:p>
            <a:r>
              <a:rPr lang="en-US" sz="2400" dirty="0"/>
              <a:t>For every value you want to store</a:t>
            </a:r>
          </a:p>
          <a:p>
            <a:pPr lvl="1"/>
            <a:r>
              <a:rPr lang="en-US" sz="2000" dirty="0"/>
              <a:t>You need a variable</a:t>
            </a:r>
          </a:p>
          <a:p>
            <a:r>
              <a:rPr lang="en-US" sz="2400" dirty="0"/>
              <a:t>What if you want to store 100 values? 10,000 values?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 err="1"/>
              <a:t>ArrayLists</a:t>
            </a:r>
            <a:r>
              <a:rPr lang="en-US" sz="2000" dirty="0"/>
              <a:t> for storing object</a:t>
            </a:r>
          </a:p>
          <a:p>
            <a:pPr lvl="1"/>
            <a:r>
              <a:rPr lang="en-US" sz="2000" dirty="0"/>
              <a:t>But how about primitive types?</a:t>
            </a:r>
          </a:p>
          <a:p>
            <a:pPr lvl="2"/>
            <a:r>
              <a:rPr lang="en-US" sz="1800" dirty="0"/>
              <a:t>Introducing Arrays</a:t>
            </a:r>
          </a:p>
          <a:p>
            <a:pPr lvl="2"/>
            <a:r>
              <a:rPr lang="en-US" sz="1800" dirty="0"/>
              <a:t>Reserving memory for storing values, in order from the 0 index</a:t>
            </a:r>
          </a:p>
          <a:p>
            <a:r>
              <a:rPr lang="en-US" sz="2400" dirty="0"/>
              <a:t>Sound Familiar -  Recall String</a:t>
            </a:r>
          </a:p>
          <a:p>
            <a:pPr lvl="1"/>
            <a:r>
              <a:rPr lang="en-US" sz="2000" dirty="0"/>
              <a:t>The  String object contains </a:t>
            </a:r>
          </a:p>
          <a:p>
            <a:pPr lvl="2"/>
            <a:r>
              <a:rPr lang="en-US" sz="1800" dirty="0"/>
              <a:t>chars in order!</a:t>
            </a:r>
          </a:p>
          <a:p>
            <a:pPr lvl="1"/>
            <a:r>
              <a:rPr lang="en-US" sz="2000" dirty="0"/>
              <a:t>It is a character array!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6ACFF6-5C26-C04B-99C0-BE55BC64292F}"/>
              </a:ext>
            </a:extLst>
          </p:cNvPr>
          <p:cNvGrpSpPr/>
          <p:nvPr/>
        </p:nvGrpSpPr>
        <p:grpSpPr>
          <a:xfrm>
            <a:off x="11547706" y="1255429"/>
            <a:ext cx="639599" cy="5261542"/>
            <a:chOff x="1136771" y="1929083"/>
            <a:chExt cx="639599" cy="526154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517518F-E6DE-1E4D-9F9F-277975981716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64CFFFD-B581-CC4D-B81A-38D58E1BA13F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AB24FF-5C65-F742-945B-5153A9809297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A13436F-AE8A-F041-A3A3-4675B38B2FD4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8D5C9EA-CAEA-E243-A0B0-803035622411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CA1A20C-1454-6948-8A24-E6771DCDDAC7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388CD8F-9D71-D149-8B73-BC8C52EE69E4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759C61-CBCF-5F4C-B850-10C4D77CB06D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AAE84CE-B300-E347-AD69-4936BC18EC31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7F836AC-BD25-044F-A45A-6B1E40474E03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F43097A-3AFC-4B48-82B8-E0750A3CE64B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148DB6-9554-194D-A4EE-F2B77335A68B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A2899FF-7010-3544-BDC2-D8D757F0D06A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F416A6-47F9-DA49-A876-19D527555F9C}"/>
              </a:ext>
            </a:extLst>
          </p:cNvPr>
          <p:cNvGrpSpPr/>
          <p:nvPr/>
        </p:nvGrpSpPr>
        <p:grpSpPr>
          <a:xfrm>
            <a:off x="10975816" y="1285858"/>
            <a:ext cx="637954" cy="5202922"/>
            <a:chOff x="769833" y="1803702"/>
            <a:chExt cx="637954" cy="520292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134151-C330-A34C-873A-8913AEA1E9CA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19B84A-5E00-1244-9F47-A24AAC91E714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C61585-8B50-3247-9D4E-9BA2A4202FBB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EFF9F97-3072-404C-9715-6ABC4F1100DD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DB229B-16AE-3141-ABB2-6267F5F78A44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A69246-507F-B644-8A67-38BC9A4E2BE3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51F814-29A3-A443-BCC4-50089D911FCD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C09B2A-CDD9-0347-9C6F-0B5D3143EC47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F0DB8-D78B-F446-8F19-38BC21DA18EF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91E095-C020-0749-A4E8-131C03265C52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E6BEDA-BB6D-C84A-B052-C41C20CCB9F2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444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1E0E-F1A3-5445-BAFE-1F9A2B8D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239E0-84C5-2C4A-A458-70BDFE0C9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3056027" cy="5436681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char[] palindrome = {‘k’,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’, ‘n’, ‘n’,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’, ‘k’}; // ok shorter version</a:t>
            </a:r>
          </a:p>
          <a:p>
            <a:pPr lvl="1"/>
            <a:r>
              <a:rPr lang="en-US" sz="2000" dirty="0"/>
              <a:t>builds an array with six elements. </a:t>
            </a:r>
          </a:p>
          <a:p>
            <a:pPr lvl="1"/>
            <a:r>
              <a:rPr lang="en-US" sz="2000" dirty="0"/>
              <a:t>with those values in the memory locations</a:t>
            </a:r>
          </a:p>
          <a:p>
            <a:r>
              <a:rPr lang="en-US" sz="2000" dirty="0"/>
              <a:t>Another way: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char[] palindrome =  new char[6];  // declare the size of the array (more common)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palindrome[0] = ‘k’;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palindrome[1] =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’; 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palindrome[2] = ‘n’;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palindrome[3] = ‘n’;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palindrome[4] =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’; 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palindrome[5] = ‘k’; </a:t>
            </a:r>
          </a:p>
        </p:txBody>
      </p:sp>
    </p:spTree>
    <p:extLst>
      <p:ext uri="{BB962C8B-B14F-4D97-AF65-F5344CB8AC3E}">
        <p14:creationId xmlns:p14="http://schemas.microsoft.com/office/powerpoint/2010/main" val="1839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B0AE-72EF-1745-AF1E-D82970EF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are Mutable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662EC-C50E-564E-9457-D8D872B0CA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217612"/>
          </a:xfrm>
        </p:spPr>
        <p:txBody>
          <a:bodyPr/>
          <a:lstStyle/>
          <a:p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Elements in the array can be changed / reset!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char[] palindrome = {‘k’,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’, ‘n’, ‘n’,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’, ‘k’};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palindrome[0] = ‘c’;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palindrome[2] =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(palindrome)); // prints 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c,i,i,n,i,k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8865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B74F-9B4B-4649-87BD-5E7AC6E2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70397"/>
            <a:ext cx="12561453" cy="1015663"/>
          </a:xfrm>
        </p:spPr>
        <p:txBody>
          <a:bodyPr/>
          <a:lstStyle/>
          <a:p>
            <a:r>
              <a:rPr lang="en-US" dirty="0"/>
              <a:t>Arrays can be any type!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9BE83-F5FE-3249-9624-4B4F5CECA9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576782" cy="5067285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int[] values = new int[100];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default values are 0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true for numeric primitives</a:t>
            </a:r>
          </a:p>
          <a:p>
            <a:pPr marL="699614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String[] names = new String[10];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default values are null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true for all objects</a:t>
            </a:r>
          </a:p>
          <a:p>
            <a:endParaRPr lang="en-US" sz="2000" dirty="0"/>
          </a:p>
          <a:p>
            <a:r>
              <a:rPr lang="en-US" sz="2000" dirty="0"/>
              <a:t>Format is: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TYPE[] name = new TYPE[size];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8EBB3-5CCB-8248-980D-96C0D1DFD6D6}"/>
              </a:ext>
            </a:extLst>
          </p:cNvPr>
          <p:cNvSpPr txBox="1"/>
          <p:nvPr/>
        </p:nvSpPr>
        <p:spPr>
          <a:xfrm>
            <a:off x="6604000" y="1463722"/>
            <a:ext cx="6718300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new String[10];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[0] = “brad”;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[1]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janet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[2] = “magenta”;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[3]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columbia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[4] = “riff-raff”;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[5]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eddie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[6]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scott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[7]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frankie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[5] = “rocky”;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44D3BF7E-A38F-794F-9020-7B0D3103DCE6}"/>
              </a:ext>
            </a:extLst>
          </p:cNvPr>
          <p:cNvSpPr/>
          <p:nvPr/>
        </p:nvSpPr>
        <p:spPr>
          <a:xfrm>
            <a:off x="6346372" y="5091140"/>
            <a:ext cx="7471228" cy="504117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[brad, </a:t>
            </a:r>
            <a:r>
              <a:rPr lang="en-US" sz="1600" dirty="0" err="1">
                <a:latin typeface="Proxima Nova" charset="0"/>
                <a:ea typeface="Proxima Nova" charset="0"/>
                <a:cs typeface="Proxima Nova" charset="0"/>
              </a:rPr>
              <a:t>janet</a:t>
            </a:r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, magenta, </a:t>
            </a:r>
            <a:r>
              <a:rPr lang="en-US" sz="1600" dirty="0" err="1">
                <a:latin typeface="Proxima Nova" charset="0"/>
                <a:ea typeface="Proxima Nova" charset="0"/>
                <a:cs typeface="Proxima Nova" charset="0"/>
              </a:rPr>
              <a:t>columbia</a:t>
            </a:r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, riff-raff, rocky, </a:t>
            </a:r>
            <a:r>
              <a:rPr lang="en-US" sz="1600" dirty="0" err="1">
                <a:latin typeface="Proxima Nova" charset="0"/>
                <a:ea typeface="Proxima Nova" charset="0"/>
                <a:cs typeface="Proxima Nova" charset="0"/>
              </a:rPr>
              <a:t>scott</a:t>
            </a:r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, </a:t>
            </a:r>
            <a:r>
              <a:rPr lang="en-US" sz="1600" dirty="0" err="1">
                <a:latin typeface="Proxima Nova" charset="0"/>
                <a:ea typeface="Proxima Nova" charset="0"/>
                <a:cs typeface="Proxima Nova" charset="0"/>
              </a:rPr>
              <a:t>frankie</a:t>
            </a:r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, null, null]</a:t>
            </a:r>
          </a:p>
        </p:txBody>
      </p:sp>
    </p:spTree>
    <p:extLst>
      <p:ext uri="{BB962C8B-B14F-4D97-AF65-F5344CB8AC3E}">
        <p14:creationId xmlns:p14="http://schemas.microsoft.com/office/powerpoint/2010/main" val="18033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79DF-78F3-EF44-9083-C1069C8C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97688"/>
            <a:ext cx="12561453" cy="1015663"/>
          </a:xfrm>
        </p:spPr>
        <p:txBody>
          <a:bodyPr/>
          <a:lstStyle/>
          <a:p>
            <a:r>
              <a:rPr lang="en-US" dirty="0"/>
              <a:t>Array Length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43410-7036-9645-BD8D-3792989C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332" y="1249753"/>
            <a:ext cx="7340268" cy="5885970"/>
          </a:xfrm>
        </p:spPr>
        <p:txBody>
          <a:bodyPr/>
          <a:lstStyle/>
          <a:p>
            <a:r>
              <a:rPr lang="en-US" sz="2000" dirty="0"/>
              <a:t>Array size allocated to size 10 </a:t>
            </a:r>
          </a:p>
          <a:p>
            <a:pPr lvl="1"/>
            <a:r>
              <a:rPr lang="en-US" sz="1800" dirty="0"/>
              <a:t>0..9 indices valid</a:t>
            </a:r>
          </a:p>
          <a:p>
            <a:r>
              <a:rPr lang="en-US" sz="2000" dirty="0" err="1"/>
              <a:t>rhps</a:t>
            </a:r>
            <a:r>
              <a:rPr lang="en-US" sz="2000" dirty="0"/>
              <a:t>[20]</a:t>
            </a:r>
          </a:p>
          <a:p>
            <a:pPr lvl="1"/>
            <a:r>
              <a:rPr lang="en-US" sz="1800" dirty="0"/>
              <a:t>throws </a:t>
            </a:r>
            <a:r>
              <a:rPr lang="en-US" sz="1800" dirty="0" err="1"/>
              <a:t>IndexOutOfBoundsException</a:t>
            </a:r>
            <a:r>
              <a:rPr lang="en-US" sz="1800" dirty="0"/>
              <a:t>!</a:t>
            </a:r>
          </a:p>
          <a:p>
            <a:r>
              <a:rPr lang="en-US" sz="2000" dirty="0"/>
              <a:t>How to check for that?</a:t>
            </a:r>
          </a:p>
          <a:p>
            <a:pPr lvl="1"/>
            <a:r>
              <a:rPr lang="en-US" sz="1800" dirty="0"/>
              <a:t>.length</a:t>
            </a:r>
          </a:p>
          <a:p>
            <a:pPr lvl="1"/>
            <a:r>
              <a:rPr lang="en-US" sz="1800" dirty="0"/>
              <a:t>notice no parenthesis, command, not a method</a:t>
            </a:r>
          </a:p>
          <a:p>
            <a:r>
              <a:rPr lang="en-US" sz="2000" dirty="0" err="1"/>
              <a:t>rhps.length</a:t>
            </a:r>
            <a:endParaRPr lang="en-US" sz="2000" dirty="0"/>
          </a:p>
          <a:p>
            <a:pPr lvl="1"/>
            <a:r>
              <a:rPr lang="en-US" sz="1800" dirty="0"/>
              <a:t>returns 10</a:t>
            </a:r>
          </a:p>
          <a:p>
            <a:r>
              <a:rPr lang="en-US" sz="2000" dirty="0"/>
              <a:t>which means</a:t>
            </a:r>
          </a:p>
          <a:p>
            <a:pPr lvl="1"/>
            <a:r>
              <a:rPr lang="en-US" sz="1800" dirty="0"/>
              <a:t>we always know the 1</a:t>
            </a:r>
            <a:r>
              <a:rPr lang="en-US" sz="1800" baseline="30000" dirty="0"/>
              <a:t>st</a:t>
            </a:r>
            <a:r>
              <a:rPr lang="en-US" sz="1800" dirty="0"/>
              <a:t> index (0)</a:t>
            </a:r>
          </a:p>
          <a:p>
            <a:pPr lvl="1"/>
            <a:r>
              <a:rPr lang="en-US" sz="1800" dirty="0"/>
              <a:t>and the last (rhps.length-1)</a:t>
            </a:r>
          </a:p>
          <a:p>
            <a:pPr lvl="1"/>
            <a:r>
              <a:rPr lang="en-US" sz="1800" dirty="0"/>
              <a:t>no matter the size of the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9CBB4-46D8-C442-9B5D-47ACD9D74EB3}"/>
              </a:ext>
            </a:extLst>
          </p:cNvPr>
          <p:cNvSpPr txBox="1"/>
          <p:nvPr/>
        </p:nvSpPr>
        <p:spPr>
          <a:xfrm>
            <a:off x="8109857" y="1462404"/>
            <a:ext cx="5336268" cy="37856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String[10];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 = “brad”;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janet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 = “magenta”;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columbia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[4] = “riff-raff”;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[5]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eddie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[6]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[7]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frankie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[20] = “rocky”; // error!</a:t>
            </a:r>
          </a:p>
        </p:txBody>
      </p:sp>
    </p:spTree>
    <p:extLst>
      <p:ext uri="{BB962C8B-B14F-4D97-AF65-F5344CB8AC3E}">
        <p14:creationId xmlns:p14="http://schemas.microsoft.com/office/powerpoint/2010/main" val="274328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71613"/>
            <a:ext cx="12561453" cy="1015663"/>
          </a:xfrm>
        </p:spPr>
        <p:txBody>
          <a:bodyPr/>
          <a:lstStyle/>
          <a:p>
            <a:r>
              <a:rPr lang="en-US" dirty="0"/>
              <a:t>Loops and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44B72-8968-FA4B-AB36-2B044F476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590773"/>
            <a:ext cx="5972750" cy="3897349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String[10];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(“Tran %d”,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74DEE-695F-C44C-B7C5-11F5622314F1}"/>
              </a:ext>
            </a:extLst>
          </p:cNvPr>
          <p:cNvSpPr txBox="1"/>
          <p:nvPr/>
        </p:nvSpPr>
        <p:spPr>
          <a:xfrm>
            <a:off x="898237" y="1470784"/>
            <a:ext cx="5432425" cy="576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What is going to be printed?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D2041-A763-49DD-A648-0ECC0D5BE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535" y="2150453"/>
            <a:ext cx="1229205" cy="415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2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71613"/>
            <a:ext cx="12561453" cy="1015663"/>
          </a:xfrm>
        </p:spPr>
        <p:txBody>
          <a:bodyPr/>
          <a:lstStyle/>
          <a:p>
            <a:r>
              <a:rPr lang="en-US" dirty="0"/>
              <a:t>Loops and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44B72-8968-FA4B-AB36-2B044F476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66954"/>
            <a:ext cx="12864644" cy="3411062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seats = new String[4];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seats[0] = "Amy";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seats[2] = "Rory";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(seats));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seats.length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("%s is in seat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d%n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 seats[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!= null ? seats[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: "No one", i+1);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74DEE-695F-C44C-B7C5-11F5622314F1}"/>
              </a:ext>
            </a:extLst>
          </p:cNvPr>
          <p:cNvSpPr txBox="1"/>
          <p:nvPr/>
        </p:nvSpPr>
        <p:spPr>
          <a:xfrm>
            <a:off x="628075" y="1205951"/>
            <a:ext cx="5432425" cy="576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What is going to be printed?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22F15C-91B9-41A0-8352-A5CA1491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75" y="5178016"/>
            <a:ext cx="3826967" cy="206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7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FF9F9C-9B01-4142-BBE5-544BB3636D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AC291D-993A-4A3D-A5B6-D3FDA2A7A5A6}">
  <ds:schemaRefs>
    <ds:schemaRef ds:uri="http://schemas.microsoft.com/office/infopath/2007/PartnerControls"/>
    <ds:schemaRef ds:uri="http://www.w3.org/XML/1998/namespace"/>
    <ds:schemaRef ds:uri="http://purl.org/dc/elements/1.1/"/>
    <ds:schemaRef ds:uri="http://purl.org/dc/terms/"/>
    <ds:schemaRef ds:uri="92c41bee-f0ee-4aa6-9399-a35fbb883510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e06ed288-fd75-4b50-bbed-f5a5df88c31c"/>
  </ds:schemaRefs>
</ds:datastoreItem>
</file>

<file path=customXml/itemProps3.xml><?xml version="1.0" encoding="utf-8"?>
<ds:datastoreItem xmlns:ds="http://schemas.openxmlformats.org/officeDocument/2006/customXml" ds:itemID="{5381E752-3417-4C64-BDA9-89478EE6A1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</TotalTime>
  <Words>1252</Words>
  <Application>Microsoft Office PowerPoint</Application>
  <PresentationFormat>Custom</PresentationFormat>
  <Paragraphs>185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Consolas</vt:lpstr>
      <vt:lpstr>Franklin Gothic Book</vt:lpstr>
      <vt:lpstr>Microsoft Sans Serif</vt:lpstr>
      <vt:lpstr>Proxima Nova</vt:lpstr>
      <vt:lpstr>Source Sans Pro</vt:lpstr>
      <vt:lpstr>Times New Roman</vt:lpstr>
      <vt:lpstr>Vitesse Light</vt:lpstr>
      <vt:lpstr>Wingdings</vt:lpstr>
      <vt:lpstr>Office Theme</vt:lpstr>
      <vt:lpstr>PowerPoint Presentation</vt:lpstr>
      <vt:lpstr>Announcements</vt:lpstr>
      <vt:lpstr>Recalling The Past</vt:lpstr>
      <vt:lpstr>Basic  Array</vt:lpstr>
      <vt:lpstr>Arrays are Mutable</vt:lpstr>
      <vt:lpstr>Arrays can be any type!</vt:lpstr>
      <vt:lpstr>Array Length</vt:lpstr>
      <vt:lpstr>Loops and Arrays</vt:lpstr>
      <vt:lpstr>Loops and Arrays</vt:lpstr>
      <vt:lpstr>Arrays versus ArrayLists</vt:lpstr>
      <vt:lpstr>When use arrays over ArrayLists?</vt:lpstr>
      <vt:lpstr>When use arrays over ArrayLists?</vt:lpstr>
      <vt:lpstr>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11</cp:revision>
  <dcterms:created xsi:type="dcterms:W3CDTF">2020-03-17T22:55:58Z</dcterms:created>
  <dcterms:modified xsi:type="dcterms:W3CDTF">2024-03-07T20:12:35Z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