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4" r:id="rId7"/>
    <p:sldId id="257" r:id="rId8"/>
    <p:sldId id="275" r:id="rId9"/>
    <p:sldId id="276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362D46-B5E5-4089-AB1A-CDFE8C76C608}"/>
  </pc:docChgLst>
  <pc:docChgLst>
    <pc:chgData name="Marcia Moraes" userId="c9c67e8a-58e2-4733-9a1c-5d44fec4775b" providerId="ADAL" clId="{AC920988-417D-4E15-90B7-78F66CD11E63}"/>
    <pc:docChg chg="modSld">
      <pc:chgData name="Marcia Moraes" userId="c9c67e8a-58e2-4733-9a1c-5d44fec4775b" providerId="ADAL" clId="{AC920988-417D-4E15-90B7-78F66CD11E63}" dt="2023-08-10T23:56:25.713" v="50" actId="14100"/>
      <pc:docMkLst>
        <pc:docMk/>
      </pc:docMkLst>
      <pc:sldChg chg="modSp">
        <pc:chgData name="Marcia Moraes" userId="c9c67e8a-58e2-4733-9a1c-5d44fec4775b" providerId="ADAL" clId="{AC920988-417D-4E15-90B7-78F66CD11E63}" dt="2023-08-10T23:56:25.713" v="50" actId="14100"/>
        <pc:sldMkLst>
          <pc:docMk/>
          <pc:sldMk cId="876244202" sldId="270"/>
        </pc:sldMkLst>
        <pc:spChg chg="mod">
          <ac:chgData name="Marcia Moraes" userId="c9c67e8a-58e2-4733-9a1c-5d44fec4775b" providerId="ADAL" clId="{AC920988-417D-4E15-90B7-78F66CD11E63}" dt="2023-08-10T23:56:25.713" v="50" actId="14100"/>
          <ac:spMkLst>
            <pc:docMk/>
            <pc:sldMk cId="876244202" sldId="270"/>
            <ac:spMk id="5" creationId="{D45B7610-981A-7441-A483-AB5BABDA0A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58925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08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99339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oracle.com/javase/8/docs/api/java/util/Scanne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Javadocs</a:t>
            </a:r>
            <a:r>
              <a:rPr lang="en-US" dirty="0"/>
              <a:t> and UML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76919"/>
            <a:ext cx="10756279" cy="5946564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marL="699614" lvl="1" indent="0">
              <a:buNone/>
            </a:pPr>
            <a:r>
              <a:rPr lang="en-US" sz="2000" dirty="0">
                <a:solidFill>
                  <a:srgbClr val="092529"/>
                </a:solidFill>
              </a:rPr>
              <a:t>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Office Hours/Student Hours and Help Desks</a:t>
            </a:r>
          </a:p>
          <a:p>
            <a:pPr lvl="1"/>
            <a:r>
              <a:rPr lang="en-US" sz="2000" dirty="0"/>
              <a:t>Go to them! They make a difference</a:t>
            </a:r>
          </a:p>
          <a:p>
            <a:endParaRPr lang="en-US" sz="2000" b="1" dirty="0"/>
          </a:p>
          <a:p>
            <a:r>
              <a:rPr lang="en-US" sz="2000" b="1" dirty="0"/>
              <a:t>This week  – Exam Module</a:t>
            </a:r>
          </a:p>
          <a:p>
            <a:pPr lvl="1"/>
            <a:r>
              <a:rPr lang="en-US" sz="2000" b="1" dirty="0"/>
              <a:t>You need to work to have this module open so you can do your Exams</a:t>
            </a:r>
          </a:p>
          <a:p>
            <a:pPr lvl="1"/>
            <a:r>
              <a:rPr lang="en-US" sz="2000" b="1" dirty="0"/>
              <a:t>Catch up if you are behind!</a:t>
            </a:r>
          </a:p>
          <a:p>
            <a:pPr lvl="1"/>
            <a:r>
              <a:rPr lang="en-US" sz="2000" b="1" dirty="0"/>
              <a:t>Ask for help, if you need! Don’t hesitate to reach out!</a:t>
            </a:r>
          </a:p>
          <a:p>
            <a:pPr lvl="1"/>
            <a:r>
              <a:rPr lang="en-US" sz="2000" b="1" dirty="0"/>
              <a:t>TAs and myself are here to help you to succeed in this course!</a:t>
            </a:r>
          </a:p>
          <a:p>
            <a:pPr lvl="1"/>
            <a:r>
              <a:rPr lang="en-US" sz="2000" b="1" dirty="0"/>
              <a:t>Don’t procrastinate!</a:t>
            </a:r>
          </a:p>
        </p:txBody>
      </p:sp>
      <p:pic>
        <p:nvPicPr>
          <p:cNvPr id="1028" name="Picture 4" descr="Stop Procrastination, Start Doing, &amp; Build Momentum">
            <a:extLst>
              <a:ext uri="{FF2B5EF4-FFF2-40B4-BE49-F238E27FC236}">
                <a16:creationId xmlns:a16="http://schemas.microsoft.com/office/drawing/2014/main" id="{D021C0A9-93E8-4158-A1D1-BD870400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36" y="16256"/>
            <a:ext cx="5481864" cy="306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1E6943-725F-4D34-8231-46CB2E06EB9B}"/>
              </a:ext>
            </a:extLst>
          </p:cNvPr>
          <p:cNvSpPr/>
          <p:nvPr/>
        </p:nvSpPr>
        <p:spPr>
          <a:xfrm>
            <a:off x="11384354" y="3119469"/>
            <a:ext cx="2374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https://jefmenguin.com/procrastination/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43955"/>
          </a:xfrm>
        </p:spPr>
        <p:txBody>
          <a:bodyPr/>
          <a:lstStyle/>
          <a:p>
            <a:pPr fontAlgn="base"/>
            <a:r>
              <a:rPr lang="en-US" sz="2000" dirty="0"/>
              <a:t>Parses source code along with specially formatted comments to generate documentation. </a:t>
            </a:r>
          </a:p>
          <a:p>
            <a:pPr fontAlgn="base"/>
            <a:r>
              <a:rPr lang="en-US" sz="2000" dirty="0"/>
              <a:t>The documentation generated is known as an API (Application Programming Interface).</a:t>
            </a:r>
          </a:p>
          <a:p>
            <a:pPr fontAlgn="base"/>
            <a:r>
              <a:rPr lang="en-US" sz="2000" dirty="0"/>
              <a:t>Start with /** &lt;enter&gt;</a:t>
            </a:r>
          </a:p>
          <a:p>
            <a:pPr fontAlgn="base"/>
            <a:r>
              <a:rPr lang="en-US" sz="2000" dirty="0"/>
              <a:t>You will have </a:t>
            </a:r>
          </a:p>
          <a:p>
            <a:pPr fontAlgn="base"/>
            <a:r>
              <a:rPr lang="en-US" sz="2000" dirty="0"/>
              <a:t>/**</a:t>
            </a:r>
          </a:p>
          <a:p>
            <a:pPr fontAlgn="base"/>
            <a:r>
              <a:rPr lang="en-US" sz="2000" dirty="0"/>
              <a:t>*</a:t>
            </a:r>
          </a:p>
          <a:p>
            <a:pPr fontAlgn="base"/>
            <a:r>
              <a:rPr lang="en-US" sz="2000" dirty="0"/>
              <a:t>*/</a:t>
            </a:r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2861-1391-4E9C-BF36-C09F15E8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60" y="3542256"/>
            <a:ext cx="8916255" cy="35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04634"/>
          </a:xfrm>
        </p:spPr>
        <p:txBody>
          <a:bodyPr/>
          <a:lstStyle/>
          <a:p>
            <a:pPr fontAlgn="base"/>
            <a:r>
              <a:rPr lang="en-US" sz="2000" dirty="0">
                <a:hlinkClick r:id="rId2"/>
              </a:rPr>
              <a:t>https://docs.oracle.com/javase/8/docs/api/java/util/Scanner.html</a:t>
            </a:r>
            <a:r>
              <a:rPr lang="en-US" sz="2000" dirty="0"/>
              <a:t> </a:t>
            </a:r>
          </a:p>
          <a:p>
            <a:pPr fontAlgn="base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B09AE-8957-4718-82CF-9D219980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2744384"/>
            <a:ext cx="10330543" cy="32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76920"/>
            <a:ext cx="7503554" cy="6910866"/>
          </a:xfrm>
        </p:spPr>
        <p:txBody>
          <a:bodyPr/>
          <a:lstStyle/>
          <a:p>
            <a:pPr fontAlgn="base"/>
            <a:r>
              <a:rPr lang="en-US" sz="2400" dirty="0"/>
              <a:t>UML (Unified Modeling Language) </a:t>
            </a:r>
          </a:p>
          <a:p>
            <a:pPr lvl="1" fontAlgn="base"/>
            <a:r>
              <a:rPr lang="en-US" sz="2200" dirty="0"/>
              <a:t>is a standard language for specifying, visualizing, constructing, and documenting the artifacts of software systems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Class Notation – Basics </a:t>
            </a:r>
          </a:p>
          <a:p>
            <a:pPr lvl="1"/>
            <a:r>
              <a:rPr lang="en-US" sz="2200" dirty="0"/>
              <a:t>Diagram is divided into three parts.</a:t>
            </a:r>
          </a:p>
          <a:p>
            <a:pPr lvl="1"/>
            <a:r>
              <a:rPr lang="en-US" sz="2200" dirty="0"/>
              <a:t>The top section is used to name the class.</a:t>
            </a:r>
          </a:p>
          <a:p>
            <a:pPr lvl="1"/>
            <a:r>
              <a:rPr lang="en-US" sz="2200" dirty="0"/>
              <a:t>The second one is used to show the attributes of the class.</a:t>
            </a:r>
          </a:p>
          <a:p>
            <a:pPr lvl="1"/>
            <a:r>
              <a:rPr lang="en-US" sz="2200" dirty="0"/>
              <a:t>The third section is used to describe the operations/methods performed by the class.</a:t>
            </a:r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A11D-5CFD-46BD-9D85-C6D0210B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85" y="3014806"/>
            <a:ext cx="6905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76920"/>
            <a:ext cx="12561452" cy="2869760"/>
          </a:xfrm>
        </p:spPr>
        <p:txBody>
          <a:bodyPr/>
          <a:lstStyle/>
          <a:p>
            <a:pPr fontAlgn="base"/>
            <a:r>
              <a:rPr lang="en-US" sz="2400" dirty="0"/>
              <a:t>Attendance for today’s class will be </a:t>
            </a:r>
            <a:r>
              <a:rPr lang="en-US" sz="2400"/>
              <a:t>a worksheet</a:t>
            </a:r>
            <a:endParaRPr lang="en-US" sz="2400" dirty="0"/>
          </a:p>
          <a:p>
            <a:pPr fontAlgn="base"/>
            <a:r>
              <a:rPr lang="en-US" sz="2400" dirty="0"/>
              <a:t>Each table will receive a worksheet</a:t>
            </a:r>
          </a:p>
          <a:p>
            <a:pPr fontAlgn="base"/>
            <a:r>
              <a:rPr lang="en-US" sz="2400" dirty="0"/>
              <a:t>Remember to write the name of all participants in your table in a legible way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2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5A9E8-C5BD-4292-8D2D-F156F952E4A9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e06ed288-fd75-4b50-bbed-f5a5df88c31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2c41bee-f0ee-4aa6-9399-a35fbb883510"/>
  </ds:schemaRefs>
</ds:datastoreItem>
</file>

<file path=customXml/itemProps2.xml><?xml version="1.0" encoding="utf-8"?>
<ds:datastoreItem xmlns:ds="http://schemas.openxmlformats.org/officeDocument/2006/customXml" ds:itemID="{B5F5419E-E389-4943-8483-D166A8FE2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A2A64B-D26D-4451-9EC1-33FC9BDF2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264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Wingdings</vt:lpstr>
      <vt:lpstr>Office Theme</vt:lpstr>
      <vt:lpstr>PowerPoint Presentation</vt:lpstr>
      <vt:lpstr>Announcements</vt:lpstr>
      <vt:lpstr>Javadoc</vt:lpstr>
      <vt:lpstr>Javadoc</vt:lpstr>
      <vt:lpstr>UML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24</cp:revision>
  <dcterms:created xsi:type="dcterms:W3CDTF">2020-03-09T22:21:06Z</dcterms:created>
  <dcterms:modified xsi:type="dcterms:W3CDTF">2023-08-10T23:57:11Z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