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4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Unified Modeling Language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F9C717-EDB9-DF4D-8A6E-D1A25666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DD6AF-D75E-4F4B-B2F3-8AF93380CF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937347" cy="3032384"/>
          </a:xfrm>
        </p:spPr>
        <p:txBody>
          <a:bodyPr/>
          <a:lstStyle/>
          <a:p>
            <a:r>
              <a:rPr lang="en-US" dirty="0"/>
              <a:t>A common standard to draw</a:t>
            </a:r>
          </a:p>
          <a:p>
            <a:pPr lvl="1"/>
            <a:r>
              <a:rPr lang="en-US" dirty="0"/>
              <a:t>OOP classes and layouts</a:t>
            </a:r>
          </a:p>
          <a:p>
            <a:r>
              <a:rPr lang="en-US" dirty="0"/>
              <a:t>Not required</a:t>
            </a:r>
          </a:p>
          <a:p>
            <a:r>
              <a:rPr lang="en-US" dirty="0"/>
              <a:t>Not used everywhere</a:t>
            </a:r>
          </a:p>
          <a:p>
            <a:r>
              <a:rPr lang="en-US" dirty="0"/>
              <a:t>But common enough to learn</a:t>
            </a:r>
          </a:p>
          <a:p>
            <a:pPr lvl="1"/>
            <a:r>
              <a:rPr lang="en-US" dirty="0"/>
              <a:t>Only basics for now!</a:t>
            </a:r>
          </a:p>
          <a:p>
            <a:pPr lvl="1"/>
            <a:r>
              <a:rPr lang="en-US" dirty="0"/>
              <a:t>Much more advanced cases</a:t>
            </a:r>
          </a:p>
        </p:txBody>
      </p:sp>
    </p:spTree>
    <p:extLst>
      <p:ext uri="{BB962C8B-B14F-4D97-AF65-F5344CB8AC3E}">
        <p14:creationId xmlns:p14="http://schemas.microsoft.com/office/powerpoint/2010/main" val="24609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4EFD-01E4-7745-86AF-B139D408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BF644-9FA9-064B-8B99-A6B8531C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4091118"/>
            <a:ext cx="5549900" cy="1905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3D00B-D2E9-294E-97ED-121A58CD8E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3402058" cy="1602490"/>
          </a:xfrm>
        </p:spPr>
        <p:txBody>
          <a:bodyPr/>
          <a:lstStyle/>
          <a:p>
            <a:r>
              <a:rPr lang="en-US" dirty="0"/>
              <a:t>Circle and Square:</a:t>
            </a:r>
          </a:p>
          <a:p>
            <a:pPr lvl="1"/>
            <a:r>
              <a:rPr lang="en-US" dirty="0"/>
              <a:t>Children of shape</a:t>
            </a:r>
          </a:p>
          <a:p>
            <a:pPr lvl="1"/>
            <a:r>
              <a:rPr lang="en-US" dirty="0"/>
              <a:t>Inherit </a:t>
            </a:r>
          </a:p>
          <a:p>
            <a:pPr lvl="2"/>
            <a:r>
              <a:rPr lang="en-US" dirty="0"/>
              <a:t>+</a:t>
            </a:r>
            <a:r>
              <a:rPr lang="en-US" dirty="0" err="1"/>
              <a:t>computeArea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9D115-8450-6441-80EC-569EC5AE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156" y="2449382"/>
            <a:ext cx="2743200" cy="12319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570B11-88BD-4D45-809F-C3011A94692D}"/>
              </a:ext>
            </a:extLst>
          </p:cNvPr>
          <p:cNvCxnSpPr/>
          <p:nvPr/>
        </p:nvCxnSpPr>
        <p:spPr>
          <a:xfrm flipV="1">
            <a:off x="5054600" y="3505200"/>
            <a:ext cx="1282700" cy="64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F77F93-B2D2-B045-A763-0E338237204F}"/>
              </a:ext>
            </a:extLst>
          </p:cNvPr>
          <p:cNvCxnSpPr>
            <a:cxnSpLocks/>
          </p:cNvCxnSpPr>
          <p:nvPr/>
        </p:nvCxnSpPr>
        <p:spPr>
          <a:xfrm flipH="1" flipV="1">
            <a:off x="6337300" y="3505200"/>
            <a:ext cx="1143002" cy="585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9C0A6A9-DE7C-DA43-8651-FA19124CAF08}"/>
              </a:ext>
            </a:extLst>
          </p:cNvPr>
          <p:cNvSpPr txBox="1">
            <a:spLocks/>
          </p:cNvSpPr>
          <p:nvPr/>
        </p:nvSpPr>
        <p:spPr>
          <a:xfrm>
            <a:off x="7068385" y="6301188"/>
            <a:ext cx="5699347" cy="813749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now, you will see it in assignment specifications. You won’t be asked to draw it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CECC7A4-F2DD-B642-8DE9-059F704ED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30520"/>
              </p:ext>
            </p:extLst>
          </p:nvPr>
        </p:nvGraphicFramePr>
        <p:xfrm>
          <a:off x="8669738" y="234598"/>
          <a:ext cx="5003802" cy="254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901">
                  <a:extLst>
                    <a:ext uri="{9D8B030D-6E8A-4147-A177-3AD203B41FA5}">
                      <a16:colId xmlns:a16="http://schemas.microsoft.com/office/drawing/2014/main" val="3399769833"/>
                    </a:ext>
                  </a:extLst>
                </a:gridCol>
                <a:gridCol w="2501901">
                  <a:extLst>
                    <a:ext uri="{9D8B030D-6E8A-4147-A177-3AD203B41FA5}">
                      <a16:colId xmlns:a16="http://schemas.microsoft.com/office/drawing/2014/main" val="2056830325"/>
                    </a:ext>
                  </a:extLst>
                </a:gridCol>
              </a:tblGrid>
              <a:tr h="63782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80727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0893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071604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782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14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3D02-1994-1C46-A4B9-6C62C4E5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46437"/>
            <a:ext cx="5549901" cy="1015663"/>
          </a:xfrm>
        </p:spPr>
        <p:txBody>
          <a:bodyPr/>
          <a:lstStyle/>
          <a:p>
            <a:r>
              <a:rPr lang="en-US" dirty="0"/>
              <a:t>Translating to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A0495-0009-3041-8225-C3B67F094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850" y="1754318"/>
            <a:ext cx="554990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247DCC-6214-7346-A589-2AEEFE467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656" y="112582"/>
            <a:ext cx="2743200" cy="12319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85C0C7-DC71-E549-9881-72D6630EAF11}"/>
              </a:ext>
            </a:extLst>
          </p:cNvPr>
          <p:cNvCxnSpPr/>
          <p:nvPr/>
        </p:nvCxnSpPr>
        <p:spPr>
          <a:xfrm flipV="1">
            <a:off x="9563100" y="1168400"/>
            <a:ext cx="1282700" cy="64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8F47AA-44D2-7745-9DA3-8331E67FF659}"/>
              </a:ext>
            </a:extLst>
          </p:cNvPr>
          <p:cNvCxnSpPr>
            <a:cxnSpLocks/>
          </p:cNvCxnSpPr>
          <p:nvPr/>
        </p:nvCxnSpPr>
        <p:spPr>
          <a:xfrm flipH="1" flipV="1">
            <a:off x="10845800" y="1168400"/>
            <a:ext cx="1143002" cy="585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C59E9A-3603-364B-8542-4A78F104C280}"/>
              </a:ext>
            </a:extLst>
          </p:cNvPr>
          <p:cNvSpPr txBox="1"/>
          <p:nvPr/>
        </p:nvSpPr>
        <p:spPr>
          <a:xfrm>
            <a:off x="196850" y="2028468"/>
            <a:ext cx="5181599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{ </a:t>
            </a:r>
          </a:p>
          <a:p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	public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computeArea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BF433-9800-2F4D-A20A-C6E40994E7AD}"/>
              </a:ext>
            </a:extLst>
          </p:cNvPr>
          <p:cNvSpPr txBox="1"/>
          <p:nvPr/>
        </p:nvSpPr>
        <p:spPr>
          <a:xfrm>
            <a:off x="196850" y="3886200"/>
            <a:ext cx="64516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Circle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	private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radius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	private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Point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center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Override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	public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computeArea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Math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radius</a:t>
            </a:r>
            <a:r>
              <a:rPr lang="en-US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radius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7F77D-576E-9142-A8D1-C232F1320B3B}"/>
              </a:ext>
            </a:extLst>
          </p:cNvPr>
          <p:cNvSpPr txBox="1"/>
          <p:nvPr/>
        </p:nvSpPr>
        <p:spPr>
          <a:xfrm>
            <a:off x="7435850" y="3886200"/>
            <a:ext cx="61849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	private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	private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Point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center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@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Override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	public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computeArea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17A4B-46FE-CF4B-8B4D-DC876E710959}"/>
              </a:ext>
            </a:extLst>
          </p:cNvPr>
          <p:cNvSpPr txBox="1"/>
          <p:nvPr/>
        </p:nvSpPr>
        <p:spPr>
          <a:xfrm>
            <a:off x="8445500" y="6954173"/>
            <a:ext cx="5056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UML/Examples not complete – just an idea</a:t>
            </a:r>
          </a:p>
        </p:txBody>
      </p:sp>
    </p:spTree>
    <p:extLst>
      <p:ext uri="{BB962C8B-B14F-4D97-AF65-F5344CB8AC3E}">
        <p14:creationId xmlns:p14="http://schemas.microsoft.com/office/powerpoint/2010/main" val="80178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1E95-8F70-F643-9716-BB9C92BA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Practical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3FF0A-7D98-3148-9763-05A304F7E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025792" cy="5251951"/>
          </a:xfrm>
        </p:spPr>
        <p:txBody>
          <a:bodyPr/>
          <a:lstStyle/>
          <a:p>
            <a:r>
              <a:rPr lang="en-US" dirty="0"/>
              <a:t>Starting with the basic design of a program</a:t>
            </a:r>
          </a:p>
          <a:p>
            <a:pPr lvl="1"/>
            <a:r>
              <a:rPr lang="en-US" dirty="0"/>
              <a:t>Both UML and Javadoc</a:t>
            </a:r>
          </a:p>
          <a:p>
            <a:pPr lvl="1"/>
            <a:r>
              <a:rPr lang="en-US" dirty="0"/>
              <a:t>Let’s Look at the UML</a:t>
            </a:r>
          </a:p>
          <a:p>
            <a:r>
              <a:rPr lang="en-US" dirty="0"/>
              <a:t>Interfaces/Implements?</a:t>
            </a:r>
          </a:p>
          <a:p>
            <a:pPr lvl="1"/>
            <a:r>
              <a:rPr lang="en-US" dirty="0"/>
              <a:t>Cover this after the exam - you can read ahead or just wait</a:t>
            </a:r>
          </a:p>
          <a:p>
            <a:pPr lvl="2"/>
            <a:r>
              <a:rPr lang="en-US" dirty="0"/>
              <a:t>Essentially ‘contracts’ that require certain methods to be implemented in the class, so MOB has to have the 4 Attribute methods</a:t>
            </a:r>
          </a:p>
          <a:p>
            <a:r>
              <a:rPr lang="en-US" dirty="0" err="1"/>
              <a:t>AbstractClass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Cover this after the exam – you can just wait, or read ahead</a:t>
            </a:r>
          </a:p>
          <a:p>
            <a:pPr lvl="2"/>
            <a:r>
              <a:rPr lang="en-US" dirty="0"/>
              <a:t>Essentially partially implemented classes with </a:t>
            </a:r>
          </a:p>
          <a:p>
            <a:r>
              <a:rPr lang="en-US" dirty="0"/>
              <a:t>Looks like a lot</a:t>
            </a:r>
          </a:p>
          <a:p>
            <a:pPr lvl="1"/>
            <a:r>
              <a:rPr lang="en-US" dirty="0"/>
              <a:t>Actually, a lot of one-line methods and small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898BE-6A00-2547-AEE9-BC8C3833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288" y="87724"/>
            <a:ext cx="5599289" cy="7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0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278</Words>
  <Application>Microsoft Macintosh PowerPoint</Application>
  <PresentationFormat>Custom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Franklin Gothic Book</vt:lpstr>
      <vt:lpstr>Menlo</vt:lpstr>
      <vt:lpstr>Proxima Nova</vt:lpstr>
      <vt:lpstr>Vitesse Light</vt:lpstr>
      <vt:lpstr>Office Theme</vt:lpstr>
      <vt:lpstr>PowerPoint Presentation</vt:lpstr>
      <vt:lpstr>Unified Modeling Language</vt:lpstr>
      <vt:lpstr>Example</vt:lpstr>
      <vt:lpstr>Translating to Code</vt:lpstr>
      <vt:lpstr>Final Practical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2020-04-18T07:13:44Z</dcterms:created>
  <dcterms:modified xsi:type="dcterms:W3CDTF">2021-11-04T21:02:31Z</dcterms:modified>
</cp:coreProperties>
</file>