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4" r:id="rId7"/>
    <p:sldId id="259" r:id="rId8"/>
    <p:sldId id="260" r:id="rId9"/>
    <p:sldId id="261" r:id="rId10"/>
    <p:sldId id="265" r:id="rId11"/>
    <p:sldId id="263" r:id="rId12"/>
    <p:sldId id="266" r:id="rId13"/>
    <p:sldId id="262" r:id="rId14"/>
    <p:sldId id="267" r:id="rId15"/>
    <p:sldId id="268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63E"/>
    <a:srgbClr val="DAD490"/>
    <a:srgbClr val="7F7F7F"/>
    <a:srgbClr val="092529"/>
    <a:srgbClr val="1E4D2B"/>
    <a:srgbClr val="C10065"/>
    <a:srgbClr val="CC006A"/>
    <a:srgbClr val="404140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4" autoAdjust="0"/>
    <p:restoredTop sz="95994" autoAdjust="0"/>
  </p:normalViewPr>
  <p:slideViewPr>
    <p:cSldViewPr snapToGrid="0" snapToObjects="1">
      <p:cViewPr varScale="1">
        <p:scale>
          <a:sx n="73" d="100"/>
          <a:sy n="73" d="100"/>
        </p:scale>
        <p:origin x="192" y="81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4:30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1916 8148 24575,'-1'0'0,"1"0"0,0 0 0,0 0 0,-1 0 0,1 0 0,0 0 0,0 0 0,0 0 0,-1 0 0,1 0 0,0 0 0,0 0 0,-1-1 0,1 1 0,0 0 0,0 0 0,0 0 0,0 0 0,-1 0 0,1-1 0,0 1 0,0 0 0,0 0 0,0 0 0,-1 0 0,1-1 0,0 1 0,0 0 0,0 0 0,0-1 0,0 1 0,0 0 0,0 0 0,0 0 0,0-1 0,0 1 0,0 0 0,0 0 0,0-1 0,0 1 0,0 0 0,0 0 0,0-1 0,0 1 0,0 0 0,0 0 0,0-1 0,7-18 0,26-51 0,3 2 0,85-123 0,120-119 0,-183 238 0,1306-1719 0,-931 1135 0,-63-31 0,-342 625 0,29-97 0,-49 126 0,0 0 0,-2 0 0,-2-1 0,1-61 0,-22-238 0,9 213 0,-2 17 0,-5 0 0,-41-152 0,-85-199 0,87 292 0,-422-1179 0,449 1268 0,10 27 0,-1 0 0,-2 1 0,-31-49 0,5 19 0,28 43 0,-1 1 0,-2 0 0,-1 2 0,-1 1 0,-29-28 0,34 41 0,0 1 0,-1 1 0,0 1 0,-1 0 0,-1 1 0,0 2 0,0 0 0,-1 1 0,0 1 0,0 1 0,0 1 0,-1 2 0,-35-3 0,-282-29 0,-382-31 0,585 52 0,-229-52 0,273 46 0,-1 4 0,0 4 0,-160 1 0,-392 16 0,593-2 0,-77 13 0,-11 1 0,12-13-1365,76-3-5461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4:30:4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24575,'10'2'0,"0"-1"0,0 1 0,0 0 0,0 1 0,-1 0 0,1 1 0,11 6 0,16 5 0,0-1 0,-1 1 0,0 2 0,55 36 0,92 82 0,-164-122 0,-1 0 0,2-2 0,0 0 0,0-2 0,1 0 0,28 8 0,-44-16 0,0 1 0,0 0 0,0 0 0,0 1 0,0-1 0,0 1 0,-1 0 0,1 1 0,-1-1 0,0 1 0,0-1 0,0 1 0,3 5 0,-2 0 0,0 0 0,0-1 0,-1 2 0,0-1 0,-1 0 0,3 16 0,6 39 0,-3 1 0,-2 0 0,-6 130 0,2 10 0,16-64 0,-10-95 0,3 66 0,-12-94 0,-2 239 0,2-253 0,-1 1 0,0-1 0,0 0 0,0 0 0,-1 0 0,1 0 0,-1 0 0,0 0 0,0 0 0,0-1 0,0 1 0,-1-1 0,0 1 0,0-1 0,0 0 0,0 0 0,0 0 0,0-1 0,-1 1 0,1-1 0,-1 1 0,0-1 0,0-1 0,0 1 0,0 0 0,0-1 0,0 0 0,0 0 0,-7 1 0,-14 1 0,0 0 0,0-2 0,0-1 0,-27-3 0,10 1 0,-25 0-117,-171 1 368,194 4-626,0 1 0,0 2 1,-58 17-1,49-7-6451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4:30:5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4:55:31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0 293 16383,'97'4'0,"-1"0"0,1 0 0,-1-1 0,1 1 0,-1 0 0,0 0 0,1-1 0,-1 1 0,1 0 0,-1 0 0,1-1 0,-1 1 0,0 0 0,1 0 0,-1-1 0,1 1 0,5 0 0,6-1 0,5-1 0,1 1 0,2-1 0,-2 0 0,-4 1 0,-4-1 0,-7 2 0,-9 0 0,-11 0 0,-12 2 0,-15 1 0,-16 1 0,4 19 0,-23-14 0,45-3 0,5-19 0,-5-2 0,13-4 0,-2 0 0,4-3 0,11-1 0,-23 7 0,11-1 0,8-1 0,6 0 0,4 1 0,0 1 0,-3 1 0,-5 3 0,1 1 0,0 0 0,2 2 0,1 0 0,3 0 0,4 1 0,3-2 0,-10 2 0,4-1 0,4 1 0,3-1 0,2 1 0,1-1 0,0 1 0,1 0 0,-2 0 0,-2 1 0,-3-1 0,-3 1 0,2 1 0,-1-1 0,-2 1 0,-1 0 0,-1 1 0,-2-1 0,0 1 0,-1 0 0,-1 0 0,-1 0 0,12 1 0,1-1 0,0 1 0,-3 1 0,-1-1 0,-5 0 0,-4 0 0,-7 0 0,25 0 0,-10-1 0,-6 1 0,-8 1 0,22 5 0,-7-1 0,-19-4 0,2-1 0,-5 2 0,7 8 0,-8-1 0,20-7 0,-36 5 0,29-7 0,-25-5 0,8-1 0,-4 5 0,5 1 0,3-1 0,14-3 0,3 0 0,2 1 0,2 2 0,1 1 0,2 1 0,-22-1 0,-1 0 0,4 0 0,8 0 0,-8 0 0,8 0 0,6 0 0,1 0 0,0 0 0,-4 0 0,-7 0 0,20 0 0,-10 0 0,1 0 0,11 0 0,-21 0 0,7 0 0,7 0 0,2 0 0,-1 0 0,-4 0 0,-8 0 0,-10 0 0,26 0 0,-15 0 0,5 0 0,-14 0 0,6 0 0,1 0 0,-3 0 0,-9 0 0,4 0 0,-8 0 0,1 0 0,7 0 0,0 0 0,-4 0 0,7 0 0,-7 0 0,27 0 0,-48 0 0,15 0 0,-14 0 0,45 0 0,-48 0 0,0 0 0,7 0 0,1 0 0,5 0 0,3 0 0,14 0 0,4 0 0,7 0 0,4 0 0,-23 0 0,2 0 0,1 0 0,-2 0 0,0 0 0,1 0 0,0 0 0,1 0 0,-1 0 0,-4 0 0,-1 0 0,-3 0 0,14 0 0,-2 0 0,2 0 0,-4 0 0,-23 0 0,-2 0 0,8 0 0,-2 0 0,30-7 0,-32 0 0,-19-19 0,-10 16 0,46-8 0,8 18 0,-18-3 0,2-2 0,-12 1 0,-2-2 0,1-2 0,-3-2 0,17-5 0,-4 5 0,-21-1 0,10 2 0,2-5 0,-1 5 0,-2 2 0,-17 2 0,7 4 0,-14-4 0,13 5 0,-5 0 0,16 0 0,-6 0 0,15 0 0,-15 0 0,15 0 0,-6 0 0,20 0 0,-8 0 0,8 0 0,-11 0 0,-9 0 0,6 0 0,-16 0 0,7 0 0,-9 0 0,18 12 0,-20-9 0,18 15 0,-37-17 0,10 10 0,-12-9 0,0 3 0,3-5 0,-3 0 0,-2 0 0,11 0 0,-14 0 0,14 0 0,-15 0 0,11 0 0,-5 0 0,0 4 0,5-3 0,-5 9 0,6-4 0,0 0 0,0 5 0,0-10 0,0 4 0,0-5 0,0 5 0,8-4 0,-6 5 0,6-1 0,-8 1 0,0 1 0,0 3 0,0-4 0,0 6 0,-5 4 0,4-3 0,-9 9 0,8 0 0,-9 2 0,3-2 0,-9-7 0,-1 1 0,-5-1 0,0 2 0,0 1 0,0-3 0,4 0 0,4 2 0,6-12 0,4 3 0,-3-8 0,3 0 0,-3 0 0,0 0 0,2 0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4:55:41.1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0 145 16383,'47'0'0,"-6"0"0,-11 0 0,11 0 0,-1 0 0,9 0 0,0 0 0,-8 0 0,17 0 0,-25 0 0,21 0 0,-20 0 0,22 0 0,-8 0 0,13 0 0,19 0 0,-24 0 0,25 0 0,-2 0 0,-20 6 0,-5-1 0,1 0 0,9 3 0,21 0 0,-13-1 0,-9-6 0,0 6 0,-3-7 0,-11 6 0,6-5 0,-13 11 0,3-5 0,-13 6 0,5 0 0,-13-2 0,14 2 0,-14-2 0,7 2 0,-8-2 0,-1 0 0,1-4 0,0 3 0,7-9 0,-6 9 0,6-8 0,0 3 0,-5 0 0,12-4 0,-5 4 0,8-5 0,0 0 0,0 0 0,-1 0 0,11 0 0,11 0 0,2 0 0,-3 0 0,-1 0 0,-16 0 0,16 0 0,-16 0 0,15 0 0,-15 0 0,16 0 0,-7 0 0,9 0 0,0 0 0,-9 0 0,6 0 0,-7 0 0,9 0 0,-1 0 0,-7 0 0,6 0 0,3 0 0,-15 0 0,9 0 0,-30 0 0,4 0 0,2 0 0,-7 0 0,6 0 0,-8 0 0,1 0 0,0 0 0,7 0 0,-6 0 0,7 0 0,-2 0 0,-4 0 0,11 0 0,-3 0 0,23 0 0,-3 0 0,6 0 0,-3 0 0,-15 0 0,15 0 0,-4 0 0,-2-5 0,8-3 0,-8-6 0,2 5 0,-4-3 0,1 11 0,-8-4 0,1-1 0,-4 5 0,-14-9 0,7 9 0,-8-4 0,0 5 0,-6 0 0,4 0 0,-4 0 0,0 0 0,15 0 0,-18 0 0,17 0 0,-14 0 0,6 0 0,0 0 0,0 0 0,8 0 0,1 0 0,8-6 0,8 4 0,3-11 0,-1 6 0,9-2 0,-7-3 0,9 3 0,0 1 0,0-6 0,0 5 0,1 1 0,-1-6 0,0 6 0,18-7 0,-13 0 0,13 1 0,-27 5 0,-2-4 0,-1 12 0,-6-11 0,6 11 0,-9-5 0,-1 6 0,1 0 0,-1 0 0,1 0 0,-7 0 0,4 0 0,-5 0 0,18 0 0,-8 0 0,-5 0 0,-14 0 0,-3 0 0,15 0 0,24 0 0,15 0 0,18 0 0,-17 0 0,-10 0 0,0 0 0,9 0 0,18 0 0,0 0 0,-13 0 0,-16 1 0,11 0 0,-7-3 0,-8-8 0,-1 1 0,31 7 0,-1-1 0,-34-6 0,-1 0 0,14 8 0,0 2 0,26-9 0,-30 7 0,1 0 0,-13-4 0,-1 1 0,5 4 0,-1 0 0,36-7 0,7 5 0,-23-6 0,8 8 0,-28 0 0,15 0 0,1 0 0,-22 0 0,17 0 0,-33 0 0,8 0 0,0 0 0,0 0 0,0 0 0,9 0 0,-6 0 0,15 0 0,-6 0 0,-1 0 0,8 0 0,-7 0 0,9 0 0,0 0 0,0 0 0,1 7 0,-11-5 0,8 4 0,-16-6 0,-1 0 0,-11 0 0,-10 0 0,-5 0 0,11 0 0,5 0 0,19 0 0,19 0 0,4 0 0,-22 0 0,0 0 0,26 0 0,2 0 0,1 0 0,4 7 0,-7-6 0,2 0 0,17 5 0,-47-5 0,1-2 0,47 1 0,-17 0 0,4 8 0,-15-6 0,2 6 0,-22-8 0,8 6 0,-17-4 0,9 11 0,-11-12 0,1 11 0,0-10 0,10 10 0,-8-10 0,7 11 0,-9-12 0,0 11 0,0-4 0,-7-1 0,5 5 0,5-5 0,-1 6 0,1-7 0,-13 0 0,0-6 0,-5 0 0,14 0 0,-15 0 0,7 0 0,0 0 0,-6 0 0,6 0 0,-1 0 0,-5 0 0,13 0 0,-5 0 0,7 0 0,0 0 0,0 0 0,10 0 0,-7 0 0,16 0 0,4 0 0,0 0 0,-8 0 0,1 0 0,14 0 0,30-7 0,-39-1 0,-9-7 0,-3 1 0,-9 7 0,1-5 0,-1 10 0,0-10 0,-7 11 0,-3-5 0,0 6 0,-6 0 0,6 0 0,-7 0 0,0 0 0,0 0 0,4 0 0,-9 0 0,2 4 0,-11 2 0,5 7 0,1-2 0,-4 3 0,-2-5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4:55:46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36 16383,'71'4'0,"-2"0"0,4-4 0,2 0 0,-24 4 0,2 0 0,5 2 0,2 0 0,9 4 0,1 0 0,4-4 0,-2-1 0,-16 0 0,-3 0 0,3-1 0,-3-1 0,30-1 0,4 6 0,-4-8 0,-20 0 0,-14 0 0,-16 0 0,-9 0 0,2 0 0,30 0 0,8 0 0,-11 0 0,3 0 0,-6 0 0,1 0 0,5 0 0,3 0 0,18 0 0,5 0 0,3 0 0,3 0 0,-16-3 0,2-2 0,-1 2 0,-3 2 0,-1 0 0,-2 0 0,13-5 0,-3 1 0,2 4 0,-2 2 0,-17-1 0,-1 0 0,7 0 0,1 0 0,-2 0 0,-1 0 0,-12 0 0,-2 0 0,37 0 0,-15 0 0,-10-7 0,-1 5 0,-9-10 0,8 5 0,-18-6 0,1 6 0,-12-4 0,-8 5 0,0-1 0,-6-2 0,-1 8 0,-2-8 0,7 8 0,36-3 0,6 4 0,29 0 0,-29 4 0,3 2 0,11 5 0,3 3 0,-14-3 0,2 1 0,-3 1 0,15 4 0,1 1 0,-2-3 0,6 2 0,-7-1 0,1 1 0,-3 0 0,17 2 0,1-1 0,-14-1 0,-7-2 0,22 2 0,-34-10 0,0-2 0,28 3 0,-12-8 0,-25 0 0,-10 0 0,-18 0 0,38 0 0,20 0 0,-25 0 0,4 0 0,4 0 0,-1 0 0,-6 0 0,-2 0 0,-5 0 0,0 0 0,4 0 0,2 0 0,8 1 0,2-2 0,1-3 0,1-1 0,-2 4 0,1 0 0,3-4 0,-1 0 0,-10 5 0,-1 0 0,8-3 0,-1-2 0,-9 1 0,-1-1 0,1-4 0,-3-1 0,21-6 0,10-8 0,-41 4 0,-9-7 0,-18-3 0,8 15 0,24-3 0,5 18 0,29 0 0,-10 0 0,1 0 0,-21 0 0,2 0 0,-1 5 0,1-1 0,4-2 0,2-1 0,8 3 0,-2 1 0,-14 0 0,-1-1 0,11-3 0,-1 0 0,-10 3 0,-2 0 0,49-4 0,-26 0 0,-10 0 0,-22 0 0,-11 0 0,-17-4 0,1 3 0,14-3 0,0 4 0,22 0 0,-10 0 0,1 0 0,-9-5 0,6-2 0,-6 0 0,8-5 0,-13 6 0,-4-1 0,-13-1 0,4 7 0,-4-15 0,4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4:55:50.2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77 16383,'54'0'0,"0"0"0,-2 0 0,-1 0 0,47 0 0,-41 0 0,2 0 0,6 0 0,2 0 0,22 0 0,3 0 0,-7 0 0,2 0 0,-16 0 0,3 0 0,-1 0 0,-4 0 0,-1 0 0,0 0 0,2 0 0,-1 0 0,-2 0 0,13 0 0,-3 0 0,3 0 0,-3 0 0,-24 0 0,-1 0 0,13 0 0,-1 0 0,27 0 0,-16 0 0,-33 0 0,-18 0 0,15 0 0,21 0 0,-10 0 0,5 0 0,10 0 0,2 0 0,-2 0 0,3 0 0,18 0 0,5 0 0,5-1 0,3 2 0,-25 1 0,2 2 0,2 1 0,9 2 0,2 2 0,-3 2 0,-8 0 0,-2 3 0,-2 0 0,25 4 0,-4 1 0,-4 0 0,-5-4 0,-18-9 0,-3-1 0,-3 0 0,-4-1 0,20-4 0,-1 0 0,2 0 0,-22 0 0,6 0 0,8 0 0,4 0 0,6 0 0,1 0 0,-1-5 0,4 0 0,-8 4 0,5 2 0,1-4 0,1-7 0,1-4 0,2 3 0,5 4 0,3 3 0,-1-2 0,3-7 0,1-1 0,-8 1 0,-1 1 0,-4 2 0,-14 3 0,1-1 0,-5-1 0,-4 0 0,-2-1 0,14-1 0,-2 1 0,-18 5 0,-5-2 0,18-11 0,-34 11 0,-1-4 0,42 6 0,-23 5 0,4 0 0,16 0 0,4 0 0,-1 0 0,0 0 0,-1 0 0,-1 0 0,0 0 0,1 0 0,17 0 0,-1 0 0,-20 0 0,1 0 0,24 0 0,1 0 0,-19 0 0,-2 0 0,0 0 0,0 0 0,-1 0 0,-3 0 0,-18 0 0,-4 0 0,37 0 0,-23 0 0,-28 0 0,-12 0 0,-14 0 0,47 0 0,25 0 0,-10 0 0,6 0 0,5 0 0,3 0 0,6 0 0,1 0 0,-8 0 0,-1 0 0,-3 4 0,3 2 0,-17-2 0,2 1 0,2-1 0,1 0 0,1 0 0,-1 0 0,24 6 0,0-1 0,-18-8 0,2-2 0,-8 3 0,-5 6 0,-4 1 0,17-8 0,-4 0 0,18 8 0,-36-9 0,-1 0 0,5 0 0,10 0 0,1 0 0,-11 0 0,-9 0 0,-11 0 0,7 0 0,-14 0 0,7-5 0,-11-1 0,-7-5 0,-6 5 0,-2 1 0,-5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4:55:53.4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1 141 16383,'79'0'0,"14"0"0,-43 0 0,1 0 0,10 0 0,2 0 0,9 0 0,3 0 0,5 0 0,1 0 0,10 0 0,2 0 0,-2 0 0,1 0 0,-26 0 0,1 0 0,0 0 0,1 0 0,0 0 0,2 0 0,11 0 0,2 0 0,-5 0 0,7 0 0,-3 0 0,17 0 0,-4 0 0,-34 0 0,-3 0 0,9 0 0,-2 0 0,-12 0 0,-1 0 0,44 0 0,-49 0 0,-2 0 0,-8 0 0,55 0 0,-23 1 0,7-2 0,21-4 0,4 0 0,-33 4 0,0 0 0,-1 0 0,31-4 0,-2 0 0,-6 4 0,3 2 0,-8-1 0,5 0 0,-1 0 0,-2 0 0,0 0 0,0 0 0,-4 0 0,-1 0 0,0 0 0,-1 1 0,-1-1 0,-9-1 0,-8-3 0,-4 0 0,8 0 0,-2-2 0,-12-6 0,-7-2 0,7-8 0,-10 5 0,-11 6 0,16 11 0,26 0 0,12 0 0,-23-5 0,3 0 0,-5 4 0,2 0 0,25-5 0,3 1 0,-7 5 0,-1 0 0,6 0 0,-3 0 0,-17 0 0,0 0 0,15 0 0,-3 0 0,-26 0 0,-1 0 0,13 0 0,-2 0 0,23 0 0,-25 0 0,-21 0 0,-22 0 0,-10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4:56:04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71 16383,'50'0'0,"22"0"0,-26 0 0,37 0 0,-9 0 0,-11 0 0,3 0 0,-5 0 0,2 0 0,23 0 0,3 0 0,-6-5 0,0-1 0,8 5 0,-2 0 0,-24-4 0,-1 0 0,22 3 0,-3 4 0,16 6 0,-33-7 0,0 0 0,22 8 0,-16-9 0,-28 0 0,-11 0 0,-17 0 0,-7 0 0,35 0 0,20 0 0,-15-1 0,4 2 0,3 2 0,2 2 0,1 0 0,4 1 0,26 4 0,6 2 0,-28-5 0,2 1 0,2 0 0,10 4 0,2 0 0,1 1 0,3 0 0,1 0 0,-2 2 0,-8 1 0,-2 2 0,-3-2 0,19 3 0,-3-1 0,7 0 0,-2-2 0,-24-6 0,-1 0 0,11 1 0,0-1 0,-5 0 0,-3 1 0,-16-2 0,-3 0 0,46 1 0,-24-2 0,-13-8 0,-20 0 0,-13-4 0,-16-2 0,-1 1 0,15 1 0,1 4 0,30 0 0,18 0 0,-9 0 0,-14 0 0,3 0 0,33 0 0,-39 3 0,1 1 0,4-3 0,-1 0 0,35 14 0,-33-13 0,0-2 0,33 8 0,-34-7 0,1-2 0,33 1 0,9 0 0,-12 0 0,0 0 0,0 0 0,-11 0 0,-12-6 0,-4 5 0,-16-11 0,6 10 0,-16-4 0,5 6 0,-19 0 0,9 0 0,-18 0 0,14 0 0,22 0 0,5 0 0,42 0 0,-42 0 0,3 0 0,16 0 0,5 0 0,16 0 0,3 0 0,1 0 0,-3 0 0,-12 0 0,-2 0 0,1 0 0,-4 0 0,-22 0 0,-1 0 0,18 0 0,1 0 0,-18 0 0,-1 0 0,12 0 0,-2 0 0,16 0 0,17 0 0,-32 0 0,-1 0 0,-13 0 0,-9 0 0,1 0 0,-9 0 0,-1 0 0,-14-4 0,-1-1 0,-7-15 0,0 12 0,24-7 0,4 15 0,35-7 0,23-4 0,-30 7 0,4-1 0,9-5 0,4 1 0,8 7 0,2 2 0,1-6 0,-3 2 0,-20 3 0,0 2 0,17-1 0,-2 0 0,-27 0 0,-1 0 0,23 0 0,1 0 0,-19 0 0,-1 0 0,11 0 0,-1 0 0,-12 0 0,-1 0 0,2 0 0,-3 0 0,27-6 0,-12-3 0,-23-5 0,0 0 0,-22 2 0,2 0 0,-18-2 0,4 7 0,27-1 0,10 8 0,0 0 0,8 0 0,6 0 0,4 0 0,11 0 0,5 0 0,12 0 0,2 0 0,-32-1 0,0 1 0,1 1 0,3 1 0,2 2 0,0 1 0,6-1 0,2 0 0,-1 2 0,-5 2 0,0 1 0,0-1 0,0-2 0,0-2 0,-4 1 0,8 1 0,-2-1 0,10-4 0,-4-2 0,-28 1 0,-2 0 0,19 0 0,-1 0 0,-19 0 0,-4 0 0,29 0 0,-17-6 0,-29-6 0,-6-7 0,3 7 0,19 1 0,45 11 0,-20-4 0,7-3 0,5 2 0,5-2 0,-12 0 0,3-1 0,-1-2 0,-9-1 0,-1-1 0,3 0 0,12 2 0,3 0 0,-1 1 0,-4 1 0,-1-1 0,0 1 0,0 0 0,-1 1 0,-3 0 0,14 2 0,-4 0 0,8 0 0,-6-2 0,-35-2 0,-1 1 0,20 7 0,-3 0 0,20-7 0,-23 8 0,-28 0 0,-23 0 0,-3 0 0,19 0 0,4 0 0,36-8 0,-11 6 0,9-5 0,-21 7 0,-1 0 0,-8 0 0,-9 0 0,-1 0 0,-9 0 0,1 0 0,-6 0 0,-1 0 0,4 0 0,-8 0 0,13 4 0,-8 3 0,5 4 0,2 1 0,-1 4 0,7-2 0,3 10 0,-1-11 0,-1 6 0,-1-7 0,-5-1 0,5 2 0,-7-2 0,0-5 0,-1 4 0,1-9 0,-6 5 0,5-6 0,-11 0 0,9 0 0,-6 0 0,1 0 0,2 0 0,-4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9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Review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52945"/>
          </a:xfrm>
        </p:spPr>
        <p:txBody>
          <a:bodyPr/>
          <a:lstStyle/>
          <a:p>
            <a:r>
              <a:rPr lang="en-US" dirty="0"/>
              <a:t>Constructors, Arrays, Files, Loops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51E-27D9-48BA-A729-15C71F6E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Reading (harder one)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F1D2EB-CA8D-4F6D-9983-4F884AEB267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28072" y="1463722"/>
            <a:ext cx="765958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"input.txt"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String[] line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().split(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(line[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().split(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)[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(Exception ex)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"Exception!"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F608D9-9D8F-46E9-8B1E-99872F15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686" y="1094389"/>
            <a:ext cx="303348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Data,Row1,Row2,Row3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avery,20,30,40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alice,15,20,30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hatter,29,19,21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FCA84-7FAB-421C-875B-8D881DB865B1}"/>
              </a:ext>
            </a:extLst>
          </p:cNvPr>
          <p:cNvSpPr txBox="1"/>
          <p:nvPr/>
        </p:nvSpPr>
        <p:spPr>
          <a:xfrm>
            <a:off x="9739086" y="2959584"/>
            <a:ext cx="3570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there ‘invisible’ characters we aren’t seeing?</a:t>
            </a:r>
          </a:p>
          <a:p>
            <a:endParaRPr lang="en-US" dirty="0"/>
          </a:p>
          <a:p>
            <a:r>
              <a:rPr lang="en-US" dirty="0"/>
              <a:t>How does .next()/.</a:t>
            </a:r>
            <a:r>
              <a:rPr lang="en-US" dirty="0" err="1"/>
              <a:t>nextLine</a:t>
            </a:r>
            <a:r>
              <a:rPr lang="en-US" dirty="0"/>
              <a:t>() handle them?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7F5D9-07F7-4564-9801-B7DFEE56C687}"/>
              </a:ext>
            </a:extLst>
          </p:cNvPr>
          <p:cNvSpPr txBox="1"/>
          <p:nvPr/>
        </p:nvSpPr>
        <p:spPr>
          <a:xfrm>
            <a:off x="4974443" y="6894440"/>
            <a:ext cx="8215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Data,Row1,Row2,Row3\navery,20,30,40\nalice,15,20,30\nhatter,29,19,21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7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D48A-273E-F447-8E6E-AC0679D9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work through 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194FE-B111-B542-B2AD-67C09C835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537" y="1739706"/>
            <a:ext cx="5628851" cy="4888774"/>
          </a:xfrm>
        </p:spPr>
        <p:txBody>
          <a:bodyPr/>
          <a:lstStyle/>
          <a:p>
            <a:r>
              <a:rPr lang="en-US" dirty="0"/>
              <a:t>Load the file</a:t>
            </a:r>
          </a:p>
          <a:p>
            <a:r>
              <a:rPr lang="en-US" dirty="0"/>
              <a:t>Reads characters until \n, removes \n</a:t>
            </a:r>
          </a:p>
          <a:p>
            <a:pPr lvl="1"/>
            <a:r>
              <a:rPr lang="en-US" dirty="0"/>
              <a:t>Splits into an array by “,” (like </a:t>
            </a:r>
            <a:r>
              <a:rPr lang="en-US" dirty="0" err="1"/>
              <a:t>CSVReader</a:t>
            </a:r>
            <a:r>
              <a:rPr lang="en-US" dirty="0"/>
              <a:t>)</a:t>
            </a:r>
          </a:p>
          <a:p>
            <a:r>
              <a:rPr lang="en-US" dirty="0"/>
              <a:t>Prints second element (1 index) of the array.</a:t>
            </a:r>
          </a:p>
          <a:p>
            <a:r>
              <a:rPr lang="en-US" dirty="0"/>
              <a:t>Grabs next element </a:t>
            </a:r>
            <a:r>
              <a:rPr lang="en-US" b="1" dirty="0"/>
              <a:t>up to </a:t>
            </a:r>
            <a:r>
              <a:rPr lang="en-US" dirty="0"/>
              <a:t>the whitespace(\n!)</a:t>
            </a:r>
          </a:p>
          <a:p>
            <a:r>
              <a:rPr lang="en-US" dirty="0"/>
              <a:t>Grabs everything to the \n, removes \n</a:t>
            </a:r>
          </a:p>
          <a:p>
            <a:pPr lvl="1"/>
            <a:r>
              <a:rPr lang="en-US" dirty="0"/>
              <a:t>yes, this is nothing!</a:t>
            </a:r>
          </a:p>
          <a:p>
            <a:r>
              <a:rPr lang="en-US" dirty="0"/>
              <a:t>Grabs the set of characters until \n, removes \n</a:t>
            </a:r>
          </a:p>
          <a:p>
            <a:pPr lvl="1"/>
            <a:r>
              <a:rPr lang="en-US" dirty="0"/>
              <a:t>splits into array</a:t>
            </a:r>
          </a:p>
          <a:p>
            <a:pPr lvl="1"/>
            <a:r>
              <a:rPr lang="en-US" dirty="0"/>
              <a:t>grabs the first item (index 0)</a:t>
            </a: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D90765-D36F-354F-BA4F-4887599F0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3849" y="1305678"/>
            <a:ext cx="765958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dirty="0">
                <a:solidFill>
                  <a:srgbClr val="000080"/>
                </a:solidFill>
                <a:latin typeface="JetBrains Mono"/>
              </a:rPr>
              <a:t>public static void 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scannerTest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()  {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JetBrains Mono"/>
              </a:rPr>
              <a:t>try 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    Scanner scanner = </a:t>
            </a:r>
            <a:r>
              <a:rPr lang="en-US" altLang="en-US" sz="2400" b="1" dirty="0">
                <a:solidFill>
                  <a:srgbClr val="000080"/>
                </a:solidFill>
                <a:latin typeface="JetBrains Mono"/>
              </a:rPr>
              <a:t>new 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Scanner(</a:t>
            </a:r>
            <a:r>
              <a:rPr lang="en-US" altLang="en-US" sz="2400" b="1" dirty="0">
                <a:solidFill>
                  <a:srgbClr val="000080"/>
                </a:solidFill>
                <a:latin typeface="JetBrains Mono"/>
              </a:rPr>
              <a:t>new 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File(</a:t>
            </a:r>
            <a:r>
              <a:rPr lang="en-US" altLang="en-US" sz="2400" b="1" dirty="0">
                <a:solidFill>
                  <a:srgbClr val="008000"/>
                </a:solidFill>
                <a:latin typeface="JetBrains Mono"/>
              </a:rPr>
              <a:t>"</a:t>
            </a:r>
            <a:r>
              <a:rPr lang="en-US" altLang="en-US" sz="2400" b="1" dirty="0" err="1">
                <a:solidFill>
                  <a:srgbClr val="008000"/>
                </a:solidFill>
                <a:latin typeface="JetBrains Mono"/>
              </a:rPr>
              <a:t>input.txt</a:t>
            </a:r>
            <a:r>
              <a:rPr lang="en-US" altLang="en-US" sz="2400" b="1" dirty="0">
                <a:solidFill>
                  <a:srgbClr val="008000"/>
                </a:solidFill>
                <a:latin typeface="JetBrains Mono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));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    String[] line = 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scanner.nextLine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().split(</a:t>
            </a:r>
            <a:r>
              <a:rPr lang="en-US" altLang="en-US" sz="2400" b="1" dirty="0">
                <a:solidFill>
                  <a:srgbClr val="008000"/>
                </a:solidFill>
                <a:latin typeface="JetBrains Mono"/>
              </a:rPr>
              <a:t>","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System.</a:t>
            </a:r>
            <a:r>
              <a:rPr lang="en-US" altLang="en-US" sz="2400" b="1" i="1" dirty="0" err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.println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(line[ </a:t>
            </a:r>
            <a:r>
              <a:rPr lang="en-US" altLang="en-US" sz="2400" dirty="0">
                <a:solidFill>
                  <a:srgbClr val="0000FF"/>
                </a:solidFill>
                <a:latin typeface="JetBrains Mono"/>
              </a:rPr>
              <a:t>1 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]);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System.</a:t>
            </a:r>
            <a:r>
              <a:rPr lang="en-US" altLang="en-US" sz="2400" b="1" i="1" dirty="0" err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.println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scanner.next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());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scanner.nextLine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();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System.</a:t>
            </a:r>
            <a:r>
              <a:rPr lang="en-US" altLang="en-US" sz="2400" b="1" i="1" dirty="0" err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.println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scanner.nextLine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().split(</a:t>
            </a:r>
            <a:r>
              <a:rPr lang="en-US" altLang="en-US" sz="2400" b="1" dirty="0">
                <a:solidFill>
                  <a:srgbClr val="008000"/>
                </a:solidFill>
                <a:latin typeface="JetBrains Mono"/>
              </a:rPr>
              <a:t>","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)[ </a:t>
            </a:r>
            <a:r>
              <a:rPr lang="en-US" altLang="en-US" sz="2400" dirty="0">
                <a:solidFill>
                  <a:srgbClr val="0000FF"/>
                </a:solidFill>
                <a:latin typeface="JetBrains Mono"/>
              </a:rPr>
              <a:t>0 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]);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}</a:t>
            </a:r>
            <a:r>
              <a:rPr lang="en-US" altLang="en-US" sz="2400" b="1" dirty="0">
                <a:solidFill>
                  <a:srgbClr val="000080"/>
                </a:solidFill>
                <a:latin typeface="JetBrains Mono"/>
              </a:rPr>
              <a:t>catch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(Exception ex) {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System.</a:t>
            </a:r>
            <a:r>
              <a:rPr lang="en-US" altLang="en-US" sz="2400" b="1" i="1" dirty="0" err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.println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JetBrains Mono"/>
              </a:rPr>
              <a:t>"Exception!"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}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A11BC2-1153-1645-9F5D-99EF9C2D203F}"/>
                  </a:ext>
                </a:extLst>
              </p14:cNvPr>
              <p14:cNvContentPartPr/>
              <p14:nvPr/>
            </p14:nvContentPartPr>
            <p14:xfrm>
              <a:off x="6566380" y="2160020"/>
              <a:ext cx="6717600" cy="165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A11BC2-1153-1645-9F5D-99EF9C2D20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2380" y="2052380"/>
                <a:ext cx="68252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DE6A22-D69D-A344-84A9-5B71884C36D2}"/>
                  </a:ext>
                </a:extLst>
              </p14:cNvPr>
              <p14:cNvContentPartPr/>
              <p14:nvPr/>
            </p14:nvContentPartPr>
            <p14:xfrm>
              <a:off x="6577540" y="2634860"/>
              <a:ext cx="5267880" cy="129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DE6A22-D69D-A344-84A9-5B71884C36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3540" y="2526860"/>
                <a:ext cx="53755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8EB705-4331-494E-8863-B7B3F6EF85F8}"/>
                  </a:ext>
                </a:extLst>
              </p14:cNvPr>
              <p14:cNvContentPartPr/>
              <p14:nvPr/>
            </p14:nvContentPartPr>
            <p14:xfrm>
              <a:off x="6587620" y="3010700"/>
              <a:ext cx="3635640" cy="106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8EB705-4331-494E-8863-B7B3F6EF85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33620" y="2903060"/>
                <a:ext cx="37432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0688764-CE5E-5945-8E9E-39CA65DE4945}"/>
                  </a:ext>
                </a:extLst>
              </p14:cNvPr>
              <p14:cNvContentPartPr/>
              <p14:nvPr/>
            </p14:nvContentPartPr>
            <p14:xfrm>
              <a:off x="6570700" y="3387260"/>
              <a:ext cx="4395240" cy="88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0688764-CE5E-5945-8E9E-39CA65DE49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7060" y="3279620"/>
                <a:ext cx="45028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F4388B-1645-934E-9A65-0F5289A96990}"/>
                  </a:ext>
                </a:extLst>
              </p14:cNvPr>
              <p14:cNvContentPartPr/>
              <p14:nvPr/>
            </p14:nvContentPartPr>
            <p14:xfrm>
              <a:off x="6585820" y="3725660"/>
              <a:ext cx="2488680" cy="5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F4388B-1645-934E-9A65-0F5289A969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32180" y="3618020"/>
                <a:ext cx="25963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B7FDBE-F6F2-324F-B8F7-D2994F6911BA}"/>
                  </a:ext>
                </a:extLst>
              </p14:cNvPr>
              <p14:cNvContentPartPr/>
              <p14:nvPr/>
            </p14:nvContentPartPr>
            <p14:xfrm>
              <a:off x="6610660" y="4068020"/>
              <a:ext cx="6316200" cy="159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B7FDBE-F6F2-324F-B8F7-D2994F6911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56660" y="3960380"/>
                <a:ext cx="6423840" cy="3754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7679A31-C76A-8045-AA41-8353A1DC36F3}"/>
              </a:ext>
            </a:extLst>
          </p:cNvPr>
          <p:cNvSpPr txBox="1"/>
          <p:nvPr/>
        </p:nvSpPr>
        <p:spPr>
          <a:xfrm>
            <a:off x="4966957" y="6089390"/>
            <a:ext cx="8215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Data,Row1,Row2,Row3\navery,20,30,40\nalice,15,20,30\nhatter,29,19,21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14E82F-CA16-B341-A656-4E387907ECA6}"/>
              </a:ext>
            </a:extLst>
          </p:cNvPr>
          <p:cNvSpPr txBox="1"/>
          <p:nvPr/>
        </p:nvSpPr>
        <p:spPr>
          <a:xfrm>
            <a:off x="7638531" y="6326236"/>
            <a:ext cx="5169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avery,20,30,40\nalice,15,20,30\nhatter,29,19,21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26011-76BD-F443-989B-5CBB85C16846}"/>
              </a:ext>
            </a:extLst>
          </p:cNvPr>
          <p:cNvSpPr txBox="1"/>
          <p:nvPr/>
        </p:nvSpPr>
        <p:spPr>
          <a:xfrm>
            <a:off x="9144078" y="6609850"/>
            <a:ext cx="36639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\nalice,15,20,30\nhatter,29,19,21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A33219-994D-7546-AD5E-44FAF46343BD}"/>
              </a:ext>
            </a:extLst>
          </p:cNvPr>
          <p:cNvSpPr txBox="1"/>
          <p:nvPr/>
        </p:nvSpPr>
        <p:spPr>
          <a:xfrm>
            <a:off x="9353589" y="6930255"/>
            <a:ext cx="34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alice,15,20,30\nhatter,29,19,21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26D8-5A95-7E4C-8F20-BDC1365D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071F3-F330-474B-8D86-8012F4B3E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02487"/>
          </a:xfrm>
        </p:spPr>
        <p:txBody>
          <a:bodyPr/>
          <a:lstStyle/>
          <a:p>
            <a:r>
              <a:rPr lang="en-US" dirty="0"/>
              <a:t>You got this!</a:t>
            </a:r>
          </a:p>
          <a:p>
            <a:endParaRPr lang="en-US" dirty="0"/>
          </a:p>
          <a:p>
            <a:r>
              <a:rPr lang="en-US" dirty="0"/>
              <a:t>Just keep asking questions, form study groups, go over concepts</a:t>
            </a:r>
          </a:p>
          <a:p>
            <a:pPr lvl="1"/>
            <a:r>
              <a:rPr lang="en-US" dirty="0"/>
              <a:t>On study groups, we can setup  a private team channel for you…</a:t>
            </a:r>
          </a:p>
          <a:p>
            <a:pPr lvl="1"/>
            <a:endParaRPr lang="en-US" dirty="0"/>
          </a:p>
          <a:p>
            <a:r>
              <a:rPr lang="en-US" dirty="0"/>
              <a:t>Next Unit, will continue to  go over these topics</a:t>
            </a:r>
          </a:p>
          <a:p>
            <a:pPr lvl="1"/>
            <a:r>
              <a:rPr lang="en-US" dirty="0"/>
              <a:t>especially arrays and files. </a:t>
            </a:r>
          </a:p>
          <a:p>
            <a:pPr lvl="1"/>
            <a:endParaRPr lang="en-US" dirty="0"/>
          </a:p>
          <a:p>
            <a:r>
              <a:rPr lang="en-US" dirty="0"/>
              <a:t>For now:</a:t>
            </a:r>
          </a:p>
          <a:p>
            <a:pPr lvl="1"/>
            <a:r>
              <a:rPr lang="en-US" dirty="0"/>
              <a:t>Focus on knowledge checks, catching up, and the exams. </a:t>
            </a:r>
          </a:p>
        </p:txBody>
      </p:sp>
    </p:spTree>
    <p:extLst>
      <p:ext uri="{BB962C8B-B14F-4D97-AF65-F5344CB8AC3E}">
        <p14:creationId xmlns:p14="http://schemas.microsoft.com/office/powerpoint/2010/main" val="10951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F33CA0-2287-46F7-9D0A-F26D2D2A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DA84A-DC2B-4D2B-8740-1FA782A7A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8211125" cy="3492003"/>
          </a:xfrm>
        </p:spPr>
        <p:txBody>
          <a:bodyPr/>
          <a:lstStyle/>
          <a:p>
            <a:pPr lvl="1"/>
            <a:r>
              <a:rPr lang="en-US" dirty="0"/>
              <a:t>Monday: Review Session by Albert</a:t>
            </a:r>
          </a:p>
          <a:p>
            <a:pPr lvl="1"/>
            <a:r>
              <a:rPr lang="en-US" dirty="0"/>
              <a:t>Tuesday: Coding Exam 2 (in lab)</a:t>
            </a:r>
          </a:p>
          <a:p>
            <a:pPr lvl="1"/>
            <a:r>
              <a:rPr lang="en-US" dirty="0"/>
              <a:t>Wednesday: Review by Jess </a:t>
            </a:r>
          </a:p>
          <a:p>
            <a:pPr lvl="1"/>
            <a:r>
              <a:rPr lang="en-US" dirty="0"/>
              <a:t>Thursday: Canvas Exam (in lab)</a:t>
            </a:r>
          </a:p>
          <a:p>
            <a:pPr lvl="1"/>
            <a:r>
              <a:rPr lang="en-US" dirty="0"/>
              <a:t>Friday: No Class / Catch up day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Monday – extra office hours online / teams only (1:30-3:00)</a:t>
            </a:r>
          </a:p>
          <a:p>
            <a:pPr lvl="1"/>
            <a:r>
              <a:rPr lang="en-US" dirty="0"/>
              <a:t>Wednesday – new standard office hour time (1:30-3:00 on Wednesdays)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6D9F-A490-4CAB-B10A-03CF907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234A-35C1-4F05-BE51-61D2FB411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833661"/>
          </a:xfrm>
        </p:spPr>
        <p:txBody>
          <a:bodyPr/>
          <a:lstStyle/>
          <a:p>
            <a:r>
              <a:rPr lang="en-US" b="1" dirty="0"/>
              <a:t>new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Keyword that allocates (reserves) memory for an object or an array</a:t>
            </a:r>
          </a:p>
          <a:p>
            <a:r>
              <a:rPr lang="en-US" dirty="0"/>
              <a:t>But what if you wanted set some initial values to that memory?</a:t>
            </a:r>
          </a:p>
          <a:p>
            <a:pPr lvl="1"/>
            <a:r>
              <a:rPr lang="en-US" dirty="0"/>
              <a:t>Constructors!</a:t>
            </a:r>
          </a:p>
          <a:p>
            <a:pPr lvl="2"/>
            <a:r>
              <a:rPr lang="en-US" dirty="0"/>
              <a:t>Methods called when new is used</a:t>
            </a:r>
          </a:p>
          <a:p>
            <a:pPr lvl="2"/>
            <a:r>
              <a:rPr lang="en-US" dirty="0"/>
              <a:t>No return type (they return the memory location of the object behind the scenes)</a:t>
            </a:r>
          </a:p>
          <a:p>
            <a:pPr lvl="2"/>
            <a:r>
              <a:rPr lang="en-US" dirty="0"/>
              <a:t>Have the same name as the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AABA3B-0365-44D4-9DB6-3F3FC3C4D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742" y="4744837"/>
            <a:ext cx="658948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System.out.print</a:t>
            </a:r>
            <a:r>
              <a:rPr lang="en-US" altLang="en-US" sz="2400" dirty="0" err="1">
                <a:solidFill>
                  <a:srgbClr val="000000"/>
                </a:solidFill>
                <a:latin typeface="JetBrains Mono"/>
              </a:rPr>
              <a:t>ln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(“Building a new rectangle”);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63992-61BC-447C-8155-D2666E30219E}"/>
              </a:ext>
            </a:extLst>
          </p:cNvPr>
          <p:cNvSpPr txBox="1"/>
          <p:nvPr/>
        </p:nvSpPr>
        <p:spPr>
          <a:xfrm>
            <a:off x="10274136" y="5802659"/>
            <a:ext cx="264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Rectangle needs a width and length  - by default!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F7EB20-6F4D-4EDD-ABEF-4023F33EB84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589486" y="5190088"/>
            <a:ext cx="3684650" cy="1120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9EE6C3-5D67-4DAA-AB9A-AB4F65F154F3}"/>
              </a:ext>
            </a:extLst>
          </p:cNvPr>
          <p:cNvSpPr txBox="1"/>
          <p:nvPr/>
        </p:nvSpPr>
        <p:spPr>
          <a:xfrm>
            <a:off x="159657" y="5370286"/>
            <a:ext cx="223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like any other method here!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517C23E-302A-4FCC-9629-CEEA05BA52DC}"/>
              </a:ext>
            </a:extLst>
          </p:cNvPr>
          <p:cNvSpPr/>
          <p:nvPr/>
        </p:nvSpPr>
        <p:spPr>
          <a:xfrm>
            <a:off x="1959429" y="5370286"/>
            <a:ext cx="827313" cy="8418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4EFF2-8DB3-4401-A2F9-2D2565EE5BF2}"/>
              </a:ext>
            </a:extLst>
          </p:cNvPr>
          <p:cNvSpPr txBox="1"/>
          <p:nvPr/>
        </p:nvSpPr>
        <p:spPr>
          <a:xfrm>
            <a:off x="7997372" y="230618"/>
            <a:ext cx="5642099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Advanced Case:</a:t>
            </a:r>
          </a:p>
          <a:p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u="sng" dirty="0"/>
              <a:t>class level instance </a:t>
            </a:r>
            <a:r>
              <a:rPr lang="en-US" dirty="0"/>
              <a:t>variables – may be provided values in a constructor. Why? because the memory isn’t reserved yet!</a:t>
            </a:r>
          </a:p>
        </p:txBody>
      </p:sp>
    </p:spTree>
    <p:extLst>
      <p:ext uri="{BB962C8B-B14F-4D97-AF65-F5344CB8AC3E}">
        <p14:creationId xmlns:p14="http://schemas.microsoft.com/office/powerpoint/2010/main" val="110451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DB6CE-B3A2-4C2F-8235-77E2507C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1" y="448059"/>
            <a:ext cx="12561453" cy="1015663"/>
          </a:xfrm>
        </p:spPr>
        <p:txBody>
          <a:bodyPr/>
          <a:lstStyle/>
          <a:p>
            <a:r>
              <a:rPr lang="en-US" dirty="0"/>
              <a:t>Array Key Points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7ED81-E30E-4964-86C7-E49BF51C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354782" cy="2833661"/>
          </a:xfrm>
        </p:spPr>
        <p:txBody>
          <a:bodyPr/>
          <a:lstStyle/>
          <a:p>
            <a:r>
              <a:rPr lang="en-US" dirty="0"/>
              <a:t>Arrays allocate (</a:t>
            </a:r>
            <a:r>
              <a:rPr lang="en-US" b="1" dirty="0"/>
              <a:t>new</a:t>
            </a:r>
            <a:r>
              <a:rPr lang="en-US" dirty="0"/>
              <a:t>) memory of N amount to store TYPE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TYPE[] name = new TYPE[N];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char[] barbarian = new char[5];</a:t>
            </a:r>
          </a:p>
          <a:p>
            <a:r>
              <a:rPr lang="en-US" dirty="0"/>
              <a:t>You store and access values by the index of the location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barbarian[0] = ‘c’;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Barbarian[1] = ‘o’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(barbarian[0]);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CA6E1E-ACB9-4FC4-A0D7-E285904E1185}"/>
              </a:ext>
            </a:extLst>
          </p:cNvPr>
          <p:cNvGrpSpPr/>
          <p:nvPr/>
        </p:nvGrpSpPr>
        <p:grpSpPr>
          <a:xfrm>
            <a:off x="9071426" y="1949026"/>
            <a:ext cx="841829" cy="2607536"/>
            <a:chOff x="9775370" y="1262743"/>
            <a:chExt cx="841829" cy="26075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FF4756-7AC7-4F6D-8FAC-0656A036416D}"/>
                </a:ext>
              </a:extLst>
            </p:cNvPr>
            <p:cNvSpPr txBox="1"/>
            <p:nvPr/>
          </p:nvSpPr>
          <p:spPr>
            <a:xfrm>
              <a:off x="9775370" y="1640113"/>
              <a:ext cx="84182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4256AC-BC70-4498-AF4B-DBF923C18D41}"/>
                </a:ext>
              </a:extLst>
            </p:cNvPr>
            <p:cNvSpPr txBox="1"/>
            <p:nvPr/>
          </p:nvSpPr>
          <p:spPr>
            <a:xfrm>
              <a:off x="9775370" y="2046514"/>
              <a:ext cx="84182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E63FC-A8F5-4211-9B0D-E4FA273236B6}"/>
                </a:ext>
              </a:extLst>
            </p:cNvPr>
            <p:cNvSpPr txBox="1"/>
            <p:nvPr/>
          </p:nvSpPr>
          <p:spPr>
            <a:xfrm>
              <a:off x="9775370" y="2452915"/>
              <a:ext cx="841829" cy="464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68E239-E69F-433A-A66D-711C274FF663}"/>
                </a:ext>
              </a:extLst>
            </p:cNvPr>
            <p:cNvSpPr txBox="1"/>
            <p:nvPr/>
          </p:nvSpPr>
          <p:spPr>
            <a:xfrm>
              <a:off x="9775370" y="2926851"/>
              <a:ext cx="841829" cy="464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BAF348-1678-42CF-9722-D0B064ED41D3}"/>
                </a:ext>
              </a:extLst>
            </p:cNvPr>
            <p:cNvSpPr txBox="1"/>
            <p:nvPr/>
          </p:nvSpPr>
          <p:spPr>
            <a:xfrm>
              <a:off x="9775370" y="3405822"/>
              <a:ext cx="841829" cy="464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A6547E-7540-4F2B-ACDB-A6F023247DBC}"/>
                </a:ext>
              </a:extLst>
            </p:cNvPr>
            <p:cNvSpPr txBox="1"/>
            <p:nvPr/>
          </p:nvSpPr>
          <p:spPr>
            <a:xfrm>
              <a:off x="9775370" y="1262743"/>
              <a:ext cx="841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x836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997F70-52B1-4FFE-8412-CAA684852C36}"/>
              </a:ext>
            </a:extLst>
          </p:cNvPr>
          <p:cNvSpPr txBox="1"/>
          <p:nvPr/>
        </p:nvSpPr>
        <p:spPr>
          <a:xfrm>
            <a:off x="9071426" y="2314420"/>
            <a:ext cx="8418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4B19F-FDEA-4963-A21E-337F6132A182}"/>
              </a:ext>
            </a:extLst>
          </p:cNvPr>
          <p:cNvSpPr txBox="1"/>
          <p:nvPr/>
        </p:nvSpPr>
        <p:spPr>
          <a:xfrm>
            <a:off x="9071425" y="2738482"/>
            <a:ext cx="8418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511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AB85-D4D5-407C-8D34-5ED2C4B1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2C348-E119-4749-936A-8F55043A4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544954" cy="53562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private static void mutable()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char[] barbarian = new char[ 5 ];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barbarian[ 0 ] = 'c';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barbarian[ 1 ] = 'o';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barbarian[ 2 ] = 'n';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barbarian[ 3 ] = 'a';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barbarian[ 4 ] = 'n';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</a:rPr>
              <a:t>(barbarian)); // line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barbarian[ 0 ] = 'k';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</a:rPr>
              <a:t>(barbarian)); // line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8FAA0-8C51-45F1-8EE2-73E3885F73DB}"/>
              </a:ext>
            </a:extLst>
          </p:cNvPr>
          <p:cNvSpPr txBox="1"/>
          <p:nvPr/>
        </p:nvSpPr>
        <p:spPr>
          <a:xfrm>
            <a:off x="10522857" y="2090057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D8326-57F9-49CA-8910-09336B299C5F}"/>
              </a:ext>
            </a:extLst>
          </p:cNvPr>
          <p:cNvSpPr txBox="1"/>
          <p:nvPr/>
        </p:nvSpPr>
        <p:spPr>
          <a:xfrm>
            <a:off x="10522857" y="30211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2? Go!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C155F-594C-45B1-8FDD-F8A05756A17A}"/>
              </a:ext>
            </a:extLst>
          </p:cNvPr>
          <p:cNvSpPr txBox="1"/>
          <p:nvPr/>
        </p:nvSpPr>
        <p:spPr>
          <a:xfrm>
            <a:off x="11067142" y="2474158"/>
            <a:ext cx="155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2D3B45"/>
                </a:solidFill>
                <a:effectLst/>
                <a:latin typeface="Lato Extended"/>
              </a:rPr>
              <a:t>[c, o, n, a, n]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4604D2-0E01-4AC4-88D2-AFA295DD8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817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Lato Extended"/>
              </a:rPr>
              <a:t>[c, o, n, a, 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Lato Extended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Lato Extended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A04F1-73AA-4BF8-9FAF-B8F31B1FA42B}"/>
              </a:ext>
            </a:extLst>
          </p:cNvPr>
          <p:cNvSpPr txBox="1"/>
          <p:nvPr/>
        </p:nvSpPr>
        <p:spPr>
          <a:xfrm>
            <a:off x="11067142" y="3405293"/>
            <a:ext cx="1825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D3B45"/>
                </a:solidFill>
                <a:effectLst/>
                <a:latin typeface="Lato Extended"/>
              </a:rPr>
              <a:t>[k, o, n, a, n]</a:t>
            </a:r>
          </a:p>
        </p:txBody>
      </p:sp>
    </p:spTree>
    <p:extLst>
      <p:ext uri="{BB962C8B-B14F-4D97-AF65-F5344CB8AC3E}">
        <p14:creationId xmlns:p14="http://schemas.microsoft.com/office/powerpoint/2010/main" val="5724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1D05-E136-41B8-81AB-D2B94A94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Problem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77B1B-6D73-49AE-9888-FDCD62796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72613" y="1467728"/>
            <a:ext cx="6516915" cy="3885423"/>
          </a:xfrm>
        </p:spPr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is [10, 20, -2, -3, 1, 0, 10]</a:t>
            </a:r>
          </a:p>
          <a:p>
            <a:r>
              <a:rPr lang="en-US" dirty="0"/>
              <a:t>Assume the index with the smallest value is 0</a:t>
            </a:r>
          </a:p>
          <a:p>
            <a:r>
              <a:rPr lang="en-US" dirty="0"/>
              <a:t>Is </a:t>
            </a:r>
            <a:r>
              <a:rPr lang="en-US" dirty="0" err="1"/>
              <a:t>arr</a:t>
            </a:r>
            <a:r>
              <a:rPr lang="en-US" dirty="0"/>
              <a:t>[min] larger than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]?</a:t>
            </a:r>
          </a:p>
          <a:p>
            <a:r>
              <a:rPr lang="en-US" dirty="0" err="1"/>
              <a:t>i</a:t>
            </a:r>
            <a:r>
              <a:rPr lang="en-US" dirty="0"/>
              <a:t> = 0?  false  (10 &gt; 10)</a:t>
            </a:r>
          </a:p>
          <a:p>
            <a:r>
              <a:rPr lang="en-US" dirty="0" err="1"/>
              <a:t>i</a:t>
            </a:r>
            <a:r>
              <a:rPr lang="en-US" dirty="0"/>
              <a:t> = 1?  false  (10 &gt; 20)</a:t>
            </a:r>
          </a:p>
          <a:p>
            <a:r>
              <a:rPr lang="en-US" dirty="0" err="1"/>
              <a:t>i</a:t>
            </a:r>
            <a:r>
              <a:rPr lang="en-US" dirty="0"/>
              <a:t> = 2?  true   (10 &gt; -2) – ok, set min to 2</a:t>
            </a:r>
          </a:p>
          <a:p>
            <a:r>
              <a:rPr lang="en-US" dirty="0" err="1"/>
              <a:t>i</a:t>
            </a:r>
            <a:r>
              <a:rPr lang="en-US" dirty="0"/>
              <a:t> = 3?  true   (-2 &gt; -3) – ok, set min to 3</a:t>
            </a:r>
          </a:p>
          <a:p>
            <a:r>
              <a:rPr lang="en-US" dirty="0" err="1"/>
              <a:t>i</a:t>
            </a:r>
            <a:r>
              <a:rPr lang="en-US" dirty="0"/>
              <a:t> = 4? false  (and will be false for the rest)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854F16-8E51-40F1-A5CE-36880586C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8" y="1655150"/>
            <a:ext cx="4862284" cy="288730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initialSwap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int[]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{10, 20, -2, -3, 1, 0, 10};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int min = 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for(int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   if(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[min] 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]) min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[min];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[min]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[0];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[0]);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F4410-ACBF-4397-A760-F2168BBC0FF4}"/>
              </a:ext>
            </a:extLst>
          </p:cNvPr>
          <p:cNvSpPr txBox="1"/>
          <p:nvPr/>
        </p:nvSpPr>
        <p:spPr>
          <a:xfrm>
            <a:off x="280005" y="5678644"/>
            <a:ext cx="33673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just swapping two values in the array – like swapping two variables (chair demo), you must add a chair!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6DBCF4-A860-4D68-B797-6EBC6414D693}"/>
                  </a:ext>
                </a:extLst>
              </p14:cNvPr>
              <p14:cNvContentPartPr/>
              <p14:nvPr/>
            </p14:nvContentPartPr>
            <p14:xfrm>
              <a:off x="2764897" y="3539817"/>
              <a:ext cx="1688040" cy="2933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6DBCF4-A860-4D68-B797-6EBC6414D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5897" y="3530817"/>
                <a:ext cx="1705680" cy="29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CB2ABA-FC14-4E5C-A567-7D151C72B139}"/>
                  </a:ext>
                </a:extLst>
              </p14:cNvPr>
              <p14:cNvContentPartPr/>
              <p14:nvPr/>
            </p14:nvContentPartPr>
            <p14:xfrm>
              <a:off x="2501017" y="3149217"/>
              <a:ext cx="315720" cy="64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CB2ABA-FC14-4E5C-A567-7D151C72B1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2017" y="3140217"/>
                <a:ext cx="33336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60B392-C6A0-4496-9168-DDF4E8D84773}"/>
                  </a:ext>
                </a:extLst>
              </p14:cNvPr>
              <p14:cNvContentPartPr/>
              <p14:nvPr/>
            </p14:nvContentPartPr>
            <p14:xfrm>
              <a:off x="1697857" y="590753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60B392-C6A0-4496-9168-DDF4E8D847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8857" y="589853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5859A74-E279-4A06-AB51-62AD45B04595}"/>
              </a:ext>
            </a:extLst>
          </p:cNvPr>
          <p:cNvSpPr txBox="1"/>
          <p:nvPr/>
        </p:nvSpPr>
        <p:spPr>
          <a:xfrm>
            <a:off x="7554686" y="6616455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Arrays.sort</a:t>
            </a:r>
            <a:r>
              <a:rPr lang="en-US" dirty="0"/>
              <a:t>(array) – does something like this for every item modifying the array. Called “in place” sort</a:t>
            </a:r>
          </a:p>
        </p:txBody>
      </p:sp>
    </p:spTree>
    <p:extLst>
      <p:ext uri="{BB962C8B-B14F-4D97-AF65-F5344CB8AC3E}">
        <p14:creationId xmlns:p14="http://schemas.microsoft.com/office/powerpoint/2010/main" val="146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94B6-19FF-4083-8785-B1B871CB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6B82F-3BF9-408B-812E-06B947FEA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730427"/>
          </a:xfrm>
        </p:spPr>
        <p:txBody>
          <a:bodyPr/>
          <a:lstStyle/>
          <a:p>
            <a:r>
              <a:rPr lang="en-US" dirty="0"/>
              <a:t>Often problems involve tracking actions within actions</a:t>
            </a:r>
          </a:p>
          <a:p>
            <a:pPr lvl="1"/>
            <a:r>
              <a:rPr lang="en-US" dirty="0"/>
              <a:t>For every person in the room, you must bake 100 pies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max_people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for(int j = 0; j &lt; 100; </a:t>
            </a:r>
            <a:r>
              <a:rPr lang="en-US" dirty="0" err="1">
                <a:latin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 err="1">
                <a:latin typeface="Consolas" panose="020B0609020204030204" pitchFamily="49" charset="0"/>
              </a:rPr>
              <a:t>bake_pie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 // assuming we have 10 people in the room, how many pies did I bake?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7CF75-F90C-4A93-94A6-B7F93F99B9F1}"/>
              </a:ext>
            </a:extLst>
          </p:cNvPr>
          <p:cNvSpPr/>
          <p:nvPr/>
        </p:nvSpPr>
        <p:spPr>
          <a:xfrm>
            <a:off x="8098971" y="5588000"/>
            <a:ext cx="5413829" cy="15820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b="1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Pro Tip:</a:t>
            </a:r>
          </a:p>
          <a:p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Remember the table we built during the last review? Even more essential for multiple loops!</a:t>
            </a:r>
          </a:p>
        </p:txBody>
      </p:sp>
    </p:spTree>
    <p:extLst>
      <p:ext uri="{BB962C8B-B14F-4D97-AF65-F5344CB8AC3E}">
        <p14:creationId xmlns:p14="http://schemas.microsoft.com/office/powerpoint/2010/main" val="24829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06AE-EDA0-479F-A747-965DA907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DA933-C729-40B5-AD39-06FA9FDED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43626"/>
          </a:xfrm>
        </p:spPr>
        <p:txBody>
          <a:bodyPr/>
          <a:lstStyle/>
          <a:p>
            <a:r>
              <a:rPr lang="en-US" dirty="0"/>
              <a:t>Write a program that prints out all combinations of numbers for 0 to </a:t>
            </a:r>
            <a:r>
              <a:rPr lang="en-US" dirty="0" err="1"/>
              <a:t>i,j,k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loopPractice</a:t>
            </a:r>
            <a:r>
              <a:rPr lang="en-US" dirty="0"/>
              <a:t>(1, 1, 2) – returns    000, 001, 002, 010, 011, 012, 100, 101, 102, 110, 111, 112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 – It will be three loops, try just building one loop, and then focus on inner loop and then inner most loop</a:t>
            </a:r>
          </a:p>
          <a:p>
            <a:pPr lvl="1"/>
            <a:endParaRPr lang="en-US" dirty="0"/>
          </a:p>
          <a:p>
            <a:r>
              <a:rPr lang="en-US" dirty="0"/>
              <a:t>Pro-tip: Draw out a table to track variables! </a:t>
            </a:r>
          </a:p>
        </p:txBody>
      </p:sp>
    </p:spTree>
    <p:extLst>
      <p:ext uri="{BB962C8B-B14F-4D97-AF65-F5344CB8AC3E}">
        <p14:creationId xmlns:p14="http://schemas.microsoft.com/office/powerpoint/2010/main" val="229906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49CC-99FB-47F2-8A97-3BF534E2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Scanner.next</a:t>
            </a:r>
            <a:r>
              <a:rPr lang="en-US" dirty="0"/>
              <a:t>() and </a:t>
            </a:r>
            <a:r>
              <a:rPr lang="en-US" dirty="0" err="1"/>
              <a:t>Scanner.nextLine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727AD-43C7-4022-8BB3-41F36F1C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74733"/>
          </a:xfrm>
        </p:spPr>
        <p:txBody>
          <a:bodyPr/>
          <a:lstStyle/>
          <a:p>
            <a:r>
              <a:rPr lang="en-US" dirty="0"/>
              <a:t>Which method grabs all values from that point, until it sees newline, which it removes?</a:t>
            </a:r>
          </a:p>
          <a:p>
            <a:pPr lvl="1"/>
            <a:r>
              <a:rPr lang="en-US" dirty="0"/>
              <a:t>A. .next()</a:t>
            </a:r>
          </a:p>
          <a:p>
            <a:pPr lvl="1"/>
            <a:r>
              <a:rPr lang="en-US" dirty="0"/>
              <a:t>B. .</a:t>
            </a:r>
            <a:r>
              <a:rPr lang="en-US" dirty="0" err="1"/>
              <a:t>nextLine</a:t>
            </a:r>
            <a:r>
              <a:rPr lang="en-US" dirty="0"/>
              <a:t>()</a:t>
            </a:r>
          </a:p>
          <a:p>
            <a:r>
              <a:rPr lang="en-US" dirty="0"/>
              <a:t>Which method grabs all values until it sees whitespace?</a:t>
            </a:r>
          </a:p>
          <a:p>
            <a:pPr lvl="1"/>
            <a:r>
              <a:rPr lang="en-US" dirty="0"/>
              <a:t>A. .next()</a:t>
            </a:r>
          </a:p>
          <a:p>
            <a:pPr lvl="1"/>
            <a:r>
              <a:rPr lang="en-US" dirty="0"/>
              <a:t>B. .</a:t>
            </a:r>
            <a:r>
              <a:rPr lang="en-US" dirty="0" err="1"/>
              <a:t>nextLine</a:t>
            </a:r>
            <a:r>
              <a:rPr lang="en-US" dirty="0"/>
              <a:t>()</a:t>
            </a:r>
          </a:p>
          <a:p>
            <a:r>
              <a:rPr lang="en-US" dirty="0"/>
              <a:t>What is whitespace in java?</a:t>
            </a:r>
          </a:p>
          <a:p>
            <a:pPr lvl="1"/>
            <a:r>
              <a:rPr lang="en-US" dirty="0"/>
              <a:t>A. just a single space?</a:t>
            </a:r>
          </a:p>
          <a:p>
            <a:pPr lvl="1"/>
            <a:r>
              <a:rPr lang="en-US" dirty="0"/>
              <a:t>B. A series of possible invisible characters (\t\n\f\r) plus a single space </a:t>
            </a:r>
          </a:p>
          <a:p>
            <a:r>
              <a:rPr lang="en-US" dirty="0"/>
              <a:t>While you view a file two dimensionally, it is just a single line (stream) with \n between our lines</a:t>
            </a:r>
          </a:p>
        </p:txBody>
      </p:sp>
    </p:spTree>
    <p:extLst>
      <p:ext uri="{BB962C8B-B14F-4D97-AF65-F5344CB8AC3E}">
        <p14:creationId xmlns:p14="http://schemas.microsoft.com/office/powerpoint/2010/main" val="40909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B4BED8-6587-430C-8C6E-C226A7D33E25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e06ed288-fd75-4b50-bbed-f5a5df88c31c"/>
    <ds:schemaRef ds:uri="http://purl.org/dc/dcmitype/"/>
    <ds:schemaRef ds:uri="http://schemas.microsoft.com/office/infopath/2007/PartnerControls"/>
    <ds:schemaRef ds:uri="92c41bee-f0ee-4aa6-9399-a35fbb883510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9D3A98-3522-4EE5-94F5-88815D34F7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282DB5-35EB-48D1-A750-D08F08F70F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5611</TotalTime>
  <Words>1471</Words>
  <Application>Microsoft Macintosh PowerPoint</Application>
  <PresentationFormat>Custom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JetBrains Mono</vt:lpstr>
      <vt:lpstr>Lato Extended</vt:lpstr>
      <vt:lpstr>Proxima Nova</vt:lpstr>
      <vt:lpstr>Vitesse Light</vt:lpstr>
      <vt:lpstr>Office Theme</vt:lpstr>
      <vt:lpstr>PowerPoint Presentation</vt:lpstr>
      <vt:lpstr>Announcements</vt:lpstr>
      <vt:lpstr>Understanding new</vt:lpstr>
      <vt:lpstr>Array Key Points</vt:lpstr>
      <vt:lpstr>Practice</vt:lpstr>
      <vt:lpstr>Swap Problem </vt:lpstr>
      <vt:lpstr>Multiple Loops</vt:lpstr>
      <vt:lpstr>Loop Practice</vt:lpstr>
      <vt:lpstr>Scanner.next() and Scanner.nextLine()</vt:lpstr>
      <vt:lpstr>File Reading (harder one)</vt:lpstr>
      <vt:lpstr>Let’s work through  it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76</cp:revision>
  <dcterms:created xsi:type="dcterms:W3CDTF">2020-03-09T22:21:06Z</dcterms:created>
  <dcterms:modified xsi:type="dcterms:W3CDTF">2021-10-11T15:48:29Z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