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1" r:id="rId6"/>
    <p:sldId id="257" r:id="rId7"/>
    <p:sldId id="258" r:id="rId8"/>
    <p:sldId id="272" r:id="rId9"/>
    <p:sldId id="273" r:id="rId10"/>
    <p:sldId id="275" r:id="rId11"/>
    <p:sldId id="259" r:id="rId12"/>
    <p:sldId id="274" r:id="rId13"/>
    <p:sldId id="260" r:id="rId14"/>
    <p:sldId id="277" r:id="rId15"/>
    <p:sldId id="276" r:id="rId16"/>
    <p:sldId id="261" r:id="rId17"/>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5994" autoAdjust="0"/>
  </p:normalViewPr>
  <p:slideViewPr>
    <p:cSldViewPr snapToGrid="0" snapToObjects="1">
      <p:cViewPr varScale="1">
        <p:scale>
          <a:sx n="59" d="100"/>
          <a:sy n="59" d="100"/>
        </p:scale>
        <p:origin x="884" y="52"/>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53741CE1-D3A2-46FF-9696-CE781C34CE81}"/>
  </pc:docChgLst>
  <pc:docChgLst>
    <pc:chgData name="Marcia Moraes" userId="c9c67e8a-58e2-4733-9a1c-5d44fec4775b" providerId="ADAL" clId="{E40059A0-084C-4499-B9E0-8AE3D5F0EBF2}"/>
    <pc:docChg chg="custSel modSld">
      <pc:chgData name="Marcia Moraes" userId="c9c67e8a-58e2-4733-9a1c-5d44fec4775b" providerId="ADAL" clId="{E40059A0-084C-4499-B9E0-8AE3D5F0EBF2}" dt="2023-11-28T17:56:24.341" v="84" actId="1076"/>
      <pc:docMkLst>
        <pc:docMk/>
      </pc:docMkLst>
      <pc:sldChg chg="addSp delSp modSp">
        <pc:chgData name="Marcia Moraes" userId="c9c67e8a-58e2-4733-9a1c-5d44fec4775b" providerId="ADAL" clId="{E40059A0-084C-4499-B9E0-8AE3D5F0EBF2}" dt="2023-11-28T17:56:24.341" v="84" actId="1076"/>
        <pc:sldMkLst>
          <pc:docMk/>
          <pc:sldMk cId="926474781" sldId="271"/>
        </pc:sldMkLst>
        <pc:spChg chg="mod">
          <ac:chgData name="Marcia Moraes" userId="c9c67e8a-58e2-4733-9a1c-5d44fec4775b" providerId="ADAL" clId="{E40059A0-084C-4499-B9E0-8AE3D5F0EBF2}" dt="2023-11-28T17:46:57.210" v="74" actId="20577"/>
          <ac:spMkLst>
            <pc:docMk/>
            <pc:sldMk cId="926474781" sldId="271"/>
            <ac:spMk id="5" creationId="{1BBD0DB5-379A-304F-9307-E7B1A89B08F7}"/>
          </ac:spMkLst>
        </pc:spChg>
        <pc:spChg chg="del mod">
          <ac:chgData name="Marcia Moraes" userId="c9c67e8a-58e2-4733-9a1c-5d44fec4775b" providerId="ADAL" clId="{E40059A0-084C-4499-B9E0-8AE3D5F0EBF2}" dt="2023-11-28T17:47:02.538" v="76" actId="478"/>
          <ac:spMkLst>
            <pc:docMk/>
            <pc:sldMk cId="926474781" sldId="271"/>
            <ac:spMk id="6" creationId="{772FBA25-57F9-41AD-8CF5-B6750F6B5056}"/>
          </ac:spMkLst>
        </pc:spChg>
        <pc:spChg chg="add">
          <ac:chgData name="Marcia Moraes" userId="c9c67e8a-58e2-4733-9a1c-5d44fec4775b" providerId="ADAL" clId="{E40059A0-084C-4499-B9E0-8AE3D5F0EBF2}" dt="2023-11-28T17:47:21.953" v="77"/>
          <ac:spMkLst>
            <pc:docMk/>
            <pc:sldMk cId="926474781" sldId="271"/>
            <ac:spMk id="7" creationId="{65898405-BB68-4104-886B-F7BD66E624B1}"/>
          </ac:spMkLst>
        </pc:spChg>
        <pc:graphicFrameChg chg="add">
          <ac:chgData name="Marcia Moraes" userId="c9c67e8a-58e2-4733-9a1c-5d44fec4775b" providerId="ADAL" clId="{E40059A0-084C-4499-B9E0-8AE3D5F0EBF2}" dt="2023-11-28T17:47:21.953" v="77"/>
          <ac:graphicFrameMkLst>
            <pc:docMk/>
            <pc:sldMk cId="926474781" sldId="271"/>
            <ac:graphicFrameMk id="8" creationId="{37651A57-AD1D-4E2B-9103-36EE55FC293C}"/>
          </ac:graphicFrameMkLst>
        </pc:graphicFrameChg>
        <pc:picChg chg="add del mod">
          <ac:chgData name="Marcia Moraes" userId="c9c67e8a-58e2-4733-9a1c-5d44fec4775b" providerId="ADAL" clId="{E40059A0-084C-4499-B9E0-8AE3D5F0EBF2}" dt="2023-11-28T17:54:29.261" v="80" actId="478"/>
          <ac:picMkLst>
            <pc:docMk/>
            <pc:sldMk cId="926474781" sldId="271"/>
            <ac:picMk id="1026" creationId="{E6466E6C-563D-4D5A-8A0D-B2B0CB5D87B1}"/>
          </ac:picMkLst>
        </pc:picChg>
        <pc:picChg chg="add mod">
          <ac:chgData name="Marcia Moraes" userId="c9c67e8a-58e2-4733-9a1c-5d44fec4775b" providerId="ADAL" clId="{E40059A0-084C-4499-B9E0-8AE3D5F0EBF2}" dt="2023-11-28T17:56:24.341" v="84" actId="1076"/>
          <ac:picMkLst>
            <pc:docMk/>
            <pc:sldMk cId="926474781" sldId="271"/>
            <ac:picMk id="1028" creationId="{141F3B47-67D3-4C2A-9617-CD06F5C43C1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11/28/2023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487883"/>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chemeClr val="dk1"/>
              </a:buClr>
              <a:buSzPts val="1200"/>
              <a:buFont typeface="Arial"/>
              <a:buChar char="•"/>
              <a:defRPr sz="1813" b="0" i="0" u="none" strike="noStrike" cap="none">
                <a:solidFill>
                  <a:schemeClr val="dk1"/>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4pPr>
            <a:lvl5pPr marL="3454375" marR="0" lvl="4" indent="-450988" algn="l" rtl="0">
              <a:spcBef>
                <a:spcPts val="604"/>
              </a:spcBef>
              <a:spcAft>
                <a:spcPts val="0"/>
              </a:spcAft>
              <a:buClr>
                <a:schemeClr val="dk1"/>
              </a:buClr>
              <a:buSzPts val="1100"/>
              <a:buFont typeface="Arial"/>
              <a:buChar char="»"/>
              <a:defRPr sz="1662" b="0" i="0" u="none" strike="noStrike" cap="none">
                <a:solidFill>
                  <a:schemeClr val="dk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28133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hyperlink" Target="https://docs.oracle.com/javase/7/docs/api/java/util/PriorityQueue.html" TargetMode="External"/><Relationship Id="rId4" Type="http://schemas.openxmlformats.org/officeDocument/2006/relationships/hyperlink" Target="https://docs.oracle.com/javase/8/docs/api/java/util/Queu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oracle.com/javase/7/docs/api/java/util/Stack.html" TargetMode="External"/><Relationship Id="rId1" Type="http://schemas.openxmlformats.org/officeDocument/2006/relationships/slideLayout" Target="../slideLayouts/slideLayout7.xml"/><Relationship Id="rId6" Type="http://schemas.openxmlformats.org/officeDocument/2006/relationships/hyperlink" Target="https://docs.oracle.com/javase/7/docs/api/java/util/TreeSet.htm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hyperlink" Target="https://www.geeksforgeeks.org/linked-list-in-java/" TargetMode="External"/><Relationship Id="rId1" Type="http://schemas.openxmlformats.org/officeDocument/2006/relationships/slideLayout" Target="../slideLayouts/slideLayout7.xml"/><Relationship Id="rId6" Type="http://schemas.openxmlformats.org/officeDocument/2006/relationships/hyperlink" Target="https://pixabay.com/en/chain-links-plastic-barrier-29364/" TargetMode="External"/><Relationship Id="rId5" Type="http://schemas.openxmlformats.org/officeDocument/2006/relationships/image" Target="../media/image12.png"/><Relationship Id="rId4" Type="http://schemas.openxmlformats.org/officeDocument/2006/relationships/hyperlink" Target="https://www.ibm.com/topics/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oderspacket.com/to-create-a-simple-song-playlist-using-linked-list-in-jav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Advanced Topics: Collections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Other Types of Data Structures</a:t>
            </a:r>
          </a:p>
        </p:txBody>
      </p:sp>
      <p:sp>
        <p:nvSpPr>
          <p:cNvPr id="5" name="Text Placeholder 4">
            <a:extLst>
              <a:ext uri="{FF2B5EF4-FFF2-40B4-BE49-F238E27FC236}">
                <a16:creationId xmlns:a16="http://schemas.microsoft.com/office/drawing/2014/main" id="{2535E79B-54EA-4EBD-A718-4C825B1A6CAB}"/>
              </a:ext>
            </a:extLst>
          </p:cNvPr>
          <p:cNvSpPr>
            <a:spLocks noGrp="1"/>
          </p:cNvSpPr>
          <p:nvPr>
            <p:ph type="body" sz="quarter" idx="10"/>
          </p:nvPr>
        </p:nvSpPr>
        <p:spPr/>
        <p:txBody>
          <a:bodyPr/>
          <a:lstStyle/>
          <a:p>
            <a:endParaRPr lang="en-US" dirty="0"/>
          </a:p>
        </p:txBody>
      </p:sp>
      <p:pic>
        <p:nvPicPr>
          <p:cNvPr id="1028" name="Picture 4" descr="Free vector hospital queue illustration">
            <a:extLst>
              <a:ext uri="{FF2B5EF4-FFF2-40B4-BE49-F238E27FC236}">
                <a16:creationId xmlns:a16="http://schemas.microsoft.com/office/drawing/2014/main" id="{5DF9709B-3EF1-45A7-AEAA-2D3E4A7CE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75" y="1672922"/>
            <a:ext cx="5962650" cy="4238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ector bank queue people standing in row to bank worker clients verifying payments vector cartoon characters waiting in line">
            <a:extLst>
              <a:ext uri="{FF2B5EF4-FFF2-40B4-BE49-F238E27FC236}">
                <a16:creationId xmlns:a16="http://schemas.microsoft.com/office/drawing/2014/main" id="{414F6D0E-381A-482C-9D21-E392DA1B2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75" y="1776683"/>
            <a:ext cx="596265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08C3848-700C-42B2-8065-7B748D9FBAAE}"/>
              </a:ext>
            </a:extLst>
          </p:cNvPr>
          <p:cNvSpPr/>
          <p:nvPr/>
        </p:nvSpPr>
        <p:spPr>
          <a:xfrm>
            <a:off x="471714" y="6229794"/>
            <a:ext cx="8367486" cy="707886"/>
          </a:xfrm>
          <a:prstGeom prst="rect">
            <a:avLst/>
          </a:prstGeom>
        </p:spPr>
        <p:txBody>
          <a:bodyPr wrap="square">
            <a:spAutoFit/>
          </a:bodyPr>
          <a:lstStyle/>
          <a:p>
            <a:r>
              <a:rPr lang="en-US" dirty="0">
                <a:hlinkClick r:id="rId4"/>
              </a:rPr>
              <a:t>https://docs.oracle.com/javase/8/docs/api/java/util/Queue.html</a:t>
            </a:r>
            <a:r>
              <a:rPr lang="en-US" dirty="0"/>
              <a:t> </a:t>
            </a:r>
          </a:p>
          <a:p>
            <a:r>
              <a:rPr lang="en-US" dirty="0">
                <a:hlinkClick r:id="rId5"/>
              </a:rPr>
              <a:t>https://docs.oracle.com/javase/7/docs/api/java/util/PriorityQueue.html</a:t>
            </a:r>
            <a:r>
              <a:rPr lang="en-US" dirty="0"/>
              <a:t> </a:t>
            </a:r>
          </a:p>
        </p:txBody>
      </p:sp>
    </p:spTree>
    <p:extLst>
      <p:ext uri="{BB962C8B-B14F-4D97-AF65-F5344CB8AC3E}">
        <p14:creationId xmlns:p14="http://schemas.microsoft.com/office/powerpoint/2010/main" val="17069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Other Types of Data Structures</a:t>
            </a:r>
          </a:p>
        </p:txBody>
      </p:sp>
      <p:sp>
        <p:nvSpPr>
          <p:cNvPr id="6" name="Rectangle 5">
            <a:extLst>
              <a:ext uri="{FF2B5EF4-FFF2-40B4-BE49-F238E27FC236}">
                <a16:creationId xmlns:a16="http://schemas.microsoft.com/office/drawing/2014/main" id="{B08C3848-700C-42B2-8065-7B748D9FBAAE}"/>
              </a:ext>
            </a:extLst>
          </p:cNvPr>
          <p:cNvSpPr/>
          <p:nvPr/>
        </p:nvSpPr>
        <p:spPr>
          <a:xfrm>
            <a:off x="275771" y="4180554"/>
            <a:ext cx="3991429" cy="1077218"/>
          </a:xfrm>
          <a:prstGeom prst="rect">
            <a:avLst/>
          </a:prstGeom>
        </p:spPr>
        <p:txBody>
          <a:bodyPr wrap="square">
            <a:spAutoFit/>
          </a:bodyPr>
          <a:lstStyle/>
          <a:p>
            <a:r>
              <a:rPr lang="en-US" sz="2400" dirty="0"/>
              <a:t>Stack</a:t>
            </a:r>
            <a:endParaRPr lang="en-US" sz="2400" dirty="0">
              <a:hlinkClick r:id="rId2"/>
            </a:endParaRPr>
          </a:p>
          <a:p>
            <a:r>
              <a:rPr lang="en-US" dirty="0">
                <a:hlinkClick r:id="rId2"/>
              </a:rPr>
              <a:t>https://docs.oracle.com/javase/7/docs/api/java/util/Stack.html</a:t>
            </a:r>
            <a:r>
              <a:rPr lang="en-US" dirty="0"/>
              <a:t> </a:t>
            </a:r>
          </a:p>
        </p:txBody>
      </p:sp>
      <p:pic>
        <p:nvPicPr>
          <p:cNvPr id="2050" name="Picture 2" descr="Undo button - Free arrows icons">
            <a:extLst>
              <a:ext uri="{FF2B5EF4-FFF2-40B4-BE49-F238E27FC236}">
                <a16:creationId xmlns:a16="http://schemas.microsoft.com/office/drawing/2014/main" id="{AE9F02A4-9EE4-49F3-B8B5-95FABC48C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53" y="17430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Maps - Apps on Google Play">
            <a:extLst>
              <a:ext uri="{FF2B5EF4-FFF2-40B4-BE49-F238E27FC236}">
                <a16:creationId xmlns:a16="http://schemas.microsoft.com/office/drawing/2014/main" id="{195D0A64-DF3A-4053-84B1-F4A7324547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066" y="189071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he directory tree that we are going to visualize with our tool, as... |  Download Scientific Diagram">
            <a:extLst>
              <a:ext uri="{FF2B5EF4-FFF2-40B4-BE49-F238E27FC236}">
                <a16:creationId xmlns:a16="http://schemas.microsoft.com/office/drawing/2014/main" id="{9F5D5982-89D2-4D45-B9AC-AAE61A11A5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9598" y="1890712"/>
            <a:ext cx="3098404" cy="32350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4F7DC6-DB8E-4FE4-80D5-A2C8FE8C71BE}"/>
              </a:ext>
            </a:extLst>
          </p:cNvPr>
          <p:cNvSpPr/>
          <p:nvPr/>
        </p:nvSpPr>
        <p:spPr>
          <a:xfrm>
            <a:off x="2960914" y="5552800"/>
            <a:ext cx="7274152" cy="769441"/>
          </a:xfrm>
          <a:prstGeom prst="rect">
            <a:avLst/>
          </a:prstGeom>
        </p:spPr>
        <p:txBody>
          <a:bodyPr wrap="square">
            <a:spAutoFit/>
          </a:bodyPr>
          <a:lstStyle/>
          <a:p>
            <a:r>
              <a:rPr lang="en-US" sz="2400" dirty="0"/>
              <a:t>Tree</a:t>
            </a:r>
            <a:endParaRPr lang="en-US" sz="2400" dirty="0">
              <a:hlinkClick r:id="rId6"/>
            </a:endParaRPr>
          </a:p>
          <a:p>
            <a:r>
              <a:rPr lang="en-US" dirty="0">
                <a:hlinkClick r:id="rId6"/>
              </a:rPr>
              <a:t>https://docs.oracle.com/javase/7/docs/api/java/util/TreeSet.html</a:t>
            </a:r>
            <a:r>
              <a:rPr lang="en-US" dirty="0"/>
              <a:t> </a:t>
            </a:r>
          </a:p>
        </p:txBody>
      </p:sp>
      <p:sp>
        <p:nvSpPr>
          <p:cNvPr id="14" name="Rectangle 13">
            <a:extLst>
              <a:ext uri="{FF2B5EF4-FFF2-40B4-BE49-F238E27FC236}">
                <a16:creationId xmlns:a16="http://schemas.microsoft.com/office/drawing/2014/main" id="{78CD2659-0EAB-41DA-8D4E-B36180B9D407}"/>
              </a:ext>
            </a:extLst>
          </p:cNvPr>
          <p:cNvSpPr/>
          <p:nvPr/>
        </p:nvSpPr>
        <p:spPr>
          <a:xfrm>
            <a:off x="9699171" y="4076106"/>
            <a:ext cx="3973286" cy="1200329"/>
          </a:xfrm>
          <a:prstGeom prst="rect">
            <a:avLst/>
          </a:prstGeom>
        </p:spPr>
        <p:txBody>
          <a:bodyPr wrap="square">
            <a:spAutoFit/>
          </a:bodyPr>
          <a:lstStyle/>
          <a:p>
            <a:r>
              <a:rPr lang="en-US" sz="2400" dirty="0"/>
              <a:t>Graph – can be implemented </a:t>
            </a:r>
          </a:p>
          <a:p>
            <a:r>
              <a:rPr lang="en-US" sz="2400" dirty="0"/>
              <a:t>i</a:t>
            </a:r>
            <a:r>
              <a:rPr lang="en-US" sz="2400"/>
              <a:t>n </a:t>
            </a:r>
            <a:r>
              <a:rPr lang="en-US" sz="2400" dirty="0"/>
              <a:t>Java using a HashMap</a:t>
            </a:r>
          </a:p>
        </p:txBody>
      </p:sp>
    </p:spTree>
    <p:extLst>
      <p:ext uri="{BB962C8B-B14F-4D97-AF65-F5344CB8AC3E}">
        <p14:creationId xmlns:p14="http://schemas.microsoft.com/office/powerpoint/2010/main" val="20359584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Why does it matter?</a:t>
            </a:r>
          </a:p>
        </p:txBody>
      </p:sp>
      <p:sp>
        <p:nvSpPr>
          <p:cNvPr id="3" name="Text Placeholder 2">
            <a:extLst>
              <a:ext uri="{FF2B5EF4-FFF2-40B4-BE49-F238E27FC236}">
                <a16:creationId xmlns:a16="http://schemas.microsoft.com/office/drawing/2014/main" id="{6A21B95C-0522-3241-A8F1-0F91587DD94C}"/>
              </a:ext>
            </a:extLst>
          </p:cNvPr>
          <p:cNvSpPr>
            <a:spLocks noGrp="1"/>
          </p:cNvSpPr>
          <p:nvPr>
            <p:ph type="body" sz="quarter" idx="10"/>
          </p:nvPr>
        </p:nvSpPr>
        <p:spPr>
          <a:xfrm>
            <a:off x="628073" y="1520462"/>
            <a:ext cx="12561453" cy="5415393"/>
          </a:xfrm>
        </p:spPr>
        <p:txBody>
          <a:bodyPr/>
          <a:lstStyle/>
          <a:p>
            <a:r>
              <a:rPr lang="en-US" sz="2400" dirty="0"/>
              <a:t>Different data structures</a:t>
            </a:r>
          </a:p>
          <a:p>
            <a:pPr lvl="1"/>
            <a:r>
              <a:rPr lang="en-US" sz="2400" dirty="0"/>
              <a:t>affects speed, memory and storage</a:t>
            </a:r>
          </a:p>
          <a:p>
            <a:pPr lvl="1"/>
            <a:r>
              <a:rPr lang="en-US" sz="2400" dirty="0"/>
              <a:t>important for all fields</a:t>
            </a:r>
          </a:p>
          <a:p>
            <a:pPr lvl="2"/>
            <a:r>
              <a:rPr lang="en-US" sz="2400" dirty="0"/>
              <a:t>biology – large datasets</a:t>
            </a:r>
          </a:p>
          <a:p>
            <a:pPr lvl="2"/>
            <a:r>
              <a:rPr lang="en-US" sz="2400" dirty="0"/>
              <a:t>graphics – speed is needed</a:t>
            </a:r>
          </a:p>
          <a:p>
            <a:pPr lvl="2"/>
            <a:r>
              <a:rPr lang="en-US" sz="2400" dirty="0"/>
              <a:t>cybersecurity  - processing serialized information over networks</a:t>
            </a:r>
          </a:p>
          <a:p>
            <a:r>
              <a:rPr lang="en-US" sz="2400" dirty="0"/>
              <a:t>If you interview at Google, Amazon, </a:t>
            </a:r>
            <a:r>
              <a:rPr lang="en-US" sz="2400" dirty="0" err="1"/>
              <a:t>etc</a:t>
            </a:r>
            <a:endParaRPr lang="en-US" sz="2400" dirty="0"/>
          </a:p>
          <a:p>
            <a:pPr lvl="1"/>
            <a:r>
              <a:rPr lang="en-US" sz="2400" dirty="0"/>
              <a:t>they often give you a tech quiz</a:t>
            </a:r>
          </a:p>
          <a:p>
            <a:pPr lvl="1"/>
            <a:r>
              <a:rPr lang="en-US" sz="2400" dirty="0"/>
              <a:t>Most of what is on that quiz – you learn in CS 165</a:t>
            </a:r>
          </a:p>
          <a:p>
            <a:r>
              <a:rPr lang="en-US" sz="2400" dirty="0"/>
              <a:t>Take CS 165, it provides major programming foundation!</a:t>
            </a:r>
          </a:p>
        </p:txBody>
      </p:sp>
    </p:spTree>
    <p:extLst>
      <p:ext uri="{BB962C8B-B14F-4D97-AF65-F5344CB8AC3E}">
        <p14:creationId xmlns:p14="http://schemas.microsoft.com/office/powerpoint/2010/main" val="6984188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39A-2606-1D4E-BA53-6D607171AEAF}"/>
              </a:ext>
            </a:extLst>
          </p:cNvPr>
          <p:cNvSpPr>
            <a:spLocks noGrp="1"/>
          </p:cNvSpPr>
          <p:nvPr>
            <p:ph type="title"/>
          </p:nvPr>
        </p:nvSpPr>
        <p:spPr/>
        <p:txBody>
          <a:bodyPr/>
          <a:lstStyle/>
          <a:p>
            <a:r>
              <a:rPr lang="en-US" dirty="0"/>
              <a:t>Last but not least</a:t>
            </a:r>
          </a:p>
        </p:txBody>
      </p:sp>
      <p:sp>
        <p:nvSpPr>
          <p:cNvPr id="3" name="Text Placeholder 2">
            <a:extLst>
              <a:ext uri="{FF2B5EF4-FFF2-40B4-BE49-F238E27FC236}">
                <a16:creationId xmlns:a16="http://schemas.microsoft.com/office/drawing/2014/main" id="{E37EEB9F-F492-BF44-96E6-342CAC543EE6}"/>
              </a:ext>
            </a:extLst>
          </p:cNvPr>
          <p:cNvSpPr>
            <a:spLocks noGrp="1"/>
          </p:cNvSpPr>
          <p:nvPr>
            <p:ph type="body" sz="quarter" idx="10"/>
          </p:nvPr>
        </p:nvSpPr>
        <p:spPr>
          <a:xfrm>
            <a:off x="628075" y="1776683"/>
            <a:ext cx="12561453" cy="2968570"/>
          </a:xfrm>
        </p:spPr>
        <p:txBody>
          <a:bodyPr/>
          <a:lstStyle/>
          <a:p>
            <a:r>
              <a:rPr lang="en-US" sz="2400" dirty="0"/>
              <a:t>Thank you!!!</a:t>
            </a:r>
          </a:p>
          <a:p>
            <a:endParaRPr lang="en-US" sz="2400" dirty="0"/>
          </a:p>
          <a:p>
            <a:r>
              <a:rPr lang="en-US" sz="2400" dirty="0"/>
              <a:t>Please fill out course survey</a:t>
            </a:r>
          </a:p>
          <a:p>
            <a:endParaRPr lang="en-US" sz="2400" dirty="0"/>
          </a:p>
          <a:p>
            <a:r>
              <a:rPr lang="en-US" sz="2400" dirty="0"/>
              <a:t>Keep coding, keep learning, and have a great time at CS 165!</a:t>
            </a:r>
          </a:p>
        </p:txBody>
      </p:sp>
      <p:pic>
        <p:nvPicPr>
          <p:cNvPr id="4" name="Picture 3">
            <a:extLst>
              <a:ext uri="{FF2B5EF4-FFF2-40B4-BE49-F238E27FC236}">
                <a16:creationId xmlns:a16="http://schemas.microsoft.com/office/drawing/2014/main" id="{D77678DE-2B83-9F4D-A7A8-B9E77E1098FB}"/>
              </a:ext>
            </a:extLst>
          </p:cNvPr>
          <p:cNvPicPr>
            <a:picLocks noChangeAspect="1"/>
          </p:cNvPicPr>
          <p:nvPr/>
        </p:nvPicPr>
        <p:blipFill>
          <a:blip r:embed="rId2"/>
          <a:stretch>
            <a:fillRect/>
          </a:stretch>
        </p:blipFill>
        <p:spPr>
          <a:xfrm>
            <a:off x="5822950" y="2761040"/>
            <a:ext cx="2171700" cy="1282700"/>
          </a:xfrm>
          <a:prstGeom prst="rect">
            <a:avLst/>
          </a:prstGeom>
        </p:spPr>
      </p:pic>
    </p:spTree>
    <p:extLst>
      <p:ext uri="{BB962C8B-B14F-4D97-AF65-F5344CB8AC3E}">
        <p14:creationId xmlns:p14="http://schemas.microsoft.com/office/powerpoint/2010/main" val="2131549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48200" y="164380"/>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6" y="1081228"/>
            <a:ext cx="8704610" cy="5776772"/>
          </a:xfrm>
        </p:spPr>
        <p:txBody>
          <a:bodyPr>
            <a:noAutofit/>
          </a:bodyPr>
          <a:lstStyle/>
          <a:p>
            <a:r>
              <a:rPr lang="en-US" sz="2400" dirty="0"/>
              <a:t>NEXT Week (week before finals)</a:t>
            </a:r>
          </a:p>
          <a:p>
            <a:pPr lvl="1"/>
            <a:r>
              <a:rPr lang="en-US" sz="2400" dirty="0"/>
              <a:t>Monday – Review</a:t>
            </a:r>
          </a:p>
          <a:p>
            <a:pPr lvl="1"/>
            <a:r>
              <a:rPr lang="en-US" sz="2400" dirty="0"/>
              <a:t>Wednesday – No Lecture, use time to catch up and work on finalizing your projects</a:t>
            </a:r>
          </a:p>
          <a:p>
            <a:pPr lvl="1"/>
            <a:r>
              <a:rPr lang="en-US" sz="2400" dirty="0"/>
              <a:t>Thursday – Time to work finish your labs and practical project work</a:t>
            </a:r>
          </a:p>
          <a:p>
            <a:pPr lvl="1"/>
            <a:r>
              <a:rPr lang="en-US" sz="2400" dirty="0"/>
              <a:t>Friday – Early Take Option, Final Exam</a:t>
            </a:r>
          </a:p>
          <a:p>
            <a:pPr lvl="1"/>
            <a:r>
              <a:rPr lang="en-US" sz="2400" dirty="0"/>
              <a:t>HELP DESK CLOSES - Friday Dec 8</a:t>
            </a:r>
            <a:r>
              <a:rPr lang="en-US" sz="2400" baseline="30000" dirty="0"/>
              <a:t>th</a:t>
            </a:r>
            <a:r>
              <a:rPr lang="en-US" sz="2400" dirty="0"/>
              <a:t>, plan accordantly! </a:t>
            </a:r>
          </a:p>
          <a:p>
            <a:r>
              <a:rPr lang="en-US" sz="2400" dirty="0"/>
              <a:t>Finals Week</a:t>
            </a:r>
          </a:p>
          <a:p>
            <a:pPr lvl="1"/>
            <a:r>
              <a:rPr lang="en-US" sz="2400" dirty="0"/>
              <a:t>Thursday Dec 14 11:50am-1:50pm at CS110</a:t>
            </a:r>
          </a:p>
        </p:txBody>
      </p:sp>
      <p:sp>
        <p:nvSpPr>
          <p:cNvPr id="7" name="TextBox 6">
            <a:extLst>
              <a:ext uri="{FF2B5EF4-FFF2-40B4-BE49-F238E27FC236}">
                <a16:creationId xmlns:a16="http://schemas.microsoft.com/office/drawing/2014/main" id="{65898405-BB68-4104-886B-F7BD66E624B1}"/>
              </a:ext>
            </a:extLst>
          </p:cNvPr>
          <p:cNvSpPr txBox="1"/>
          <p:nvPr/>
        </p:nvSpPr>
        <p:spPr>
          <a:xfrm flipH="1">
            <a:off x="9942181" y="3648975"/>
            <a:ext cx="2444933" cy="400110"/>
          </a:xfrm>
          <a:prstGeom prst="rect">
            <a:avLst/>
          </a:prstGeom>
          <a:noFill/>
        </p:spPr>
        <p:txBody>
          <a:bodyPr wrap="square" rtlCol="0">
            <a:spAutoFit/>
          </a:bodyPr>
          <a:lstStyle/>
          <a:p>
            <a:r>
              <a:rPr lang="en-US" dirty="0"/>
              <a:t>Help Desk</a:t>
            </a:r>
          </a:p>
        </p:txBody>
      </p:sp>
      <p:graphicFrame>
        <p:nvGraphicFramePr>
          <p:cNvPr id="8" name="Table 7">
            <a:extLst>
              <a:ext uri="{FF2B5EF4-FFF2-40B4-BE49-F238E27FC236}">
                <a16:creationId xmlns:a16="http://schemas.microsoft.com/office/drawing/2014/main" id="{37651A57-AD1D-4E2B-9103-36EE55FC293C}"/>
              </a:ext>
            </a:extLst>
          </p:cNvPr>
          <p:cNvGraphicFramePr>
            <a:graphicFrameLocks noGrp="1"/>
          </p:cNvGraphicFramePr>
          <p:nvPr>
            <p:extLst/>
          </p:nvPr>
        </p:nvGraphicFramePr>
        <p:xfrm>
          <a:off x="9987253" y="4063757"/>
          <a:ext cx="3572199" cy="3253859"/>
        </p:xfrm>
        <a:graphic>
          <a:graphicData uri="http://schemas.openxmlformats.org/drawingml/2006/table">
            <a:tbl>
              <a:tblPr firstRow="1">
                <a:tableStyleId>{5C22544A-7EE6-4342-B048-85BDC9FD1C3A}</a:tableStyleId>
              </a:tblPr>
              <a:tblGrid>
                <a:gridCol w="1105468">
                  <a:extLst>
                    <a:ext uri="{9D8B030D-6E8A-4147-A177-3AD203B41FA5}">
                      <a16:colId xmlns:a16="http://schemas.microsoft.com/office/drawing/2014/main" val="1333462331"/>
                    </a:ext>
                  </a:extLst>
                </a:gridCol>
                <a:gridCol w="2466731">
                  <a:extLst>
                    <a:ext uri="{9D8B030D-6E8A-4147-A177-3AD203B41FA5}">
                      <a16:colId xmlns:a16="http://schemas.microsoft.com/office/drawing/2014/main" val="668155110"/>
                    </a:ext>
                  </a:extLst>
                </a:gridCol>
              </a:tblGrid>
              <a:tr h="165373">
                <a:tc>
                  <a:txBody>
                    <a:bodyPr/>
                    <a:lstStyle/>
                    <a:p>
                      <a:pPr marL="0" marR="0">
                        <a:lnSpc>
                          <a:spcPct val="107000"/>
                        </a:lnSpc>
                        <a:spcBef>
                          <a:spcPts val="0"/>
                        </a:spcBef>
                        <a:spcAft>
                          <a:spcPts val="800"/>
                        </a:spcAft>
                      </a:pPr>
                      <a:r>
                        <a:rPr lang="en-US" sz="1600" dirty="0">
                          <a:solidFill>
                            <a:schemeClr val="tx1"/>
                          </a:solidFill>
                          <a:effectLst/>
                        </a:rPr>
                        <a:t>Day</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solidFill>
                            <a:schemeClr val="tx1"/>
                          </a:solidFill>
                          <a:effectLst/>
                        </a:rPr>
                        <a:t>Time : Room</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3163206"/>
                  </a:ext>
                </a:extLst>
              </a:tr>
              <a:tr h="581669">
                <a:tc>
                  <a:txBody>
                    <a:bodyPr/>
                    <a:lstStyle/>
                    <a:p>
                      <a:pPr marL="0" marR="0">
                        <a:lnSpc>
                          <a:spcPct val="107000"/>
                        </a:lnSpc>
                        <a:spcBef>
                          <a:spcPts val="0"/>
                        </a:spcBef>
                        <a:spcAft>
                          <a:spcPts val="800"/>
                        </a:spcAft>
                      </a:pPr>
                      <a:r>
                        <a:rPr lang="en-US" sz="1600" dirty="0">
                          <a:effectLst/>
                        </a:rPr>
                        <a:t>Monday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effectLst/>
                        </a:rPr>
                        <a:t>12 PM - 2 PM : CSB 120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9786997"/>
                  </a:ext>
                </a:extLst>
              </a:tr>
              <a:tr h="307347">
                <a:tc>
                  <a:txBody>
                    <a:bodyPr/>
                    <a:lstStyle/>
                    <a:p>
                      <a:pPr marL="0" marR="0">
                        <a:lnSpc>
                          <a:spcPct val="107000"/>
                        </a:lnSpc>
                        <a:spcBef>
                          <a:spcPts val="0"/>
                        </a:spcBef>
                        <a:spcAft>
                          <a:spcPts val="800"/>
                        </a:spcAft>
                      </a:pPr>
                      <a:r>
                        <a:rPr lang="en-US" sz="1600">
                          <a:effectLst/>
                        </a:rPr>
                        <a:t>Tuesday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6 PM - 8 PM : Teams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4388044"/>
                  </a:ext>
                </a:extLst>
              </a:tr>
              <a:tr h="581669">
                <a:tc>
                  <a:txBody>
                    <a:bodyPr/>
                    <a:lstStyle/>
                    <a:p>
                      <a:pPr marL="0" marR="0">
                        <a:lnSpc>
                          <a:spcPct val="107000"/>
                        </a:lnSpc>
                        <a:spcBef>
                          <a:spcPts val="0"/>
                        </a:spcBef>
                        <a:spcAft>
                          <a:spcPts val="800"/>
                        </a:spcAft>
                      </a:pPr>
                      <a:r>
                        <a:rPr lang="en-US" sz="1600">
                          <a:effectLst/>
                        </a:rPr>
                        <a:t>Wednesday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3 PM - 5 PM : CSB 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7778555"/>
                  </a:ext>
                </a:extLst>
              </a:tr>
              <a:tr h="307347">
                <a:tc>
                  <a:txBody>
                    <a:bodyPr/>
                    <a:lstStyle/>
                    <a:p>
                      <a:pPr marL="0" marR="0">
                        <a:lnSpc>
                          <a:spcPct val="107000"/>
                        </a:lnSpc>
                        <a:spcBef>
                          <a:spcPts val="0"/>
                        </a:spcBef>
                        <a:spcAft>
                          <a:spcPts val="800"/>
                        </a:spcAft>
                      </a:pPr>
                      <a:r>
                        <a:rPr lang="en-US" sz="1600">
                          <a:effectLst/>
                        </a:rPr>
                        <a:t>Thursday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6 PM - 8 PM : Teams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7960062"/>
                  </a:ext>
                </a:extLst>
              </a:tr>
              <a:tr h="581669">
                <a:tc>
                  <a:txBody>
                    <a:bodyPr/>
                    <a:lstStyle/>
                    <a:p>
                      <a:pPr marL="0" marR="0">
                        <a:lnSpc>
                          <a:spcPct val="107000"/>
                        </a:lnSpc>
                        <a:spcBef>
                          <a:spcPts val="0"/>
                        </a:spcBef>
                        <a:spcAft>
                          <a:spcPts val="800"/>
                        </a:spcAft>
                      </a:pPr>
                      <a:r>
                        <a:rPr lang="en-US" sz="1600">
                          <a:effectLst/>
                        </a:rPr>
                        <a:t>Friday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a:effectLst/>
                        </a:rPr>
                        <a:t>3 PM - 5 PM : CSB 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3865624"/>
                  </a:ext>
                </a:extLst>
              </a:tr>
              <a:tr h="307347">
                <a:tc>
                  <a:txBody>
                    <a:bodyPr/>
                    <a:lstStyle/>
                    <a:p>
                      <a:pPr marL="0" marR="0">
                        <a:lnSpc>
                          <a:spcPct val="107000"/>
                        </a:lnSpc>
                        <a:spcBef>
                          <a:spcPts val="0"/>
                        </a:spcBef>
                        <a:spcAft>
                          <a:spcPts val="800"/>
                        </a:spcAft>
                      </a:pPr>
                      <a:r>
                        <a:rPr lang="en-US" sz="1600">
                          <a:effectLst/>
                        </a:rPr>
                        <a:t>Saturday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effectLst/>
                        </a:rPr>
                        <a:t>12 PM - 4 PM : Teams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1746368"/>
                  </a:ext>
                </a:extLst>
              </a:tr>
              <a:tr h="307347">
                <a:tc>
                  <a:txBody>
                    <a:bodyPr/>
                    <a:lstStyle/>
                    <a:p>
                      <a:pPr marL="0" marR="0">
                        <a:lnSpc>
                          <a:spcPct val="107000"/>
                        </a:lnSpc>
                        <a:spcBef>
                          <a:spcPts val="0"/>
                        </a:spcBef>
                        <a:spcAft>
                          <a:spcPts val="800"/>
                        </a:spcAft>
                      </a:pPr>
                      <a:r>
                        <a:rPr lang="en-US" sz="1600">
                          <a:effectLst/>
                        </a:rPr>
                        <a:t>Sunday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800"/>
                        </a:spcAft>
                      </a:pPr>
                      <a:r>
                        <a:rPr lang="en-US" sz="1600" dirty="0">
                          <a:effectLst/>
                        </a:rPr>
                        <a:t>12 PM - 4 PM : Teams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875" marR="15875" marT="15875" marB="15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039740"/>
                  </a:ext>
                </a:extLst>
              </a:tr>
            </a:tbl>
          </a:graphicData>
        </a:graphic>
      </p:graphicFrame>
      <p:pic>
        <p:nvPicPr>
          <p:cNvPr id="1028" name="Picture 4" descr="Almost There! - NoVaUMC.org">
            <a:extLst>
              <a:ext uri="{FF2B5EF4-FFF2-40B4-BE49-F238E27FC236}">
                <a16:creationId xmlns:a16="http://schemas.microsoft.com/office/drawing/2014/main" id="{141F3B47-67D3-4C2A-9617-CD06F5C43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5678" y="0"/>
            <a:ext cx="2304417" cy="230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5FB38-E323-7F47-A767-C6B35A1A3CDF}"/>
              </a:ext>
            </a:extLst>
          </p:cNvPr>
          <p:cNvSpPr>
            <a:spLocks noGrp="1"/>
          </p:cNvSpPr>
          <p:nvPr>
            <p:ph type="title"/>
          </p:nvPr>
        </p:nvSpPr>
        <p:spPr>
          <a:xfrm>
            <a:off x="540990" y="0"/>
            <a:ext cx="12561453" cy="1015663"/>
          </a:xfrm>
        </p:spPr>
        <p:txBody>
          <a:bodyPr/>
          <a:lstStyle/>
          <a:p>
            <a:r>
              <a:rPr lang="en-US" dirty="0" err="1"/>
              <a:t>ArrayLists</a:t>
            </a:r>
            <a:endParaRPr lang="en-US" dirty="0"/>
          </a:p>
        </p:txBody>
      </p:sp>
      <p:sp>
        <p:nvSpPr>
          <p:cNvPr id="5" name="Text Placeholder 4">
            <a:extLst>
              <a:ext uri="{FF2B5EF4-FFF2-40B4-BE49-F238E27FC236}">
                <a16:creationId xmlns:a16="http://schemas.microsoft.com/office/drawing/2014/main" id="{9F424989-D30A-AD42-974B-17B84D9096C5}"/>
              </a:ext>
            </a:extLst>
          </p:cNvPr>
          <p:cNvSpPr>
            <a:spLocks noGrp="1"/>
          </p:cNvSpPr>
          <p:nvPr>
            <p:ph type="body" sz="quarter" idx="10"/>
          </p:nvPr>
        </p:nvSpPr>
        <p:spPr>
          <a:xfrm>
            <a:off x="540990" y="864299"/>
            <a:ext cx="11710681" cy="6510757"/>
          </a:xfrm>
        </p:spPr>
        <p:txBody>
          <a:bodyPr/>
          <a:lstStyle/>
          <a:p>
            <a:r>
              <a:rPr lang="en-US" sz="2400" dirty="0" err="1"/>
              <a:t>ArrayLists</a:t>
            </a:r>
            <a:r>
              <a:rPr lang="en-US" sz="2400" dirty="0"/>
              <a:t> </a:t>
            </a:r>
          </a:p>
          <a:p>
            <a:pPr lvl="1"/>
            <a:r>
              <a:rPr lang="en-US" sz="2000" dirty="0"/>
              <a:t>Part of Java Collections Library</a:t>
            </a:r>
          </a:p>
          <a:p>
            <a:pPr lvl="1"/>
            <a:r>
              <a:rPr lang="en-US" sz="2000" dirty="0"/>
              <a:t>Assumes default naming conventions</a:t>
            </a:r>
          </a:p>
          <a:p>
            <a:pPr lvl="2"/>
            <a:r>
              <a:rPr lang="en-US" sz="2000" dirty="0"/>
              <a:t>done through interfaces and abstract classes!</a:t>
            </a:r>
          </a:p>
          <a:p>
            <a:pPr lvl="1"/>
            <a:r>
              <a:rPr lang="en-US" sz="2000" dirty="0"/>
              <a:t>.add(Type)</a:t>
            </a:r>
          </a:p>
          <a:p>
            <a:pPr lvl="1"/>
            <a:r>
              <a:rPr lang="en-US" sz="2000" dirty="0"/>
              <a:t>.remove(location)</a:t>
            </a:r>
          </a:p>
          <a:p>
            <a:pPr lvl="1"/>
            <a:r>
              <a:rPr lang="en-US" sz="2000" dirty="0"/>
              <a:t>.size()</a:t>
            </a:r>
          </a:p>
          <a:p>
            <a:r>
              <a:rPr lang="en-US" sz="2400" dirty="0"/>
              <a:t>Is </a:t>
            </a:r>
            <a:r>
              <a:rPr lang="en-US" sz="2400" dirty="0" err="1"/>
              <a:t>ArrayList</a:t>
            </a:r>
            <a:r>
              <a:rPr lang="en-US" sz="2400" dirty="0"/>
              <a:t> always best to use?</a:t>
            </a:r>
          </a:p>
          <a:p>
            <a:pPr lvl="1"/>
            <a:r>
              <a:rPr lang="en-US" sz="2000" dirty="0"/>
              <a:t>What happens if it is *very* large?</a:t>
            </a:r>
          </a:p>
          <a:p>
            <a:pPr lvl="1"/>
            <a:r>
              <a:rPr lang="en-US" sz="2000" dirty="0"/>
              <a:t>Hard to find continuous memory in order!</a:t>
            </a:r>
          </a:p>
          <a:p>
            <a:pPr lvl="1"/>
            <a:r>
              <a:rPr lang="en-US" sz="2000" dirty="0"/>
              <a:t>Causes actions to slow down</a:t>
            </a:r>
          </a:p>
          <a:p>
            <a:r>
              <a:rPr lang="en-US" sz="2400" dirty="0"/>
              <a:t>Introducing Data Structures (CS 165)</a:t>
            </a:r>
          </a:p>
          <a:p>
            <a:pPr marL="0" indent="0">
              <a:buNone/>
            </a:pPr>
            <a:endParaRPr lang="en-US" dirty="0"/>
          </a:p>
        </p:txBody>
      </p:sp>
    </p:spTree>
    <p:extLst>
      <p:ext uri="{BB962C8B-B14F-4D97-AF65-F5344CB8AC3E}">
        <p14:creationId xmlns:p14="http://schemas.microsoft.com/office/powerpoint/2010/main" val="2438495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526470" y="71465"/>
            <a:ext cx="12561453" cy="1015663"/>
          </a:xfrm>
        </p:spPr>
        <p:txBody>
          <a:bodyPr/>
          <a:lstStyle/>
          <a:p>
            <a:r>
              <a:rPr lang="en-US" dirty="0"/>
              <a:t>LinkedList</a:t>
            </a:r>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526470" y="1063612"/>
            <a:ext cx="6179125" cy="6254341"/>
          </a:xfrm>
        </p:spPr>
        <p:txBody>
          <a:bodyPr/>
          <a:lstStyle/>
          <a:p>
            <a:r>
              <a:rPr lang="en-US" sz="2000" dirty="0"/>
              <a:t>Think about a chain</a:t>
            </a:r>
          </a:p>
          <a:p>
            <a:r>
              <a:rPr lang="en-US" sz="2000" dirty="0"/>
              <a:t>Each link connects to the </a:t>
            </a:r>
            <a:r>
              <a:rPr lang="en-US" sz="2000" b="1" dirty="0"/>
              <a:t>next</a:t>
            </a:r>
          </a:p>
          <a:p>
            <a:r>
              <a:rPr lang="en-US" sz="2000" dirty="0"/>
              <a:t>Linked Lists</a:t>
            </a:r>
          </a:p>
          <a:p>
            <a:pPr lvl="1"/>
            <a:r>
              <a:rPr lang="en-US" sz="2000" dirty="0"/>
              <a:t>Connect objects to the next</a:t>
            </a:r>
          </a:p>
          <a:p>
            <a:pPr lvl="1"/>
            <a:r>
              <a:rPr lang="en-US" sz="2000" dirty="0"/>
              <a:t>But don’t worry about it all being order in memory</a:t>
            </a:r>
          </a:p>
          <a:p>
            <a:r>
              <a:rPr lang="en-US" sz="2000" dirty="0"/>
              <a:t>If you know the next, they can be anywhere</a:t>
            </a:r>
          </a:p>
          <a:p>
            <a:r>
              <a:rPr lang="en-US" sz="2000" dirty="0"/>
              <a:t>pros </a:t>
            </a:r>
          </a:p>
          <a:p>
            <a:pPr lvl="1"/>
            <a:r>
              <a:rPr lang="en-US" sz="2000" dirty="0"/>
              <a:t>memory efficient </a:t>
            </a:r>
          </a:p>
          <a:p>
            <a:r>
              <a:rPr lang="en-US" sz="2000" dirty="0"/>
              <a:t>cons</a:t>
            </a:r>
          </a:p>
          <a:p>
            <a:pPr lvl="1"/>
            <a:r>
              <a:rPr lang="en-US" sz="2000" dirty="0"/>
              <a:t>what if a link is broken?</a:t>
            </a:r>
          </a:p>
          <a:p>
            <a:pPr lvl="1"/>
            <a:r>
              <a:rPr lang="en-US" sz="2000" dirty="0"/>
              <a:t>Can you easily jump to the middle? – no!</a:t>
            </a:r>
          </a:p>
          <a:p>
            <a:r>
              <a:rPr lang="en-US" sz="2000" dirty="0"/>
              <a:t>Also a foundation of blockchain! </a:t>
            </a:r>
          </a:p>
        </p:txBody>
      </p:sp>
      <p:sp>
        <p:nvSpPr>
          <p:cNvPr id="4" name="TextBox 3">
            <a:extLst>
              <a:ext uri="{FF2B5EF4-FFF2-40B4-BE49-F238E27FC236}">
                <a16:creationId xmlns:a16="http://schemas.microsoft.com/office/drawing/2014/main" id="{D4FC46AB-C5DF-E843-9D4E-6A06AABD2C23}"/>
              </a:ext>
            </a:extLst>
          </p:cNvPr>
          <p:cNvSpPr txBox="1"/>
          <p:nvPr/>
        </p:nvSpPr>
        <p:spPr>
          <a:xfrm>
            <a:off x="5793993" y="47949"/>
            <a:ext cx="8023607" cy="1015663"/>
          </a:xfrm>
          <a:prstGeom prst="rect">
            <a:avLst/>
          </a:prstGeom>
          <a:noFill/>
        </p:spPr>
        <p:txBody>
          <a:bodyPr wrap="none" rtlCol="0">
            <a:spAutoFit/>
          </a:bodyPr>
          <a:lstStyle/>
          <a:p>
            <a:r>
              <a:rPr lang="en-US" dirty="0"/>
              <a:t>Additional Reading: </a:t>
            </a:r>
            <a:r>
              <a:rPr lang="en-US" dirty="0">
                <a:hlinkClick r:id="rId2"/>
              </a:rPr>
              <a:t>https://www.geeksforgeeks.org/linked-list-in-java/</a:t>
            </a:r>
            <a:endParaRPr lang="en-US" dirty="0"/>
          </a:p>
          <a:p>
            <a:r>
              <a:rPr lang="en-US" dirty="0"/>
              <a:t>Simulator: </a:t>
            </a:r>
            <a:r>
              <a:rPr lang="en-US" dirty="0" err="1"/>
              <a:t>Visualgo</a:t>
            </a:r>
            <a:r>
              <a:rPr lang="en-US" dirty="0"/>
              <a:t>: </a:t>
            </a:r>
            <a:r>
              <a:rPr lang="en-US" dirty="0">
                <a:hlinkClick r:id="rId3"/>
              </a:rPr>
              <a:t>https://visualgo.net/en/list</a:t>
            </a:r>
            <a:endParaRPr lang="en-US" dirty="0"/>
          </a:p>
          <a:p>
            <a:r>
              <a:rPr lang="en-US" dirty="0"/>
              <a:t>Blockchain: </a:t>
            </a:r>
            <a:r>
              <a:rPr lang="en-US" dirty="0">
                <a:hlinkClick r:id="rId4"/>
              </a:rPr>
              <a:t>https://www.ibm.com/topics/what-is-blockchain</a:t>
            </a:r>
            <a:r>
              <a:rPr lang="en-US" dirty="0"/>
              <a:t> </a:t>
            </a:r>
          </a:p>
        </p:txBody>
      </p:sp>
      <p:pic>
        <p:nvPicPr>
          <p:cNvPr id="6" name="Picture 5" descr="Chain Links Plastic · Free vector graphic on Pixabay">
            <a:extLst>
              <a:ext uri="{FF2B5EF4-FFF2-40B4-BE49-F238E27FC236}">
                <a16:creationId xmlns:a16="http://schemas.microsoft.com/office/drawing/2014/main" id="{4EC44C51-197A-A540-B7E4-2056C11A78B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115300" y="1092200"/>
            <a:ext cx="4800600" cy="2400300"/>
          </a:xfrm>
          <a:prstGeom prst="rect">
            <a:avLst/>
          </a:prstGeom>
        </p:spPr>
      </p:pic>
      <p:sp>
        <p:nvSpPr>
          <p:cNvPr id="8" name="Rectangle 7">
            <a:extLst>
              <a:ext uri="{FF2B5EF4-FFF2-40B4-BE49-F238E27FC236}">
                <a16:creationId xmlns:a16="http://schemas.microsoft.com/office/drawing/2014/main" id="{FEF2A65A-3F78-B04C-BE4E-D784A850CD4E}"/>
              </a:ext>
            </a:extLst>
          </p:cNvPr>
          <p:cNvSpPr/>
          <p:nvPr/>
        </p:nvSpPr>
        <p:spPr>
          <a:xfrm>
            <a:off x="7703125" y="3070592"/>
            <a:ext cx="5914904" cy="1631216"/>
          </a:xfrm>
          <a:prstGeom prst="rect">
            <a:avLst/>
          </a:prstGeom>
          <a:ln>
            <a:solidFill>
              <a:schemeClr val="tx1"/>
            </a:solidFill>
          </a:ln>
        </p:spPr>
        <p:txBody>
          <a:bodyPr wrap="square">
            <a:spAutoFit/>
          </a:bodyPr>
          <a:lstStyle/>
          <a:p>
            <a:r>
              <a:rPr lang="en-US" dirty="0">
                <a:latin typeface="Consolas" panose="020B0609020204030204" pitchFamily="49" charset="0"/>
                <a:cs typeface="Consolas" panose="020B0609020204030204" pitchFamily="49" charset="0"/>
              </a:rPr>
              <a:t>List&lt;String&gt; list = </a:t>
            </a:r>
            <a:r>
              <a:rPr lang="en-US" dirty="0">
                <a:solidFill>
                  <a:srgbClr val="CC7832"/>
                </a:solidFill>
                <a:latin typeface="Consolas" panose="020B0609020204030204" pitchFamily="49" charset="0"/>
                <a:cs typeface="Consolas" panose="020B0609020204030204" pitchFamily="49" charset="0"/>
              </a:rPr>
              <a:t>new </a:t>
            </a:r>
            <a:r>
              <a:rPr lang="en-US" dirty="0">
                <a:latin typeface="Consolas" panose="020B0609020204030204" pitchFamily="49" charset="0"/>
                <a:cs typeface="Consolas" panose="020B0609020204030204" pitchFamily="49" charset="0"/>
              </a:rPr>
              <a:t>LinkedList&lt;&gt;()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list.add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list.add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(String str : list) </a:t>
            </a:r>
            <a:r>
              <a:rPr lang="en-US" dirty="0" err="1">
                <a:latin typeface="Consolas" panose="020B0609020204030204" pitchFamily="49" charset="0"/>
                <a:cs typeface="Consolas" panose="020B0609020204030204" pitchFamily="49" charset="0"/>
              </a:rPr>
              <a:t>System.</a:t>
            </a:r>
            <a:r>
              <a:rPr lang="en-US" i="1" dirty="0" err="1">
                <a:solidFill>
                  <a:srgbClr val="9876AA"/>
                </a:solidFill>
                <a:latin typeface="Consolas" panose="020B0609020204030204" pitchFamily="49" charset="0"/>
                <a:cs typeface="Consolas" panose="020B0609020204030204" pitchFamily="49" charset="0"/>
              </a:rPr>
              <a:t>out</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(str)</a:t>
            </a:r>
            <a:r>
              <a:rPr lang="en-US" dirty="0">
                <a:solidFill>
                  <a:srgbClr val="CC7832"/>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99542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Linked</a:t>
            </a:r>
            <a:r>
              <a:rPr lang="en-US" b="1" dirty="0"/>
              <a:t>List</a:t>
            </a:r>
            <a:r>
              <a:rPr lang="en-US" dirty="0"/>
              <a:t> basic methods </a:t>
            </a:r>
            <a:br>
              <a:rPr lang="en-US" dirty="0"/>
            </a:br>
            <a:r>
              <a:rPr lang="en-US" dirty="0"/>
              <a:t>and Practice</a:t>
            </a:r>
          </a:p>
        </p:txBody>
      </p:sp>
      <p:pic>
        <p:nvPicPr>
          <p:cNvPr id="10" name="Picture 9">
            <a:extLst>
              <a:ext uri="{FF2B5EF4-FFF2-40B4-BE49-F238E27FC236}">
                <a16:creationId xmlns:a16="http://schemas.microsoft.com/office/drawing/2014/main" id="{DCC8E5DC-B666-4F1B-8AF1-D08F6E0FA192}"/>
              </a:ext>
            </a:extLst>
          </p:cNvPr>
          <p:cNvPicPr>
            <a:picLocks noChangeAspect="1"/>
          </p:cNvPicPr>
          <p:nvPr/>
        </p:nvPicPr>
        <p:blipFill>
          <a:blip r:embed="rId2"/>
          <a:stretch>
            <a:fillRect/>
          </a:stretch>
        </p:blipFill>
        <p:spPr>
          <a:xfrm>
            <a:off x="75179" y="1670327"/>
            <a:ext cx="3561580" cy="4521607"/>
          </a:xfrm>
          <a:prstGeom prst="rect">
            <a:avLst/>
          </a:prstGeom>
        </p:spPr>
      </p:pic>
      <p:pic>
        <p:nvPicPr>
          <p:cNvPr id="11" name="Picture 10">
            <a:extLst>
              <a:ext uri="{FF2B5EF4-FFF2-40B4-BE49-F238E27FC236}">
                <a16:creationId xmlns:a16="http://schemas.microsoft.com/office/drawing/2014/main" id="{75817717-241B-4A30-8686-7091D3EC909F}"/>
              </a:ext>
            </a:extLst>
          </p:cNvPr>
          <p:cNvPicPr>
            <a:picLocks noChangeAspect="1"/>
          </p:cNvPicPr>
          <p:nvPr/>
        </p:nvPicPr>
        <p:blipFill>
          <a:blip r:embed="rId3"/>
          <a:stretch>
            <a:fillRect/>
          </a:stretch>
        </p:blipFill>
        <p:spPr>
          <a:xfrm>
            <a:off x="3636759" y="1670327"/>
            <a:ext cx="4243154" cy="5723141"/>
          </a:xfrm>
          <a:prstGeom prst="rect">
            <a:avLst/>
          </a:prstGeom>
        </p:spPr>
      </p:pic>
      <p:sp>
        <p:nvSpPr>
          <p:cNvPr id="12" name="Rectangle 1">
            <a:extLst>
              <a:ext uri="{FF2B5EF4-FFF2-40B4-BE49-F238E27FC236}">
                <a16:creationId xmlns:a16="http://schemas.microsoft.com/office/drawing/2014/main" id="{72EC0222-8481-4009-9B06-701273EDC984}"/>
              </a:ext>
            </a:extLst>
          </p:cNvPr>
          <p:cNvSpPr>
            <a:spLocks noChangeArrowheads="1"/>
          </p:cNvSpPr>
          <p:nvPr/>
        </p:nvSpPr>
        <p:spPr bwMode="auto">
          <a:xfrm>
            <a:off x="8042707" y="239048"/>
            <a:ext cx="5613991" cy="72943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java.util.LinkedList</a:t>
            </a:r>
            <a:r>
              <a:rPr kumimoji="0" lang="en-US" altLang="en-US" sz="18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CC7832"/>
                </a:solidFill>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a:t>
            </a:r>
            <a:r>
              <a:rPr kumimoji="0" lang="en-US" altLang="en-US" sz="1800" b="0" i="0" u="none" strike="noStrike" cap="none" normalizeH="0" baseline="0">
                <a:ln>
                  <a:noFill/>
                </a:ln>
                <a:solidFill>
                  <a:srgbClr val="A9B7C6"/>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java.util.ListIterator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LLTest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lang="en-US" altLang="en-US" sz="1800" dirty="0">
                <a:solidFill>
                  <a:srgbClr val="A9B7C6"/>
                </a:solidFill>
                <a:latin typeface="JetBrains Mono"/>
              </a:rPr>
              <a:t>        </a:t>
            </a:r>
            <a:r>
              <a:rPr kumimoji="0" lang="en-US" altLang="en-US" sz="1800" b="0" i="0" u="none" strike="noStrike" cap="none" normalizeH="0" baseline="0" dirty="0">
                <a:ln>
                  <a:noFill/>
                </a:ln>
                <a:solidFill>
                  <a:srgbClr val="A9B7C6"/>
                </a:solidFill>
                <a:effectLst/>
                <a:latin typeface="JetBrains Mono"/>
              </a:rPr>
              <a:t>List&lt;Integer&gt; list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LinkedList&lt;&gt;()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6</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ListIterator</a:t>
            </a:r>
            <a:r>
              <a:rPr kumimoji="0" lang="en-US" altLang="en-US" sz="1800" b="0" i="0" u="none" strike="noStrike" cap="none" normalizeH="0" baseline="0" dirty="0">
                <a:ln>
                  <a:noFill/>
                </a:ln>
                <a:solidFill>
                  <a:srgbClr val="A9B7C6"/>
                </a:solidFill>
                <a:effectLst/>
                <a:latin typeface="JetBrains Mono"/>
              </a:rPr>
              <a:t>&lt;Integer&gt; </a:t>
            </a:r>
            <a:r>
              <a:rPr kumimoji="0" lang="en-US" altLang="en-US" sz="1800" b="0" i="0" u="none" strike="noStrike" cap="none" normalizeH="0" baseline="0" dirty="0" err="1">
                <a:ln>
                  <a:noFill/>
                </a:ln>
                <a:solidFill>
                  <a:srgbClr val="A9B7C6"/>
                </a:solidFill>
                <a:effectLst/>
                <a:latin typeface="JetBrains Mono"/>
              </a:rPr>
              <a:t>intIterator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err="1">
                <a:ln>
                  <a:noFill/>
                </a:ln>
                <a:solidFill>
                  <a:srgbClr val="A9B7C6"/>
                </a:solidFill>
                <a:effectLst/>
                <a:latin typeface="JetBrains Mono"/>
              </a:rPr>
              <a:t>list.listIterator</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//what is printed?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add number 5 between numbers 4 and 6?</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add number 1 before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the second element in the list?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//what is printed?</a:t>
            </a:r>
          </a:p>
          <a:p>
            <a:pPr lvl="0" defTabSz="914400" eaLnBrk="0" fontAlgn="base" hangingPunct="0">
              <a:spcBef>
                <a:spcPct val="0"/>
              </a:spcBef>
              <a:spcAft>
                <a:spcPct val="0"/>
              </a:spcAft>
            </a:pPr>
            <a:r>
              <a:rPr kumimoji="0" lang="en-US" altLang="en-US" sz="1800" b="0" i="0" u="none" strike="noStrike" cap="none" normalizeH="0" baseline="0" dirty="0">
                <a:ln>
                  <a:noFill/>
                </a:ln>
                <a:solidFill>
                  <a:srgbClr val="808080"/>
                </a:solidFill>
                <a:effectLst/>
                <a:latin typeface="JetBrains Mono"/>
              </a:rPr>
              <a:t>        </a:t>
            </a:r>
            <a:r>
              <a:rPr lang="en-US" altLang="en-US" sz="1800" dirty="0" err="1">
                <a:solidFill>
                  <a:srgbClr val="A9B7C6"/>
                </a:solidFill>
                <a:latin typeface="JetBrains Mono"/>
              </a:rPr>
              <a:t>intIterator</a:t>
            </a:r>
            <a:r>
              <a:rPr lang="en-US" altLang="en-US" sz="1800" dirty="0">
                <a:solidFill>
                  <a:srgbClr val="A9B7C6"/>
                </a:solidFill>
                <a:latin typeface="JetBrains Mono"/>
              </a:rPr>
              <a:t> = </a:t>
            </a:r>
            <a:r>
              <a:rPr lang="en-US" altLang="en-US" sz="1800" dirty="0" err="1">
                <a:solidFill>
                  <a:srgbClr val="A9B7C6"/>
                </a:solidFill>
                <a:latin typeface="JetBrains Mono"/>
              </a:rPr>
              <a:t>list.listIterator</a:t>
            </a:r>
            <a:r>
              <a:rPr lang="en-US" altLang="en-US" sz="1800" dirty="0">
                <a:solidFill>
                  <a:srgbClr val="A9B7C6"/>
                </a:solidFill>
                <a:latin typeface="JetBrains Mono"/>
              </a:rPr>
              <a:t>()</a:t>
            </a:r>
            <a:r>
              <a:rPr lang="en-US" altLang="en-US" sz="1800" dirty="0">
                <a:solidFill>
                  <a:srgbClr val="CC7832"/>
                </a:solidFill>
                <a:latin typeface="JetBrains Mono"/>
              </a:rPr>
              <a: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7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628075" y="72303"/>
            <a:ext cx="12561453" cy="1015663"/>
          </a:xfrm>
        </p:spPr>
        <p:txBody>
          <a:bodyPr/>
          <a:lstStyle/>
          <a:p>
            <a:r>
              <a:rPr lang="en-US" dirty="0"/>
              <a:t>LinkedList versus </a:t>
            </a:r>
            <a:r>
              <a:rPr lang="en-US" dirty="0" err="1"/>
              <a:t>ArrayList</a:t>
            </a:r>
            <a:endParaRPr lang="en-US" dirty="0"/>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2" y="1352140"/>
            <a:ext cx="10663702" cy="5840125"/>
          </a:xfrm>
        </p:spPr>
        <p:txBody>
          <a:bodyPr/>
          <a:lstStyle/>
          <a:p>
            <a:r>
              <a:rPr lang="en-US" sz="2400" dirty="0"/>
              <a:t>A LinkedList typically provides faster element insertion and removal at the list's ends (and middle if using </a:t>
            </a:r>
            <a:r>
              <a:rPr lang="en-US" sz="2400" dirty="0" err="1"/>
              <a:t>ListIterator</a:t>
            </a:r>
            <a:r>
              <a:rPr lang="en-US" sz="2400" dirty="0"/>
              <a:t>)</a:t>
            </a:r>
          </a:p>
          <a:p>
            <a:pPr lvl="1"/>
            <a:r>
              <a:rPr lang="en-US" sz="2400" dirty="0"/>
              <a:t>LinkedList methods with index parameters, such as get() or set(), cause the list to be traversed from the first element to the specified element each time the method is called. Thus, using the </a:t>
            </a:r>
            <a:r>
              <a:rPr lang="en-US" sz="2400" dirty="0" err="1"/>
              <a:t>LinkedLists</a:t>
            </a:r>
            <a:r>
              <a:rPr lang="en-US" sz="2400" dirty="0"/>
              <a:t>' get() or set() methods within a loop that iterates through all list elements is inefficient.</a:t>
            </a:r>
          </a:p>
          <a:p>
            <a:pPr lvl="1"/>
            <a:endParaRPr lang="en-US" sz="2400" dirty="0"/>
          </a:p>
          <a:p>
            <a:r>
              <a:rPr lang="en-US" sz="2400" dirty="0" err="1"/>
              <a:t>ArrayList</a:t>
            </a:r>
            <a:r>
              <a:rPr lang="en-US" sz="2400" dirty="0"/>
              <a:t> offers faster positional access with indices</a:t>
            </a:r>
          </a:p>
          <a:p>
            <a:pPr lvl="1"/>
            <a:r>
              <a:rPr lang="en-US" sz="2400" dirty="0"/>
              <a:t>it maintains index based system for its elements as it uses array data structure implicitly which makes it faster for searching an element in the list.</a:t>
            </a:r>
          </a:p>
        </p:txBody>
      </p:sp>
    </p:spTree>
    <p:extLst>
      <p:ext uri="{BB962C8B-B14F-4D97-AF65-F5344CB8AC3E}">
        <p14:creationId xmlns:p14="http://schemas.microsoft.com/office/powerpoint/2010/main" val="1220976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B4F6-FB64-4A07-8ABC-62DEDE52716B}"/>
              </a:ext>
            </a:extLst>
          </p:cNvPr>
          <p:cNvSpPr>
            <a:spLocks noGrp="1"/>
          </p:cNvSpPr>
          <p:nvPr>
            <p:ph type="title"/>
          </p:nvPr>
        </p:nvSpPr>
        <p:spPr/>
        <p:txBody>
          <a:bodyPr/>
          <a:lstStyle/>
          <a:p>
            <a:r>
              <a:rPr lang="en-US" dirty="0"/>
              <a:t>Linked List – Practical Examples</a:t>
            </a:r>
          </a:p>
        </p:txBody>
      </p:sp>
      <p:sp>
        <p:nvSpPr>
          <p:cNvPr id="3" name="Text Placeholder 2">
            <a:extLst>
              <a:ext uri="{FF2B5EF4-FFF2-40B4-BE49-F238E27FC236}">
                <a16:creationId xmlns:a16="http://schemas.microsoft.com/office/drawing/2014/main" id="{BBEE7BAB-5975-471E-ACE7-DF64FE21B0BA}"/>
              </a:ext>
            </a:extLst>
          </p:cNvPr>
          <p:cNvSpPr>
            <a:spLocks noGrp="1"/>
          </p:cNvSpPr>
          <p:nvPr>
            <p:ph type="body" sz="quarter" idx="10"/>
          </p:nvPr>
        </p:nvSpPr>
        <p:spPr>
          <a:xfrm>
            <a:off x="628075" y="1776683"/>
            <a:ext cx="12561453" cy="4741363"/>
          </a:xfrm>
        </p:spPr>
        <p:txBody>
          <a:bodyPr/>
          <a:lstStyle/>
          <a:p>
            <a:pPr fontAlgn="base"/>
            <a:r>
              <a:rPr lang="en-US" sz="2400" dirty="0"/>
              <a:t>Image viewer – Previous and next images are linked and can be accessed by the next and previous buttons.</a:t>
            </a:r>
          </a:p>
          <a:p>
            <a:pPr fontAlgn="base"/>
            <a:r>
              <a:rPr lang="en-US" sz="2400" dirty="0"/>
              <a:t>Previous and next page in a web browser – We can access the previous and next URL searched in a web browser by pressing the back and next buttons since they are linked as a linked list.</a:t>
            </a:r>
          </a:p>
          <a:p>
            <a:pPr fontAlgn="base"/>
            <a:r>
              <a:rPr lang="en-US" sz="2400" dirty="0"/>
              <a:t>Music Player – Songs in the music player are linked to the previous and next songs. So you can play songs either from starting or ending of the list.</a:t>
            </a:r>
          </a:p>
          <a:p>
            <a:pPr lvl="1" fontAlgn="base"/>
            <a:r>
              <a:rPr lang="en-US" sz="2200" dirty="0">
                <a:hlinkClick r:id="rId2"/>
              </a:rPr>
              <a:t>https://coderspacket.com/to-create-a-simple-song-playlist-using-linked-list-in-java</a:t>
            </a:r>
            <a:r>
              <a:rPr lang="en-US" sz="2200" dirty="0"/>
              <a:t> </a:t>
            </a:r>
          </a:p>
          <a:p>
            <a:endParaRPr lang="en-US" sz="2400" dirty="0"/>
          </a:p>
        </p:txBody>
      </p:sp>
    </p:spTree>
    <p:extLst>
      <p:ext uri="{BB962C8B-B14F-4D97-AF65-F5344CB8AC3E}">
        <p14:creationId xmlns:p14="http://schemas.microsoft.com/office/powerpoint/2010/main" val="32111014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598-7F95-7245-BF60-EA577FD87AA5}"/>
              </a:ext>
            </a:extLst>
          </p:cNvPr>
          <p:cNvSpPr>
            <a:spLocks noGrp="1"/>
          </p:cNvSpPr>
          <p:nvPr>
            <p:ph type="title"/>
          </p:nvPr>
        </p:nvSpPr>
        <p:spPr>
          <a:xfrm>
            <a:off x="519217" y="-21672"/>
            <a:ext cx="12561453" cy="1015663"/>
          </a:xfrm>
        </p:spPr>
        <p:txBody>
          <a:bodyPr/>
          <a:lstStyle/>
          <a:p>
            <a:r>
              <a:rPr lang="en-US" dirty="0"/>
              <a:t>Map</a:t>
            </a:r>
          </a:p>
        </p:txBody>
      </p:sp>
      <p:sp>
        <p:nvSpPr>
          <p:cNvPr id="3" name="Text Placeholder 2">
            <a:extLst>
              <a:ext uri="{FF2B5EF4-FFF2-40B4-BE49-F238E27FC236}">
                <a16:creationId xmlns:a16="http://schemas.microsoft.com/office/drawing/2014/main" id="{E224CD26-AE72-4442-A08A-920C27D956E2}"/>
              </a:ext>
            </a:extLst>
          </p:cNvPr>
          <p:cNvSpPr>
            <a:spLocks noGrp="1"/>
          </p:cNvSpPr>
          <p:nvPr>
            <p:ph type="body" sz="quarter" idx="10"/>
          </p:nvPr>
        </p:nvSpPr>
        <p:spPr>
          <a:xfrm>
            <a:off x="519216" y="1046785"/>
            <a:ext cx="12561453" cy="3869072"/>
          </a:xfrm>
        </p:spPr>
        <p:txBody>
          <a:bodyPr/>
          <a:lstStyle/>
          <a:p>
            <a:r>
              <a:rPr lang="en-US" sz="2000" dirty="0"/>
              <a:t>What if you had key value pairs?</a:t>
            </a:r>
          </a:p>
          <a:p>
            <a:r>
              <a:rPr lang="en-US" sz="2000" dirty="0"/>
              <a:t>Example: Your address points to your house</a:t>
            </a:r>
          </a:p>
          <a:p>
            <a:pPr lvl="1"/>
            <a:r>
              <a:rPr lang="en-US" sz="2000" dirty="0"/>
              <a:t>Does a book of addresses, store all the information about your house?</a:t>
            </a:r>
          </a:p>
          <a:p>
            <a:pPr lvl="1"/>
            <a:r>
              <a:rPr lang="en-US" sz="2000" dirty="0"/>
              <a:t>Or simply the address, that can get the info?</a:t>
            </a:r>
          </a:p>
          <a:p>
            <a:r>
              <a:rPr lang="en-US" sz="2000" dirty="0"/>
              <a:t>Introducing </a:t>
            </a:r>
            <a:r>
              <a:rPr lang="en-US" sz="2000" b="1" dirty="0"/>
              <a:t>Maps</a:t>
            </a:r>
          </a:p>
          <a:p>
            <a:pPr lvl="1"/>
            <a:r>
              <a:rPr lang="en-US" sz="2000" dirty="0"/>
              <a:t>Pairs keys to values</a:t>
            </a:r>
          </a:p>
          <a:p>
            <a:pPr lvl="1"/>
            <a:r>
              <a:rPr lang="en-US" sz="2000" dirty="0"/>
              <a:t>Keys needs to be unique</a:t>
            </a:r>
          </a:p>
          <a:p>
            <a:r>
              <a:rPr lang="en-US" sz="2000" dirty="0"/>
              <a:t>Some uses: database indexing, network routing</a:t>
            </a:r>
          </a:p>
        </p:txBody>
      </p:sp>
      <p:sp>
        <p:nvSpPr>
          <p:cNvPr id="4" name="TextBox 3">
            <a:extLst>
              <a:ext uri="{FF2B5EF4-FFF2-40B4-BE49-F238E27FC236}">
                <a16:creationId xmlns:a16="http://schemas.microsoft.com/office/drawing/2014/main" id="{7CD46E52-6D8F-B944-A0D3-448E75382E9B}"/>
              </a:ext>
            </a:extLst>
          </p:cNvPr>
          <p:cNvSpPr txBox="1"/>
          <p:nvPr/>
        </p:nvSpPr>
        <p:spPr>
          <a:xfrm>
            <a:off x="3115375" y="47949"/>
            <a:ext cx="10702225" cy="400110"/>
          </a:xfrm>
          <a:prstGeom prst="rect">
            <a:avLst/>
          </a:prstGeom>
          <a:noFill/>
        </p:spPr>
        <p:txBody>
          <a:bodyPr wrap="none" rtlCol="0">
            <a:spAutoFit/>
          </a:bodyPr>
          <a:lstStyle/>
          <a:p>
            <a:r>
              <a:rPr lang="en-US" dirty="0"/>
              <a:t>Additional Reading: </a:t>
            </a:r>
            <a:r>
              <a:rPr lang="en-US" dirty="0">
                <a:hlinkClick r:id="rId2"/>
              </a:rPr>
              <a:t>https://www.geeksforgeeks.org/java-util-hashmap-in-java-with-examples/</a:t>
            </a:r>
            <a:endParaRPr lang="en-US" dirty="0"/>
          </a:p>
        </p:txBody>
      </p:sp>
      <p:sp>
        <p:nvSpPr>
          <p:cNvPr id="5" name="Rectangle 4">
            <a:extLst>
              <a:ext uri="{FF2B5EF4-FFF2-40B4-BE49-F238E27FC236}">
                <a16:creationId xmlns:a16="http://schemas.microsoft.com/office/drawing/2014/main" id="{80FE7AD7-2774-B543-91B8-4B4FE1A61B91}"/>
              </a:ext>
            </a:extLst>
          </p:cNvPr>
          <p:cNvSpPr/>
          <p:nvPr/>
        </p:nvSpPr>
        <p:spPr>
          <a:xfrm>
            <a:off x="628074" y="5118588"/>
            <a:ext cx="12946412" cy="1938992"/>
          </a:xfrm>
          <a:prstGeom prst="rect">
            <a:avLst/>
          </a:prstGeom>
          <a:ln>
            <a:solidFill>
              <a:schemeClr val="tx1"/>
            </a:solidFill>
          </a:ln>
        </p:spPr>
        <p:txBody>
          <a:bodyPr wrap="square">
            <a:spAutoFit/>
          </a:bodyPr>
          <a:lstStyle/>
          <a:p>
            <a:r>
              <a:rPr lang="en-US" dirty="0">
                <a:latin typeface="Consolas" panose="020B0609020204030204" pitchFamily="49" charset="0"/>
                <a:cs typeface="Consolas" panose="020B0609020204030204" pitchFamily="49" charset="0"/>
              </a:rPr>
              <a:t>HashMap&lt;String</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String&gt; contacts = </a:t>
            </a:r>
            <a:r>
              <a:rPr lang="en-US" dirty="0">
                <a:solidFill>
                  <a:srgbClr val="CC7832"/>
                </a:solidFill>
                <a:latin typeface="Consolas" panose="020B0609020204030204" pitchFamily="49" charset="0"/>
                <a:cs typeface="Consolas" panose="020B0609020204030204" pitchFamily="49" charset="0"/>
              </a:rPr>
              <a:t>new </a:t>
            </a:r>
            <a:r>
              <a:rPr lang="en-US" dirty="0">
                <a:latin typeface="Consolas" panose="020B0609020204030204" pitchFamily="49" charset="0"/>
                <a:cs typeface="Consolas" panose="020B0609020204030204" pitchFamily="49" charset="0"/>
              </a:rPr>
              <a:t>HashMap&lt;&gt;()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awonder</a:t>
            </a:r>
            <a:r>
              <a:rPr lang="en-US" dirty="0">
                <a:solidFill>
                  <a:srgbClr val="6A8759"/>
                </a:solidFill>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awonder@wonderland.colostate.edu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"queen"</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redqueen@wonderland.colostate.edu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"hatter"</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madhatter@wonderland.colostate.edu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System.</a:t>
            </a:r>
            <a:r>
              <a:rPr lang="en-US" i="1" dirty="0" err="1">
                <a:solidFill>
                  <a:srgbClr val="9876AA"/>
                </a:solidFill>
                <a:latin typeface="Consolas" panose="020B0609020204030204" pitchFamily="49" charset="0"/>
                <a:cs typeface="Consolas" panose="020B0609020204030204" pitchFamily="49" charset="0"/>
              </a:rPr>
              <a:t>out</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contacts.get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"queen"</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a:t>
            </a:r>
            <a:r>
              <a:rPr lang="en-US" dirty="0" err="1">
                <a:solidFill>
                  <a:srgbClr val="808080"/>
                </a:solidFill>
                <a:latin typeface="Consolas" panose="020B0609020204030204" pitchFamily="49" charset="0"/>
                <a:cs typeface="Consolas" panose="020B0609020204030204" pitchFamily="49" charset="0"/>
              </a:rPr>
              <a:t>redqueen@wonderland.colostate.edu</a:t>
            </a:r>
            <a:br>
              <a:rPr lang="en-US" dirty="0">
                <a:solidFill>
                  <a:srgbClr val="808080"/>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983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HashMap basic methods </a:t>
            </a:r>
            <a:br>
              <a:rPr lang="en-US" dirty="0"/>
            </a:br>
            <a:r>
              <a:rPr lang="en-US" dirty="0"/>
              <a:t>and Practice</a:t>
            </a:r>
          </a:p>
        </p:txBody>
      </p:sp>
      <p:pic>
        <p:nvPicPr>
          <p:cNvPr id="4" name="Picture 3">
            <a:extLst>
              <a:ext uri="{FF2B5EF4-FFF2-40B4-BE49-F238E27FC236}">
                <a16:creationId xmlns:a16="http://schemas.microsoft.com/office/drawing/2014/main" id="{B30E869A-2D70-4245-8CE7-F0C0DBC62E35}"/>
              </a:ext>
            </a:extLst>
          </p:cNvPr>
          <p:cNvPicPr>
            <a:picLocks noChangeAspect="1"/>
          </p:cNvPicPr>
          <p:nvPr/>
        </p:nvPicPr>
        <p:blipFill>
          <a:blip r:embed="rId2"/>
          <a:stretch>
            <a:fillRect/>
          </a:stretch>
        </p:blipFill>
        <p:spPr>
          <a:xfrm>
            <a:off x="0" y="1999806"/>
            <a:ext cx="4562866" cy="3284575"/>
          </a:xfrm>
          <a:prstGeom prst="rect">
            <a:avLst/>
          </a:prstGeom>
        </p:spPr>
      </p:pic>
      <p:pic>
        <p:nvPicPr>
          <p:cNvPr id="5" name="Picture 4">
            <a:extLst>
              <a:ext uri="{FF2B5EF4-FFF2-40B4-BE49-F238E27FC236}">
                <a16:creationId xmlns:a16="http://schemas.microsoft.com/office/drawing/2014/main" id="{4D0C3E70-2208-4F6F-8B29-4B831E0F00BA}"/>
              </a:ext>
            </a:extLst>
          </p:cNvPr>
          <p:cNvPicPr>
            <a:picLocks noChangeAspect="1"/>
          </p:cNvPicPr>
          <p:nvPr/>
        </p:nvPicPr>
        <p:blipFill>
          <a:blip r:embed="rId3"/>
          <a:stretch>
            <a:fillRect/>
          </a:stretch>
        </p:blipFill>
        <p:spPr>
          <a:xfrm>
            <a:off x="4562866" y="1999806"/>
            <a:ext cx="3987344" cy="3284575"/>
          </a:xfrm>
          <a:prstGeom prst="rect">
            <a:avLst/>
          </a:prstGeom>
        </p:spPr>
      </p:pic>
      <p:sp>
        <p:nvSpPr>
          <p:cNvPr id="6" name="Rectangle 1">
            <a:extLst>
              <a:ext uri="{FF2B5EF4-FFF2-40B4-BE49-F238E27FC236}">
                <a16:creationId xmlns:a16="http://schemas.microsoft.com/office/drawing/2014/main" id="{8BDC4F6F-7A69-4AB7-9524-4D6EBF2F6457}"/>
              </a:ext>
            </a:extLst>
          </p:cNvPr>
          <p:cNvSpPr>
            <a:spLocks noChangeArrowheads="1"/>
          </p:cNvSpPr>
          <p:nvPr/>
        </p:nvSpPr>
        <p:spPr bwMode="auto">
          <a:xfrm>
            <a:off x="8625389" y="1999806"/>
            <a:ext cx="5192211"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java.util.Collection</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java.util.HashMap</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java.util.Set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CountryMap</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 </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"Brazil"</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3288000.0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"USA"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3797000.0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"Portugal"</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35603.0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"India"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1269000.0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keys?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(keys)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values?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(values)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630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2c41bee-f0ee-4aa6-9399-a35fbb88351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4387D78AC76C4289401EF66FB51FCC" ma:contentTypeVersion="15" ma:contentTypeDescription="Create a new document." ma:contentTypeScope="" ma:versionID="d3659bec8b8330148a03d82a9d99f412">
  <xsd:schema xmlns:xsd="http://www.w3.org/2001/XMLSchema" xmlns:xs="http://www.w3.org/2001/XMLSchema" xmlns:p="http://schemas.microsoft.com/office/2006/metadata/properties" xmlns:ns3="92c41bee-f0ee-4aa6-9399-a35fbb883510" xmlns:ns4="e06ed288-fd75-4b50-bbed-f5a5df88c31c" targetNamespace="http://schemas.microsoft.com/office/2006/metadata/properties" ma:root="true" ma:fieldsID="1a21d371127b63848c9a2290f5945250" ns3:_="" ns4:_="">
    <xsd:import namespace="92c41bee-f0ee-4aa6-9399-a35fbb883510"/>
    <xsd:import namespace="e06ed288-fd75-4b50-bbed-f5a5df88c3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c41bee-f0ee-4aa6-9399-a35fbb88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ed288-fd75-4b50-bbed-f5a5df88c3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66944C-8618-4D97-837E-62F35504EB04}">
  <ds:schemaRefs>
    <ds:schemaRef ds:uri="http://schemas.microsoft.com/office/2006/documentManagement/types"/>
    <ds:schemaRef ds:uri="http://schemas.microsoft.com/office/2006/metadata/properties"/>
    <ds:schemaRef ds:uri="http://www.w3.org/XML/1998/namespace"/>
    <ds:schemaRef ds:uri="e06ed288-fd75-4b50-bbed-f5a5df88c31c"/>
    <ds:schemaRef ds:uri="http://purl.org/dc/elements/1.1/"/>
    <ds:schemaRef ds:uri="http://purl.org/dc/terms/"/>
    <ds:schemaRef ds:uri="http://schemas.microsoft.com/office/infopath/2007/PartnerControls"/>
    <ds:schemaRef ds:uri="http://schemas.openxmlformats.org/package/2006/metadata/core-properties"/>
    <ds:schemaRef ds:uri="92c41bee-f0ee-4aa6-9399-a35fbb883510"/>
    <ds:schemaRef ds:uri="http://purl.org/dc/dcmitype/"/>
  </ds:schemaRefs>
</ds:datastoreItem>
</file>

<file path=customXml/itemProps2.xml><?xml version="1.0" encoding="utf-8"?>
<ds:datastoreItem xmlns:ds="http://schemas.openxmlformats.org/officeDocument/2006/customXml" ds:itemID="{32DB71B9-C985-44BD-B96C-1C8CF0BDC2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c41bee-f0ee-4aa6-9399-a35fbb883510"/>
    <ds:schemaRef ds:uri="e06ed288-fd75-4b50-bbed-f5a5df88c3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FEF18A-DF64-4AA8-8E88-1ECB35B27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984</TotalTime>
  <Words>1311</Words>
  <Application>Microsoft Office PowerPoint</Application>
  <PresentationFormat>Custom</PresentationFormat>
  <Paragraphs>112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Consolas</vt:lpstr>
      <vt:lpstr>Franklin Gothic Book</vt:lpstr>
      <vt:lpstr>JetBrains Mono</vt:lpstr>
      <vt:lpstr>Proxima Nova</vt:lpstr>
      <vt:lpstr>Source Sans Pro</vt:lpstr>
      <vt:lpstr>Times New Roman</vt:lpstr>
      <vt:lpstr>Vitesse Light</vt:lpstr>
      <vt:lpstr>Office Theme</vt:lpstr>
      <vt:lpstr>PowerPoint Presentation</vt:lpstr>
      <vt:lpstr>Announcements</vt:lpstr>
      <vt:lpstr>ArrayLists</vt:lpstr>
      <vt:lpstr>LinkedList</vt:lpstr>
      <vt:lpstr>LinkedList basic methods  and Practice</vt:lpstr>
      <vt:lpstr>LinkedList versus ArrayList</vt:lpstr>
      <vt:lpstr>Linked List – Practical Examples</vt:lpstr>
      <vt:lpstr>Map</vt:lpstr>
      <vt:lpstr>HashMap basic methods  and Practice</vt:lpstr>
      <vt:lpstr>Other Types of Data Structures</vt:lpstr>
      <vt:lpstr>Other Types of Data Structures</vt:lpstr>
      <vt:lpstr>Why does it matter?</vt:lpstr>
      <vt:lpstr>Last but not least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Marcia Moraes</cp:lastModifiedBy>
  <cp:revision>11</cp:revision>
  <dcterms:created xsi:type="dcterms:W3CDTF">2020-04-25T04:45:59Z</dcterms:created>
  <dcterms:modified xsi:type="dcterms:W3CDTF">2023-11-28T17:56:30Z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0x010100074387D78AC76C4289401EF66FB51FCC</vt:lpwstr>
  </property>
</Properties>
</file>