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3" autoAdjust="0"/>
    <p:restoredTop sz="95994" autoAdjust="0"/>
  </p:normalViewPr>
  <p:slideViewPr>
    <p:cSldViewPr snapToGrid="0" snapToObjects="1">
      <p:cViewPr varScale="1">
        <p:scale>
          <a:sx n="64" d="100"/>
          <a:sy n="64" d="100"/>
        </p:scale>
        <p:origin x="44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2DD63-04F0-4148-98AD-8E50B553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Primitive and Object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09D4-8AC1-9C4B-967C-B887BDCD1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26639"/>
            <a:ext cx="6280725" cy="4919552"/>
          </a:xfrm>
        </p:spPr>
        <p:txBody>
          <a:bodyPr/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boolean</a:t>
            </a:r>
          </a:p>
          <a:p>
            <a:r>
              <a:rPr lang="en-US" dirty="0"/>
              <a:t>Store numbers only</a:t>
            </a:r>
          </a:p>
          <a:p>
            <a:pPr lvl="1"/>
            <a:r>
              <a:rPr lang="en-US" dirty="0"/>
              <a:t>char maps </a:t>
            </a:r>
            <a:r>
              <a:rPr lang="en-US" dirty="0" err="1"/>
              <a:t>ints</a:t>
            </a:r>
            <a:r>
              <a:rPr lang="en-US" dirty="0"/>
              <a:t> to ASCII table</a:t>
            </a:r>
          </a:p>
          <a:p>
            <a:pPr lvl="1"/>
            <a:r>
              <a:rPr lang="en-US" dirty="0"/>
              <a:t>boolean maps 0 to false, 1 to true</a:t>
            </a:r>
          </a:p>
          <a:p>
            <a:r>
              <a:rPr lang="en-US" dirty="0"/>
              <a:t>Only contains the values</a:t>
            </a:r>
          </a:p>
          <a:p>
            <a:pPr lvl="1"/>
            <a:r>
              <a:rPr lang="en-US" dirty="0"/>
              <a:t>No functionality</a:t>
            </a:r>
          </a:p>
          <a:p>
            <a:pPr lvl="1"/>
            <a:r>
              <a:rPr lang="en-US" dirty="0"/>
              <a:t>Repeat: values only 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BF289A-FE41-6F43-B27F-9D0F4315E895}"/>
              </a:ext>
            </a:extLst>
          </p:cNvPr>
          <p:cNvSpPr txBox="1">
            <a:spLocks/>
          </p:cNvSpPr>
          <p:nvPr/>
        </p:nvSpPr>
        <p:spPr>
          <a:xfrm>
            <a:off x="6908800" y="2126639"/>
            <a:ext cx="6280725" cy="320215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Are “containers” </a:t>
            </a:r>
          </a:p>
          <a:p>
            <a:pPr lvl="1"/>
            <a:r>
              <a:rPr lang="en-US" dirty="0"/>
              <a:t>Contain multiple primitives </a:t>
            </a:r>
          </a:p>
          <a:p>
            <a:pPr lvl="1"/>
            <a:r>
              <a:rPr lang="en-US" dirty="0"/>
              <a:t>Related to the same ‘idea’</a:t>
            </a:r>
          </a:p>
          <a:p>
            <a:pPr lvl="1"/>
            <a:r>
              <a:rPr lang="en-US" dirty="0"/>
              <a:t>Has functionality (methods) </a:t>
            </a:r>
          </a:p>
          <a:p>
            <a:pPr lvl="1"/>
            <a:r>
              <a:rPr lang="en-US" dirty="0"/>
              <a:t>Extremely key to programming</a:t>
            </a:r>
          </a:p>
          <a:p>
            <a:pPr lvl="1"/>
            <a:r>
              <a:rPr lang="en-US" dirty="0"/>
              <a:t>They are ‘smart’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FF5B60-5DDD-5F45-8D73-5730D264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058" y="326595"/>
            <a:ext cx="3128919" cy="20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4661020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8D2-A4AD-2F4B-9867-14F6354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256"/>
            <a:ext cx="12561453" cy="1015663"/>
          </a:xfrm>
        </p:spPr>
        <p:txBody>
          <a:bodyPr/>
          <a:lstStyle/>
          <a:p>
            <a:r>
              <a:rPr lang="en-US" dirty="0"/>
              <a:t>Memory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5DE4D-2405-DE4B-B0C9-3286EA1B16AA}"/>
              </a:ext>
            </a:extLst>
          </p:cNvPr>
          <p:cNvSpPr/>
          <p:nvPr/>
        </p:nvSpPr>
        <p:spPr>
          <a:xfrm>
            <a:off x="12771146" y="344875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28780-1905-584A-A043-795184B21B53}"/>
              </a:ext>
            </a:extLst>
          </p:cNvPr>
          <p:cNvSpPr/>
          <p:nvPr/>
        </p:nvSpPr>
        <p:spPr>
          <a:xfrm>
            <a:off x="12771146" y="805461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8918-E116-4C4B-A273-FBC1005F922D}"/>
              </a:ext>
            </a:extLst>
          </p:cNvPr>
          <p:cNvSpPr/>
          <p:nvPr/>
        </p:nvSpPr>
        <p:spPr>
          <a:xfrm>
            <a:off x="12771146" y="1269716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ED5DC-B1D2-0647-ACE2-FE97E808B015}"/>
              </a:ext>
            </a:extLst>
          </p:cNvPr>
          <p:cNvSpPr/>
          <p:nvPr/>
        </p:nvSpPr>
        <p:spPr>
          <a:xfrm>
            <a:off x="12771146" y="173013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51A42-170F-684C-891F-212F5B46AB38}"/>
              </a:ext>
            </a:extLst>
          </p:cNvPr>
          <p:cNvSpPr/>
          <p:nvPr/>
        </p:nvSpPr>
        <p:spPr>
          <a:xfrm>
            <a:off x="9738802" y="3084799"/>
            <a:ext cx="3766122" cy="2761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87E27-BA47-5048-8F11-3CCBBD489107}"/>
              </a:ext>
            </a:extLst>
          </p:cNvPr>
          <p:cNvSpPr/>
          <p:nvPr/>
        </p:nvSpPr>
        <p:spPr>
          <a:xfrm>
            <a:off x="12771146" y="21816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C0A74-195A-654A-ACD9-A7A61CA1C955}"/>
              </a:ext>
            </a:extLst>
          </p:cNvPr>
          <p:cNvSpPr/>
          <p:nvPr/>
        </p:nvSpPr>
        <p:spPr>
          <a:xfrm>
            <a:off x="12771146" y="3106530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AE82F-67F8-DF41-B3DF-080B1FA31A10}"/>
              </a:ext>
            </a:extLst>
          </p:cNvPr>
          <p:cNvSpPr/>
          <p:nvPr/>
        </p:nvSpPr>
        <p:spPr>
          <a:xfrm>
            <a:off x="12771146" y="356694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470BC-1711-0F4D-8984-D92CAD33D07D}"/>
              </a:ext>
            </a:extLst>
          </p:cNvPr>
          <p:cNvSpPr/>
          <p:nvPr/>
        </p:nvSpPr>
        <p:spPr>
          <a:xfrm>
            <a:off x="12771146" y="401850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9946A-B250-2848-8B64-8AFA3F9826CF}"/>
              </a:ext>
            </a:extLst>
          </p:cNvPr>
          <p:cNvSpPr/>
          <p:nvPr/>
        </p:nvSpPr>
        <p:spPr>
          <a:xfrm>
            <a:off x="12771146" y="44790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54B84-99E6-644F-89FB-F563E0D5AEC1}"/>
              </a:ext>
            </a:extLst>
          </p:cNvPr>
          <p:cNvSpPr/>
          <p:nvPr/>
        </p:nvSpPr>
        <p:spPr>
          <a:xfrm>
            <a:off x="12771146" y="494334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9036-16FA-5141-AB31-A6B76901AAAF}"/>
              </a:ext>
            </a:extLst>
          </p:cNvPr>
          <p:cNvSpPr/>
          <p:nvPr/>
        </p:nvSpPr>
        <p:spPr>
          <a:xfrm>
            <a:off x="12771146" y="5403762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E936A-32A8-E04D-8DA0-5E0531E2A9B8}"/>
              </a:ext>
            </a:extLst>
          </p:cNvPr>
          <p:cNvSpPr txBox="1"/>
          <p:nvPr/>
        </p:nvSpPr>
        <p:spPr>
          <a:xfrm>
            <a:off x="12771143" y="37913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F13E3-5541-D34A-AA71-29F6ADD2A542}"/>
              </a:ext>
            </a:extLst>
          </p:cNvPr>
          <p:cNvSpPr txBox="1"/>
          <p:nvPr/>
        </p:nvSpPr>
        <p:spPr>
          <a:xfrm>
            <a:off x="12771143" y="838184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E9D08-26B4-374D-A29E-D18B75EB18A5}"/>
              </a:ext>
            </a:extLst>
          </p:cNvPr>
          <p:cNvSpPr txBox="1"/>
          <p:nvPr/>
        </p:nvSpPr>
        <p:spPr>
          <a:xfrm>
            <a:off x="10716699" y="518978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5C62FA-36A6-5548-9510-C556B2E5B029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11681899" y="579193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13142F-D9E3-B542-9581-3FC2BA6A3861}"/>
              </a:ext>
            </a:extLst>
          </p:cNvPr>
          <p:cNvSpPr txBox="1"/>
          <p:nvPr/>
        </p:nvSpPr>
        <p:spPr>
          <a:xfrm>
            <a:off x="10716698" y="1003547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05763-1FEA-2043-8ECE-221BF3DADF6B}"/>
              </a:ext>
            </a:extLst>
          </p:cNvPr>
          <p:cNvCxnSpPr>
            <a:stCxn id="25" idx="3"/>
          </p:cNvCxnSpPr>
          <p:nvPr/>
        </p:nvCxnSpPr>
        <p:spPr>
          <a:xfrm flipV="1">
            <a:off x="11681898" y="1063762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82A121-B808-BD49-A73B-324B22553B81}"/>
              </a:ext>
            </a:extLst>
          </p:cNvPr>
          <p:cNvSpPr txBox="1"/>
          <p:nvPr/>
        </p:nvSpPr>
        <p:spPr>
          <a:xfrm>
            <a:off x="9005815" y="1544519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smallBuildingOnCampus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FECEB-D89F-DC45-9064-A7C093A379E2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 flipV="1">
            <a:off x="12002148" y="1505383"/>
            <a:ext cx="759779" cy="23919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A64E5-2911-DE4F-A512-A1D20203CC4C}"/>
              </a:ext>
            </a:extLst>
          </p:cNvPr>
          <p:cNvSpPr txBox="1"/>
          <p:nvPr/>
        </p:nvSpPr>
        <p:spPr>
          <a:xfrm>
            <a:off x="11937259" y="3578460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5272C-ADB5-AF4D-9018-5E74ADC58CFB}"/>
              </a:ext>
            </a:extLst>
          </p:cNvPr>
          <p:cNvSpPr txBox="1"/>
          <p:nvPr/>
        </p:nvSpPr>
        <p:spPr>
          <a:xfrm>
            <a:off x="11887567" y="309383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0037B-7CF0-1441-A5D8-70749535F56B}"/>
              </a:ext>
            </a:extLst>
          </p:cNvPr>
          <p:cNvSpPr txBox="1"/>
          <p:nvPr/>
        </p:nvSpPr>
        <p:spPr>
          <a:xfrm>
            <a:off x="12974364" y="313225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776C7-A5FB-8F42-B733-89D6245F35EA}"/>
              </a:ext>
            </a:extLst>
          </p:cNvPr>
          <p:cNvSpPr txBox="1"/>
          <p:nvPr/>
        </p:nvSpPr>
        <p:spPr>
          <a:xfrm>
            <a:off x="12950891" y="36228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6570B-0282-3B4A-92E6-F9D59C9BD6DA}"/>
              </a:ext>
            </a:extLst>
          </p:cNvPr>
          <p:cNvSpPr txBox="1"/>
          <p:nvPr/>
        </p:nvSpPr>
        <p:spPr>
          <a:xfrm>
            <a:off x="9917879" y="454323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More room for methods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EB710-6113-EB47-99A9-2DF06F5496D1}"/>
              </a:ext>
            </a:extLst>
          </p:cNvPr>
          <p:cNvSpPr txBox="1"/>
          <p:nvPr/>
        </p:nvSpPr>
        <p:spPr>
          <a:xfrm>
            <a:off x="12831698" y="31411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C424-F8CF-D148-9E5F-E8AD275A178A}"/>
              </a:ext>
            </a:extLst>
          </p:cNvPr>
          <p:cNvSpPr txBox="1"/>
          <p:nvPr/>
        </p:nvSpPr>
        <p:spPr>
          <a:xfrm>
            <a:off x="12808224" y="3627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6BCDE-14FC-4906-9269-59AA7F0068BD}"/>
              </a:ext>
            </a:extLst>
          </p:cNvPr>
          <p:cNvSpPr txBox="1"/>
          <p:nvPr/>
        </p:nvSpPr>
        <p:spPr>
          <a:xfrm>
            <a:off x="167055" y="2530919"/>
            <a:ext cx="91365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709B8-3BFA-42FA-AE5F-A00E9D72CAE4}"/>
              </a:ext>
            </a:extLst>
          </p:cNvPr>
          <p:cNvSpPr txBox="1"/>
          <p:nvPr/>
        </p:nvSpPr>
        <p:spPr>
          <a:xfrm>
            <a:off x="12761927" y="130532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4F8D4-2AF1-49D3-9612-D59D9D9FCD81}"/>
              </a:ext>
            </a:extLst>
          </p:cNvPr>
          <p:cNvSpPr txBox="1"/>
          <p:nvPr/>
        </p:nvSpPr>
        <p:spPr>
          <a:xfrm>
            <a:off x="12776207" y="2779176"/>
            <a:ext cx="733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9454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  <p:bldP spid="19" grpId="0" animBg="1"/>
      <p:bldP spid="22" grpId="0"/>
      <p:bldP spid="25" grpId="0"/>
      <p:bldP spid="28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5" grpId="0"/>
      <p:bldP spid="36" grpId="0"/>
      <p:bldP spid="41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34A2-5311-4D5D-96D6-4E353BE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30505"/>
            <a:ext cx="12561453" cy="1015663"/>
          </a:xfrm>
        </p:spPr>
        <p:txBody>
          <a:bodyPr/>
          <a:lstStyle/>
          <a:p>
            <a:r>
              <a:rPr lang="en-US" dirty="0"/>
              <a:t>Rectangle?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B2DD-9E2F-4A9D-AE4D-7F76B9479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4905" y="1348630"/>
            <a:ext cx="5424623" cy="2685094"/>
          </a:xfrm>
        </p:spPr>
        <p:txBody>
          <a:bodyPr/>
          <a:lstStyle/>
          <a:p>
            <a:r>
              <a:rPr lang="en-US" b="1" dirty="0"/>
              <a:t>this – </a:t>
            </a:r>
            <a:r>
              <a:rPr lang="en-US" dirty="0"/>
              <a:t>keyword</a:t>
            </a:r>
          </a:p>
          <a:p>
            <a:pPr lvl="1"/>
            <a:r>
              <a:rPr lang="en-US" dirty="0"/>
              <a:t>Means “this object/instance”</a:t>
            </a:r>
          </a:p>
          <a:p>
            <a:r>
              <a:rPr lang="en-US" dirty="0"/>
              <a:t>Helps keep track of which variable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But not required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8A5B6-E068-488F-90FF-8825CA4202CC}"/>
              </a:ext>
            </a:extLst>
          </p:cNvPr>
          <p:cNvSpPr txBox="1"/>
          <p:nvPr/>
        </p:nvSpPr>
        <p:spPr>
          <a:xfrm>
            <a:off x="142407" y="1518819"/>
            <a:ext cx="691046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instance variables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3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17D0-8437-42FD-8E0A-4BE6D023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37AF4-3B21-4B2F-B753-133D4422F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0112" y="1980398"/>
            <a:ext cx="5544544" cy="2461251"/>
          </a:xfrm>
        </p:spPr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Shared / often Self contained (remember </a:t>
            </a:r>
            <a:r>
              <a:rPr lang="en-US" b="1" dirty="0"/>
              <a:t>S</a:t>
            </a:r>
            <a:r>
              <a:rPr lang="en-US" dirty="0"/>
              <a:t>)</a:t>
            </a:r>
          </a:p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Need to access instance variables</a:t>
            </a:r>
          </a:p>
          <a:p>
            <a:pPr lvl="1"/>
            <a:r>
              <a:rPr lang="en-US" dirty="0"/>
              <a:t>Uses the data in the object</a:t>
            </a:r>
          </a:p>
          <a:p>
            <a:pPr lvl="2"/>
            <a:r>
              <a:rPr lang="en-US" dirty="0"/>
              <a:t>Unique to that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1620-25D5-4DDC-B58F-925127A96CE3}"/>
              </a:ext>
            </a:extLst>
          </p:cNvPr>
          <p:cNvSpPr txBox="1"/>
          <p:nvPr/>
        </p:nvSpPr>
        <p:spPr>
          <a:xfrm>
            <a:off x="142407" y="2147022"/>
            <a:ext cx="69104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45BF-873A-418F-BAD2-13FC5412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427"/>
            <a:ext cx="12561453" cy="1015663"/>
          </a:xfrm>
        </p:spPr>
        <p:txBody>
          <a:bodyPr/>
          <a:lstStyle/>
          <a:p>
            <a:r>
              <a:rPr lang="en-US" dirty="0"/>
              <a:t>Use Tables!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0DB38-916C-4770-94BA-EDC0427C7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80107"/>
            <a:ext cx="6042548" cy="1712520"/>
          </a:xfrm>
        </p:spPr>
        <p:txBody>
          <a:bodyPr/>
          <a:lstStyle/>
          <a:p>
            <a:r>
              <a:rPr lang="en-US" dirty="0"/>
              <a:t>Every time you are:</a:t>
            </a:r>
          </a:p>
          <a:p>
            <a:pPr lvl="1"/>
            <a:r>
              <a:rPr lang="en-US" dirty="0"/>
              <a:t>In a new method</a:t>
            </a:r>
          </a:p>
          <a:p>
            <a:pPr lvl="1"/>
            <a:r>
              <a:rPr lang="en-US" dirty="0"/>
              <a:t>See a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r>
              <a:rPr lang="en-US" u="sng" dirty="0"/>
              <a:t>Draw a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6507C-F3CD-49BF-B7BA-7536DD916E30}"/>
              </a:ext>
            </a:extLst>
          </p:cNvPr>
          <p:cNvSpPr txBox="1"/>
          <p:nvPr/>
        </p:nvSpPr>
        <p:spPr>
          <a:xfrm>
            <a:off x="628075" y="3359551"/>
            <a:ext cx="55321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FD856-8DA4-4BF5-9737-CAB5C98C3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60465"/>
              </p:ext>
            </p:extLst>
          </p:nvPr>
        </p:nvGraphicFramePr>
        <p:xfrm>
          <a:off x="7884826" y="405110"/>
          <a:ext cx="3599860" cy="160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93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79993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159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67499E-7E10-43A2-ACBE-0605C34C1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70659"/>
              </p:ext>
            </p:extLst>
          </p:nvPr>
        </p:nvGraphicFramePr>
        <p:xfrm>
          <a:off x="7331098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B541EB-A169-4505-B911-2AE9C210B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21678"/>
              </p:ext>
            </p:extLst>
          </p:nvPr>
        </p:nvGraphicFramePr>
        <p:xfrm>
          <a:off x="9924322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3D659F-076B-4109-AF1D-A0246507503A}"/>
              </a:ext>
            </a:extLst>
          </p:cNvPr>
          <p:cNvSpPr txBox="1"/>
          <p:nvPr/>
        </p:nvSpPr>
        <p:spPr>
          <a:xfrm>
            <a:off x="9684756" y="806278"/>
            <a:ext cx="79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25395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492</Words>
  <Application>Microsoft Office PowerPoint</Application>
  <PresentationFormat>Custom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Primitive and Object Types</vt:lpstr>
      <vt:lpstr>Objects are Building Blocks</vt:lpstr>
      <vt:lpstr>Memory Example</vt:lpstr>
      <vt:lpstr>Rectangle?</vt:lpstr>
      <vt:lpstr>Instance Methods</vt:lpstr>
      <vt:lpstr>Use Tables!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10</cp:revision>
  <dcterms:created xsi:type="dcterms:W3CDTF">2020-03-08T08:09:19Z</dcterms:created>
  <dcterms:modified xsi:type="dcterms:W3CDTF">2022-01-18T22:00:38Z</dcterms:modified>
</cp:coreProperties>
</file>