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</p:sldIdLst>
  <p:sldSz cx="13817600" cy="7772400"/>
  <p:notesSz cx="6858000" cy="9144000"/>
  <p:defaultTextStyle>
    <a:defPPr>
      <a:defRPr lang="en-US"/>
    </a:defPPr>
    <a:lvl1pPr marL="0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29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58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7879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7173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646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5758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505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4344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 userDrawn="1">
          <p15:clr>
            <a:srgbClr val="A4A3A4"/>
          </p15:clr>
        </p15:guide>
        <p15:guide id="2" pos="43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092529"/>
    <a:srgbClr val="1E4D2B"/>
    <a:srgbClr val="C10065"/>
    <a:srgbClr val="CC006A"/>
    <a:srgbClr val="404140"/>
    <a:srgbClr val="DAD490"/>
    <a:srgbClr val="E1963E"/>
    <a:srgbClr val="E57D30"/>
    <a:srgbClr val="55A8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948" autoAdjust="0"/>
    <p:restoredTop sz="95994" autoAdjust="0"/>
  </p:normalViewPr>
  <p:slideViewPr>
    <p:cSldViewPr snapToGrid="0" snapToObjects="1">
      <p:cViewPr>
        <p:scale>
          <a:sx n="123" d="100"/>
          <a:sy n="123" d="100"/>
        </p:scale>
        <p:origin x="704" y="496"/>
      </p:cViewPr>
      <p:guideLst>
        <p:guide orient="horz" pos="2448"/>
        <p:guide pos="43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9" d="100"/>
        <a:sy n="59" d="100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432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4" Type="http://schemas.openxmlformats.org/officeDocument/2006/relationships/image" Target="../media/image1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4" Type="http://schemas.openxmlformats.org/officeDocument/2006/relationships/image" Target="../media/image1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3637BCD-91DC-48AA-8592-EE6B32EE0BB5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EA14FE31-7E38-43E2-93EF-9454F7A081D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Questions about P5??</a:t>
          </a:r>
        </a:p>
      </dgm:t>
    </dgm:pt>
    <dgm:pt modelId="{73845234-B0E1-4038-B1BE-6DC6B9AA0610}" type="parTrans" cxnId="{ED7B269C-5D7A-49D3-9D3B-C6FD60486E2F}">
      <dgm:prSet/>
      <dgm:spPr/>
      <dgm:t>
        <a:bodyPr/>
        <a:lstStyle/>
        <a:p>
          <a:endParaRPr lang="en-US"/>
        </a:p>
      </dgm:t>
    </dgm:pt>
    <dgm:pt modelId="{E820292E-9CC5-4B3B-9112-B8144A6CBD85}" type="sibTrans" cxnId="{ED7B269C-5D7A-49D3-9D3B-C6FD60486E2F}">
      <dgm:prSet/>
      <dgm:spPr/>
      <dgm:t>
        <a:bodyPr/>
        <a:lstStyle/>
        <a:p>
          <a:endParaRPr lang="en-US"/>
        </a:p>
      </dgm:t>
    </dgm:pt>
    <dgm:pt modelId="{A18D7306-BFD3-4F91-ABE7-C795841B37DA}">
      <dgm:prSet/>
      <dgm:spPr/>
      <dgm:t>
        <a:bodyPr/>
        <a:lstStyle/>
        <a:p>
          <a:pPr>
            <a:lnSpc>
              <a:spcPct val="100000"/>
            </a:lnSpc>
          </a:pPr>
          <a:endParaRPr lang="en-US" dirty="0"/>
        </a:p>
      </dgm:t>
    </dgm:pt>
    <dgm:pt modelId="{C18D0432-6D87-4242-AE76-0BD9AC60108C}" type="parTrans" cxnId="{1F056CC4-9F8D-4BCF-B14E-6CCC866B3AC3}">
      <dgm:prSet/>
      <dgm:spPr/>
      <dgm:t>
        <a:bodyPr/>
        <a:lstStyle/>
        <a:p>
          <a:endParaRPr lang="en-US"/>
        </a:p>
      </dgm:t>
    </dgm:pt>
    <dgm:pt modelId="{8BD972F3-AA5E-4452-93D2-3D62490E126C}" type="sibTrans" cxnId="{1F056CC4-9F8D-4BCF-B14E-6CCC866B3AC3}">
      <dgm:prSet/>
      <dgm:spPr/>
      <dgm:t>
        <a:bodyPr/>
        <a:lstStyle/>
        <a:p>
          <a:endParaRPr lang="en-US"/>
        </a:p>
      </dgm:t>
    </dgm:pt>
    <dgm:pt modelId="{06B25336-096F-416D-8F70-54E9ED28128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Only three weeks left!</a:t>
          </a:r>
        </a:p>
      </dgm:t>
    </dgm:pt>
    <dgm:pt modelId="{7C81CF36-676E-4767-AFC3-0AB183709EA9}" type="parTrans" cxnId="{A837595E-4B62-4347-BF22-572204D8947B}">
      <dgm:prSet/>
      <dgm:spPr/>
      <dgm:t>
        <a:bodyPr/>
        <a:lstStyle/>
        <a:p>
          <a:endParaRPr lang="en-US"/>
        </a:p>
      </dgm:t>
    </dgm:pt>
    <dgm:pt modelId="{EE7FB363-51CA-49F4-A177-52B017771FBC}" type="sibTrans" cxnId="{A837595E-4B62-4347-BF22-572204D8947B}">
      <dgm:prSet/>
      <dgm:spPr/>
      <dgm:t>
        <a:bodyPr/>
        <a:lstStyle/>
        <a:p>
          <a:endParaRPr lang="en-US"/>
        </a:p>
      </dgm:t>
    </dgm:pt>
    <dgm:pt modelId="{96AA70F4-EC90-46CA-95AC-7A1F47958863}" type="pres">
      <dgm:prSet presAssocID="{F3637BCD-91DC-48AA-8592-EE6B32EE0BB5}" presName="root" presStyleCnt="0">
        <dgm:presLayoutVars>
          <dgm:dir/>
          <dgm:resizeHandles val="exact"/>
        </dgm:presLayoutVars>
      </dgm:prSet>
      <dgm:spPr/>
    </dgm:pt>
    <dgm:pt modelId="{48C57EF0-39EF-8048-B972-126B61A21A65}" type="pres">
      <dgm:prSet presAssocID="{EA14FE31-7E38-43E2-93EF-9454F7A081DF}" presName="compNode" presStyleCnt="0"/>
      <dgm:spPr/>
    </dgm:pt>
    <dgm:pt modelId="{815A3D14-EAE4-3040-80FE-66B8BAFAE940}" type="pres">
      <dgm:prSet presAssocID="{EA14FE31-7E38-43E2-93EF-9454F7A081DF}" presName="bgRect" presStyleLbl="bgShp" presStyleIdx="0" presStyleCnt="2" custLinFactNeighborX="987" custLinFactNeighborY="-1621"/>
      <dgm:spPr/>
    </dgm:pt>
    <dgm:pt modelId="{BE49EED1-75C8-B049-AEE5-1266A49B6D70}" type="pres">
      <dgm:prSet presAssocID="{EA14FE31-7E38-43E2-93EF-9454F7A081DF}" presName="iconRect" presStyleLbl="node1" presStyleIdx="0" presStyleCnt="2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</dgm:pt>
    <dgm:pt modelId="{318B278C-D712-BB41-B663-B46AD0B5BE52}" type="pres">
      <dgm:prSet presAssocID="{EA14FE31-7E38-43E2-93EF-9454F7A081DF}" presName="spaceRect" presStyleCnt="0"/>
      <dgm:spPr/>
    </dgm:pt>
    <dgm:pt modelId="{D809E60A-2F91-DD4A-A306-274EDBD1B106}" type="pres">
      <dgm:prSet presAssocID="{EA14FE31-7E38-43E2-93EF-9454F7A081DF}" presName="parTx" presStyleLbl="revTx" presStyleIdx="0" presStyleCnt="3" custScaleX="128065">
        <dgm:presLayoutVars>
          <dgm:chMax val="0"/>
          <dgm:chPref val="0"/>
        </dgm:presLayoutVars>
      </dgm:prSet>
      <dgm:spPr/>
    </dgm:pt>
    <dgm:pt modelId="{3C4F2C95-6C72-6347-88EA-08306F5A736C}" type="pres">
      <dgm:prSet presAssocID="{EA14FE31-7E38-43E2-93EF-9454F7A081DF}" presName="desTx" presStyleLbl="revTx" presStyleIdx="1" presStyleCnt="3">
        <dgm:presLayoutVars/>
      </dgm:prSet>
      <dgm:spPr/>
    </dgm:pt>
    <dgm:pt modelId="{05DA5D97-AEFA-9B4C-90E0-237E43B51234}" type="pres">
      <dgm:prSet presAssocID="{E820292E-9CC5-4B3B-9112-B8144A6CBD85}" presName="sibTrans" presStyleCnt="0"/>
      <dgm:spPr/>
    </dgm:pt>
    <dgm:pt modelId="{2B3A43C8-544C-4F6D-8B48-2D2A5F7F1EC4}" type="pres">
      <dgm:prSet presAssocID="{06B25336-096F-416D-8F70-54E9ED281287}" presName="compNode" presStyleCnt="0"/>
      <dgm:spPr/>
    </dgm:pt>
    <dgm:pt modelId="{9875BC06-992D-4DB3-ACA6-FBFE7C33A18F}" type="pres">
      <dgm:prSet presAssocID="{06B25336-096F-416D-8F70-54E9ED281287}" presName="bgRect" presStyleLbl="bgShp" presStyleIdx="1" presStyleCnt="2"/>
      <dgm:spPr/>
    </dgm:pt>
    <dgm:pt modelId="{05E5D9EB-EA28-4542-83B6-BC2B49EEF3D3}" type="pres">
      <dgm:prSet presAssocID="{06B25336-096F-416D-8F70-54E9ED281287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ze"/>
        </a:ext>
      </dgm:extLst>
    </dgm:pt>
    <dgm:pt modelId="{64A07345-B43D-4B9C-88DD-0326C905581C}" type="pres">
      <dgm:prSet presAssocID="{06B25336-096F-416D-8F70-54E9ED281287}" presName="spaceRect" presStyleCnt="0"/>
      <dgm:spPr/>
    </dgm:pt>
    <dgm:pt modelId="{EF1724F4-AFD2-4E97-AD1F-9DA73C5A37B9}" type="pres">
      <dgm:prSet presAssocID="{06B25336-096F-416D-8F70-54E9ED281287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A837595E-4B62-4347-BF22-572204D8947B}" srcId="{F3637BCD-91DC-48AA-8592-EE6B32EE0BB5}" destId="{06B25336-096F-416D-8F70-54E9ED281287}" srcOrd="1" destOrd="0" parTransId="{7C81CF36-676E-4767-AFC3-0AB183709EA9}" sibTransId="{EE7FB363-51CA-49F4-A177-52B017771FBC}"/>
    <dgm:cxn modelId="{61C42E72-47C0-2747-968E-D11308B99D38}" type="presOf" srcId="{EA14FE31-7E38-43E2-93EF-9454F7A081DF}" destId="{D809E60A-2F91-DD4A-A306-274EDBD1B106}" srcOrd="0" destOrd="0" presId="urn:microsoft.com/office/officeart/2018/2/layout/IconVerticalSolidList"/>
    <dgm:cxn modelId="{1E0B6B8E-F1CA-4600-BCA4-198CC08A52BA}" type="presOf" srcId="{06B25336-096F-416D-8F70-54E9ED281287}" destId="{EF1724F4-AFD2-4E97-AD1F-9DA73C5A37B9}" srcOrd="0" destOrd="0" presId="urn:microsoft.com/office/officeart/2018/2/layout/IconVerticalSolidList"/>
    <dgm:cxn modelId="{ED7B269C-5D7A-49D3-9D3B-C6FD60486E2F}" srcId="{F3637BCD-91DC-48AA-8592-EE6B32EE0BB5}" destId="{EA14FE31-7E38-43E2-93EF-9454F7A081DF}" srcOrd="0" destOrd="0" parTransId="{73845234-B0E1-4038-B1BE-6DC6B9AA0610}" sibTransId="{E820292E-9CC5-4B3B-9112-B8144A6CBD85}"/>
    <dgm:cxn modelId="{1F056CC4-9F8D-4BCF-B14E-6CCC866B3AC3}" srcId="{EA14FE31-7E38-43E2-93EF-9454F7A081DF}" destId="{A18D7306-BFD3-4F91-ABE7-C795841B37DA}" srcOrd="0" destOrd="0" parTransId="{C18D0432-6D87-4242-AE76-0BD9AC60108C}" sibTransId="{8BD972F3-AA5E-4452-93D2-3D62490E126C}"/>
    <dgm:cxn modelId="{39BC2ADD-17E9-4B00-900C-FAA32E36E13D}" type="presOf" srcId="{F3637BCD-91DC-48AA-8592-EE6B32EE0BB5}" destId="{96AA70F4-EC90-46CA-95AC-7A1F47958863}" srcOrd="0" destOrd="0" presId="urn:microsoft.com/office/officeart/2018/2/layout/IconVerticalSolidList"/>
    <dgm:cxn modelId="{D91005FA-AA09-ED46-812F-4532167A8AAE}" type="presOf" srcId="{A18D7306-BFD3-4F91-ABE7-C795841B37DA}" destId="{3C4F2C95-6C72-6347-88EA-08306F5A736C}" srcOrd="0" destOrd="0" presId="urn:microsoft.com/office/officeart/2018/2/layout/IconVerticalSolidList"/>
    <dgm:cxn modelId="{A907ADFB-D79D-1C49-BD7E-5BB7A4DBC477}" type="presParOf" srcId="{96AA70F4-EC90-46CA-95AC-7A1F47958863}" destId="{48C57EF0-39EF-8048-B972-126B61A21A65}" srcOrd="0" destOrd="0" presId="urn:microsoft.com/office/officeart/2018/2/layout/IconVerticalSolidList"/>
    <dgm:cxn modelId="{E5B65298-9227-A948-ABF0-BCA4C92AA135}" type="presParOf" srcId="{48C57EF0-39EF-8048-B972-126B61A21A65}" destId="{815A3D14-EAE4-3040-80FE-66B8BAFAE940}" srcOrd="0" destOrd="0" presId="urn:microsoft.com/office/officeart/2018/2/layout/IconVerticalSolidList"/>
    <dgm:cxn modelId="{99CDD5FA-6B17-2A41-B4FB-9A58AF25EC91}" type="presParOf" srcId="{48C57EF0-39EF-8048-B972-126B61A21A65}" destId="{BE49EED1-75C8-B049-AEE5-1266A49B6D70}" srcOrd="1" destOrd="0" presId="urn:microsoft.com/office/officeart/2018/2/layout/IconVerticalSolidList"/>
    <dgm:cxn modelId="{C4C86BF0-48DB-314E-9931-28D78363B19A}" type="presParOf" srcId="{48C57EF0-39EF-8048-B972-126B61A21A65}" destId="{318B278C-D712-BB41-B663-B46AD0B5BE52}" srcOrd="2" destOrd="0" presId="urn:microsoft.com/office/officeart/2018/2/layout/IconVerticalSolidList"/>
    <dgm:cxn modelId="{93D7061D-8135-B949-8DE3-693CFFDE12DE}" type="presParOf" srcId="{48C57EF0-39EF-8048-B972-126B61A21A65}" destId="{D809E60A-2F91-DD4A-A306-274EDBD1B106}" srcOrd="3" destOrd="0" presId="urn:microsoft.com/office/officeart/2018/2/layout/IconVerticalSolidList"/>
    <dgm:cxn modelId="{1086AC18-3E23-2541-9A19-9CCE3A6D3AB6}" type="presParOf" srcId="{48C57EF0-39EF-8048-B972-126B61A21A65}" destId="{3C4F2C95-6C72-6347-88EA-08306F5A736C}" srcOrd="4" destOrd="0" presId="urn:microsoft.com/office/officeart/2018/2/layout/IconVerticalSolidList"/>
    <dgm:cxn modelId="{988AC825-A0F1-2047-9946-B2D2EABB6F3A}" type="presParOf" srcId="{96AA70F4-EC90-46CA-95AC-7A1F47958863}" destId="{05DA5D97-AEFA-9B4C-90E0-237E43B51234}" srcOrd="1" destOrd="0" presId="urn:microsoft.com/office/officeart/2018/2/layout/IconVerticalSolidList"/>
    <dgm:cxn modelId="{74D6F42B-B4F7-4B5C-B25F-63AA31636585}" type="presParOf" srcId="{96AA70F4-EC90-46CA-95AC-7A1F47958863}" destId="{2B3A43C8-544C-4F6D-8B48-2D2A5F7F1EC4}" srcOrd="2" destOrd="0" presId="urn:microsoft.com/office/officeart/2018/2/layout/IconVerticalSolidList"/>
    <dgm:cxn modelId="{F9DD139F-FBD2-42C9-8F84-7164733E0A78}" type="presParOf" srcId="{2B3A43C8-544C-4F6D-8B48-2D2A5F7F1EC4}" destId="{9875BC06-992D-4DB3-ACA6-FBFE7C33A18F}" srcOrd="0" destOrd="0" presId="urn:microsoft.com/office/officeart/2018/2/layout/IconVerticalSolidList"/>
    <dgm:cxn modelId="{13A43649-3FF2-478A-A27B-A06A40AEFE71}" type="presParOf" srcId="{2B3A43C8-544C-4F6D-8B48-2D2A5F7F1EC4}" destId="{05E5D9EB-EA28-4542-83B6-BC2B49EEF3D3}" srcOrd="1" destOrd="0" presId="urn:microsoft.com/office/officeart/2018/2/layout/IconVerticalSolidList"/>
    <dgm:cxn modelId="{38A652CA-26F8-4F49-9832-A871F6D7E9D6}" type="presParOf" srcId="{2B3A43C8-544C-4F6D-8B48-2D2A5F7F1EC4}" destId="{64A07345-B43D-4B9C-88DD-0326C905581C}" srcOrd="2" destOrd="0" presId="urn:microsoft.com/office/officeart/2018/2/layout/IconVerticalSolidList"/>
    <dgm:cxn modelId="{2D3F784F-8370-4964-B1E8-5C3304190E42}" type="presParOf" srcId="{2B3A43C8-544C-4F6D-8B48-2D2A5F7F1EC4}" destId="{EF1724F4-AFD2-4E97-AD1F-9DA73C5A37B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5A3D14-EAE4-3040-80FE-66B8BAFAE940}">
      <dsp:nvSpPr>
        <dsp:cNvPr id="0" name=""/>
        <dsp:cNvSpPr/>
      </dsp:nvSpPr>
      <dsp:spPr>
        <a:xfrm>
          <a:off x="0" y="787595"/>
          <a:ext cx="6863004" cy="1498878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49EED1-75C8-B049-AEE5-1266A49B6D70}">
      <dsp:nvSpPr>
        <dsp:cNvPr id="0" name=""/>
        <dsp:cNvSpPr/>
      </dsp:nvSpPr>
      <dsp:spPr>
        <a:xfrm>
          <a:off x="453410" y="1149140"/>
          <a:ext cx="824383" cy="824383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09E60A-2F91-DD4A-A306-274EDBD1B106}">
      <dsp:nvSpPr>
        <dsp:cNvPr id="0" name=""/>
        <dsp:cNvSpPr/>
      </dsp:nvSpPr>
      <dsp:spPr>
        <a:xfrm>
          <a:off x="1297832" y="811892"/>
          <a:ext cx="3955097" cy="14988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631" tIns="158631" rIns="158631" bIns="15863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Questions about P5??</a:t>
          </a:r>
        </a:p>
      </dsp:txBody>
      <dsp:txXfrm>
        <a:off x="1297832" y="811892"/>
        <a:ext cx="3955097" cy="1498878"/>
      </dsp:txXfrm>
    </dsp:sp>
    <dsp:sp modelId="{3C4F2C95-6C72-6347-88EA-08306F5A736C}">
      <dsp:nvSpPr>
        <dsp:cNvPr id="0" name=""/>
        <dsp:cNvSpPr/>
      </dsp:nvSpPr>
      <dsp:spPr>
        <a:xfrm>
          <a:off x="4819556" y="811892"/>
          <a:ext cx="2043447" cy="14988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631" tIns="158631" rIns="158631" bIns="158631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/>
        </a:p>
      </dsp:txBody>
      <dsp:txXfrm>
        <a:off x="4819556" y="811892"/>
        <a:ext cx="2043447" cy="1498878"/>
      </dsp:txXfrm>
    </dsp:sp>
    <dsp:sp modelId="{9875BC06-992D-4DB3-ACA6-FBFE7C33A18F}">
      <dsp:nvSpPr>
        <dsp:cNvPr id="0" name=""/>
        <dsp:cNvSpPr/>
      </dsp:nvSpPr>
      <dsp:spPr>
        <a:xfrm>
          <a:off x="0" y="2685491"/>
          <a:ext cx="6863004" cy="1498878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E5D9EB-EA28-4542-83B6-BC2B49EEF3D3}">
      <dsp:nvSpPr>
        <dsp:cNvPr id="0" name=""/>
        <dsp:cNvSpPr/>
      </dsp:nvSpPr>
      <dsp:spPr>
        <a:xfrm>
          <a:off x="453410" y="3022739"/>
          <a:ext cx="824383" cy="82438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1724F4-AFD2-4E97-AD1F-9DA73C5A37B9}">
      <dsp:nvSpPr>
        <dsp:cNvPr id="0" name=""/>
        <dsp:cNvSpPr/>
      </dsp:nvSpPr>
      <dsp:spPr>
        <a:xfrm>
          <a:off x="1731205" y="2685491"/>
          <a:ext cx="5131798" cy="14988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631" tIns="158631" rIns="158631" bIns="15863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Only three weeks left!</a:t>
          </a:r>
        </a:p>
      </dsp:txBody>
      <dsp:txXfrm>
        <a:off x="1731205" y="2685491"/>
        <a:ext cx="5131798" cy="14988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7E51A5-B478-1E40-8CBB-0DAA8831E99D}" type="datetimeFigureOut">
              <a:rPr lang="en-US" smtClean="0"/>
              <a:t>11/15/20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AD578-DED7-9640-8F31-2B6A02B2A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7782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ED587F-861E-6740-9643-E3DDAE89B8D6}" type="datetimeFigureOut">
              <a:rPr lang="en-US" smtClean="0"/>
              <a:t>11/15/20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032F50-0B60-B34B-8422-4E195A5AE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43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53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/>
          <a:p>
            <a:r>
              <a:rPr lang="en-US" dirty="0"/>
              <a:t>Section Header Goes Here</a:t>
            </a:r>
          </a:p>
        </p:txBody>
      </p:sp>
      <p:sp>
        <p:nvSpPr>
          <p:cNvPr id="4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486543"/>
          </a:xfrm>
        </p:spPr>
        <p:txBody>
          <a:bodyPr wrap="square">
            <a:spAutoFit/>
          </a:bodyPr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1"/>
            <a:ext cx="2572933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004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036701" y="2797385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ctr" anchorCtr="0">
            <a:sp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“Quote Goes Here.”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1" t="28562" r="1" b="57447"/>
          <a:stretch/>
        </p:blipFill>
        <p:spPr>
          <a:xfrm>
            <a:off x="246888" y="6034881"/>
            <a:ext cx="13267944" cy="1883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4049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742950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6796748"/>
            <a:ext cx="13817600" cy="617143"/>
            <a:chOff x="0" y="6739600"/>
            <a:chExt cx="13817600" cy="617143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6778192"/>
              <a:ext cx="6449921" cy="53996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0800000">
              <a:off x="7367679" y="6778192"/>
              <a:ext cx="6449921" cy="539962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0229" y="6739600"/>
              <a:ext cx="617143" cy="617143"/>
            </a:xfrm>
            <a:prstGeom prst="rect">
              <a:avLst/>
            </a:prstGeom>
          </p:spPr>
        </p:pic>
      </p:grpSp>
      <p:sp>
        <p:nvSpPr>
          <p:cNvPr id="14" name="Text Placeholder 24"/>
          <p:cNvSpPr>
            <a:spLocks noGrp="1"/>
          </p:cNvSpPr>
          <p:nvPr>
            <p:ph type="body" sz="quarter" idx="11" hasCustomPrompt="1"/>
          </p:nvPr>
        </p:nvSpPr>
        <p:spPr>
          <a:xfrm>
            <a:off x="5106473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12" hasCustomPrompt="1"/>
          </p:nvPr>
        </p:nvSpPr>
        <p:spPr>
          <a:xfrm>
            <a:off x="9469996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Green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9144000" y="0"/>
            <a:ext cx="4673600" cy="77724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9560560" y="2842090"/>
            <a:ext cx="3840480" cy="533740"/>
          </a:xfrm>
          <a:prstGeom prst="rect">
            <a:avLst/>
          </a:prstGeom>
        </p:spPr>
        <p:txBody>
          <a:bodyPr vert="horz" wrap="square" lIns="101858" tIns="50929" rIns="101858" bIns="50929" rtlCol="0" anchor="b" anchorCtr="0">
            <a:spAutoFit/>
          </a:bodyPr>
          <a:lstStyle>
            <a:lvl1pPr algn="ctr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Copy Goes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9560560" y="3886200"/>
            <a:ext cx="3840480" cy="500458"/>
          </a:xfrm>
        </p:spPr>
        <p:txBody>
          <a:bodyPr wrap="square">
            <a:spAutoFit/>
          </a:bodyPr>
          <a:lstStyle>
            <a:lvl1pPr marL="0" indent="0" algn="ctr">
              <a:lnSpc>
                <a:spcPct val="114000"/>
              </a:lnSpc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Supporting text goes here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2416" y="6948176"/>
            <a:ext cx="488944" cy="488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993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21745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1745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105893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A2D58C-F1E7-2C4F-8CE9-F5D5E5E4D827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015BA8-AF5B-B142-AFA9-18BB34B0C5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799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33452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3452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2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3417E2-5A79-F04D-8FCD-8556C2E6AF42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AF1CC3-AA21-684F-9E71-1EFCBAE9908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078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64008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00424" y="6654703"/>
            <a:ext cx="13016751" cy="77932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4396"/>
            </a:lvl1pPr>
          </a:lstStyle>
          <a:p>
            <a:r>
              <a:rPr lang="en-US" dirty="0"/>
              <a:t>Headline Copy Here</a:t>
            </a:r>
          </a:p>
        </p:txBody>
      </p:sp>
    </p:spTree>
    <p:extLst>
      <p:ext uri="{BB962C8B-B14F-4D97-AF65-F5344CB8AC3E}">
        <p14:creationId xmlns:p14="http://schemas.microsoft.com/office/powerpoint/2010/main" val="275459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</p:spTree>
    <p:extLst>
      <p:ext uri="{BB962C8B-B14F-4D97-AF65-F5344CB8AC3E}">
        <p14:creationId xmlns:p14="http://schemas.microsoft.com/office/powerpoint/2010/main" val="643642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9150030" y="2317590"/>
            <a:ext cx="4039498" cy="128651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384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150030" y="3729514"/>
            <a:ext cx="4039498" cy="468975"/>
          </a:xfrm>
        </p:spPr>
        <p:txBody>
          <a:bodyPr wrap="square">
            <a:spAutoFit/>
          </a:bodyPr>
          <a:lstStyle>
            <a:lvl1pPr marL="0" indent="0" algn="l">
              <a:lnSpc>
                <a:spcPct val="114000"/>
              </a:lnSpc>
              <a:buNone/>
              <a:defRPr>
                <a:solidFill>
                  <a:srgbClr val="09252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2" hasCustomPrompt="1"/>
          </p:nvPr>
        </p:nvSpPr>
        <p:spPr>
          <a:xfrm>
            <a:off x="1269232" y="1443039"/>
            <a:ext cx="6863004" cy="4996263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chart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7024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1935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57861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7976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Dot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0" r="31394"/>
          <a:stretch/>
        </p:blipFill>
        <p:spPr>
          <a:xfrm>
            <a:off x="8406691" y="0"/>
            <a:ext cx="5410909" cy="7566210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827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Ram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>
          <a:xfrm>
            <a:off x="729343" y="4198802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881743" y="5936351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1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660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4872" y="6722002"/>
            <a:ext cx="3562728" cy="79688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18974DB-51D0-2C49-9088-48CE2D84AB1C}"/>
              </a:ext>
            </a:extLst>
          </p:cNvPr>
          <p:cNvSpPr txBox="1"/>
          <p:nvPr userDrawn="1"/>
        </p:nvSpPr>
        <p:spPr>
          <a:xfrm>
            <a:off x="11146797" y="7241886"/>
            <a:ext cx="24978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7F7F7F"/>
                </a:solidFill>
              </a:rPr>
              <a:t>Department of Computer Science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21E987-BD36-AF48-B11C-CC4BAD65092F}"/>
              </a:ext>
            </a:extLst>
          </p:cNvPr>
          <p:cNvSpPr/>
          <p:nvPr userDrawn="1"/>
        </p:nvSpPr>
        <p:spPr>
          <a:xfrm>
            <a:off x="10344104" y="7571897"/>
            <a:ext cx="356272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8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Slides Originally Created by Albert Lionelle (</a:t>
            </a:r>
            <a:r>
              <a:rPr lang="en-US" sz="800" b="0" i="0" u="none" strike="noStrike" dirty="0" err="1">
                <a:solidFill>
                  <a:srgbClr val="7F7F7F"/>
                </a:solidFill>
                <a:effectLst/>
                <a:latin typeface="Proxima Nova"/>
              </a:rPr>
              <a:t>Albert.Lionelle@colostate.edu</a:t>
            </a:r>
            <a:r>
              <a:rPr lang="en-US" sz="8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)</a:t>
            </a:r>
            <a:endParaRPr lang="en-US" sz="800" b="0" dirty="0">
              <a:solidFill>
                <a:srgbClr val="7F7F7F"/>
              </a:solidFill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C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655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Unit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07305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28075" y="4480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2015552"/>
          </a:xfrm>
        </p:spPr>
        <p:txBody>
          <a:bodyPr>
            <a:spAutoFit/>
          </a:bodyPr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rgbClr val="092529"/>
                </a:solidFill>
              </a:defRPr>
            </a:lvl2pPr>
            <a:lvl3pPr>
              <a:defRPr>
                <a:solidFill>
                  <a:srgbClr val="092529"/>
                </a:solidFill>
              </a:defRPr>
            </a:lvl3pPr>
            <a:lvl4pPr>
              <a:defRPr>
                <a:solidFill>
                  <a:srgbClr val="092529"/>
                </a:solidFill>
              </a:defRPr>
            </a:lvl4pPr>
            <a:lvl5pPr>
              <a:defRPr>
                <a:solidFill>
                  <a:srgbClr val="09252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2" name="Rectangle 1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92410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628073" y="5115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85938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Header Goes Here</a:t>
            </a:r>
          </a:p>
        </p:txBody>
      </p:sp>
      <p:sp>
        <p:nvSpPr>
          <p:cNvPr id="7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517065"/>
          </a:xfrm>
        </p:spPr>
        <p:txBody>
          <a:bodyPr wrap="square">
            <a:spAutoFit/>
          </a:bodyPr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0"/>
            <a:ext cx="2572932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3213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074" y="3972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073" y="1725883"/>
            <a:ext cx="12561453" cy="3093154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5733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8" r:id="rId2"/>
    <p:sldLayoutId id="2147483689" r:id="rId3"/>
    <p:sldLayoutId id="2147483690" r:id="rId4"/>
    <p:sldLayoutId id="2147483665" r:id="rId5"/>
    <p:sldLayoutId id="2147483679" r:id="rId6"/>
    <p:sldLayoutId id="2147483649" r:id="rId7"/>
    <p:sldLayoutId id="2147483666" r:id="rId8"/>
    <p:sldLayoutId id="2147483668" r:id="rId9"/>
    <p:sldLayoutId id="2147483683" r:id="rId10"/>
    <p:sldLayoutId id="2147483687" r:id="rId11"/>
    <p:sldLayoutId id="2147483688" r:id="rId12"/>
    <p:sldLayoutId id="2147483669" r:id="rId13"/>
    <p:sldLayoutId id="2147483650" r:id="rId14"/>
    <p:sldLayoutId id="2147483686" r:id="rId15"/>
    <p:sldLayoutId id="2147483661" r:id="rId16"/>
    <p:sldLayoutId id="2147483680" r:id="rId17"/>
    <p:sldLayoutId id="2147483670" r:id="rId18"/>
    <p:sldLayoutId id="2147483681" r:id="rId19"/>
    <p:sldLayoutId id="2147483691" r:id="rId20"/>
    <p:sldLayoutId id="2147483682" r:id="rId21"/>
    <p:sldLayoutId id="2147483677" r:id="rId22"/>
    <p:sldLayoutId id="2147483692" r:id="rId23"/>
    <p:sldLayoutId id="2147483672" r:id="rId24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xStyles>
    <p:titleStyle>
      <a:lvl1pPr algn="l" defTabSz="699614" rtl="0" eaLnBrk="1" latinLnBrk="0" hangingPunct="1">
        <a:spcBef>
          <a:spcPct val="0"/>
        </a:spcBef>
        <a:buNone/>
        <a:defRPr sz="5400" b="0" i="0" kern="1200">
          <a:solidFill>
            <a:schemeClr val="tx2"/>
          </a:solidFill>
          <a:latin typeface="Vitesse Light" charset="0"/>
          <a:ea typeface="Vitesse Light" charset="0"/>
          <a:cs typeface="Vitesse Light" charset="0"/>
        </a:defRPr>
      </a:lvl1pPr>
    </p:titleStyle>
    <p:bodyStyle>
      <a:lvl1pPr marL="524712" indent="-524712" algn="l" defTabSz="69961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/>
        <a:buChar char="•"/>
        <a:defRPr sz="18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1pPr>
      <a:lvl2pPr marL="1136875" indent="-437261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2pPr>
      <a:lvl3pPr marL="1749040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•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3pPr>
      <a:lvl4pPr marL="2448655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4pPr>
      <a:lvl5pPr marL="3148272" indent="-349807" algn="l" defTabSz="699614" rtl="0" eaLnBrk="1" latinLnBrk="0" hangingPunct="1">
        <a:spcBef>
          <a:spcPct val="20000"/>
        </a:spcBef>
        <a:buFont typeface="Arial"/>
        <a:buChar char="»"/>
        <a:defRPr sz="1648" b="0" kern="1200">
          <a:solidFill>
            <a:schemeClr val="accent6">
              <a:lumMod val="75000"/>
            </a:schemeClr>
          </a:solidFill>
          <a:latin typeface="Franklin Gothic Book" charset="0"/>
          <a:ea typeface="Franklin Gothic Book" charset="0"/>
          <a:cs typeface="Franklin Gothic Book" charset="0"/>
        </a:defRPr>
      </a:lvl5pPr>
      <a:lvl6pPr marL="3847888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6pPr>
      <a:lvl7pPr marL="4547505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7pPr>
      <a:lvl8pPr marL="5247119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8pPr>
      <a:lvl9pPr marL="5946736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1pPr>
      <a:lvl2pPr marL="699614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2pPr>
      <a:lvl3pPr marL="139923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3pPr>
      <a:lvl4pPr marL="2098847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4pPr>
      <a:lvl5pPr marL="279846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5pPr>
      <a:lvl6pPr marL="349808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6pPr>
      <a:lvl7pPr marL="419769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7pPr>
      <a:lvl8pPr marL="489731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8pPr>
      <a:lvl9pPr marL="5596926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agickriver.org/2007/10/is-universe-fractal-by-amanda-gefter.html" TargetMode="External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creativecommons.org/licenses/by-sa/3.0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pillar-capitals-greek-architecture-1220665/" TargetMode="External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UML_diagram_of_composition_over_inheritance.svg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creativecommons.org/licenses/by-sa/3.0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830EDF-82C3-4D4E-8F52-61F2DB42DA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8075" y="2695562"/>
            <a:ext cx="12561453" cy="1107996"/>
          </a:xfrm>
        </p:spPr>
        <p:txBody>
          <a:bodyPr/>
          <a:lstStyle/>
          <a:p>
            <a:r>
              <a:rPr lang="en-US" dirty="0"/>
              <a:t>4 Pillars of OOP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277C9B-9163-FB49-9FDB-50914D5C9EE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8074" y="5369311"/>
            <a:ext cx="12561452" cy="448328"/>
          </a:xfrm>
        </p:spPr>
        <p:txBody>
          <a:bodyPr/>
          <a:lstStyle/>
          <a:p>
            <a:r>
              <a:rPr lang="en-US" dirty="0"/>
              <a:t>Discussion: Have you started Practical 5? What are you learning so far?</a:t>
            </a:r>
          </a:p>
        </p:txBody>
      </p:sp>
    </p:spTree>
    <p:extLst>
      <p:ext uri="{BB962C8B-B14F-4D97-AF65-F5344CB8AC3E}">
        <p14:creationId xmlns:p14="http://schemas.microsoft.com/office/powerpoint/2010/main" val="661209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E7FE5-9A42-6942-B83C-D19AB93FC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Item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DDC1F5-4765-5E41-8B3A-4544A1B941F6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628075" y="1776683"/>
            <a:ext cx="11365612" cy="62275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Discussion: Following these four </a:t>
            </a:r>
            <a:r>
              <a:rPr lang="en-US" dirty="0" err="1"/>
              <a:t>pilars</a:t>
            </a:r>
            <a:r>
              <a:rPr lang="en-US" dirty="0"/>
              <a:t> – which way is more “correct”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myMethod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(List&lt;String&gt; list)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return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list.size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(); // yes pointless method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myMethod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ArrayList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&lt;String&gt; list)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return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list.size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/>
              <a:t>Can you think of a case where the other one is more correct?</a:t>
            </a:r>
          </a:p>
          <a:p>
            <a:pPr lvl="1"/>
            <a:r>
              <a:rPr lang="en-US" dirty="0"/>
              <a:t>.</a:t>
            </a:r>
            <a:r>
              <a:rPr lang="en-US" dirty="0" err="1"/>
              <a:t>removeRange</a:t>
            </a:r>
            <a:r>
              <a:rPr lang="en-US" dirty="0"/>
              <a:t>(int, int) – this is an </a:t>
            </a:r>
            <a:r>
              <a:rPr lang="en-US" dirty="0" err="1"/>
              <a:t>ArrayList</a:t>
            </a:r>
            <a:r>
              <a:rPr lang="en-US" dirty="0"/>
              <a:t> specific method! If you use it, the parameter needs to be </a:t>
            </a:r>
            <a:r>
              <a:rPr lang="en-US" dirty="0" err="1"/>
              <a:t>ArrayList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509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bldLvl="2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767BC-C5AD-5C43-813F-6879211FD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P5 Testing Suggestions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DFB308-A58E-2143-B523-5A771CC240A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4288546"/>
          </a:xfrm>
        </p:spPr>
        <p:txBody>
          <a:bodyPr/>
          <a:lstStyle/>
          <a:p>
            <a:r>
              <a:rPr lang="en-US" dirty="0"/>
              <a:t>Encapsulation</a:t>
            </a:r>
          </a:p>
          <a:p>
            <a:pPr lvl="1"/>
            <a:r>
              <a:rPr lang="en-US" dirty="0"/>
              <a:t>Every object can have their own main for testing</a:t>
            </a:r>
          </a:p>
          <a:p>
            <a:pPr lvl="1"/>
            <a:r>
              <a:rPr lang="en-US" dirty="0"/>
              <a:t>The TA will show you an example of how to do this</a:t>
            </a:r>
          </a:p>
          <a:p>
            <a:r>
              <a:rPr lang="en-US" dirty="0"/>
              <a:t>You do not need a </a:t>
            </a:r>
            <a:r>
              <a:rPr lang="en-US" dirty="0" err="1"/>
              <a:t>ProcessArgs</a:t>
            </a:r>
            <a:r>
              <a:rPr lang="en-US" dirty="0"/>
              <a:t> inner class. (Like P3 and P4)</a:t>
            </a:r>
          </a:p>
          <a:p>
            <a:pPr lvl="1"/>
            <a:r>
              <a:rPr lang="en-US" dirty="0"/>
              <a:t>Just easier to handle them in your </a:t>
            </a:r>
            <a:r>
              <a:rPr lang="en-US" dirty="0" err="1"/>
              <a:t>Main.main</a:t>
            </a:r>
            <a:endParaRPr lang="en-US" dirty="0"/>
          </a:p>
          <a:p>
            <a:pPr lvl="1"/>
            <a:r>
              <a:rPr lang="en-US" dirty="0"/>
              <a:t>The inner class is a more robust way to do it</a:t>
            </a:r>
            <a:r>
              <a:rPr lang="en-US"/>
              <a:t>, but not </a:t>
            </a:r>
            <a:r>
              <a:rPr lang="en-US" dirty="0"/>
              <a:t>needed for this one</a:t>
            </a:r>
          </a:p>
          <a:p>
            <a:pPr lvl="2"/>
            <a:r>
              <a:rPr lang="en-US" dirty="0"/>
              <a:t>Keep it Simple!!! </a:t>
            </a:r>
          </a:p>
          <a:p>
            <a:r>
              <a:rPr lang="en-US" dirty="0"/>
              <a:t>Start Early – it is long</a:t>
            </a:r>
          </a:p>
          <a:p>
            <a:pPr lvl="1"/>
            <a:r>
              <a:rPr lang="en-US" dirty="0"/>
              <a:t>Keep it simple!!!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3536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1EF84-9EEF-5944-A043-BB4693DF7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50029" y="2317590"/>
            <a:ext cx="4227303" cy="1286510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Knowledge Checks?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041E6963-9C39-464B-8EE4-5749DECF20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150030" y="3729514"/>
            <a:ext cx="4038600" cy="1416285"/>
          </a:xfrm>
        </p:spPr>
        <p:txBody>
          <a:bodyPr/>
          <a:lstStyle/>
          <a:p>
            <a:r>
              <a:rPr lang="en-US" dirty="0"/>
              <a:t>After we work on the webpage, make sure to ask the TAs to walk you through any knowledge checks or lab methods!</a:t>
            </a:r>
          </a:p>
        </p:txBody>
      </p:sp>
      <p:graphicFrame>
        <p:nvGraphicFramePr>
          <p:cNvPr id="6" name="Text Placeholder 2">
            <a:extLst>
              <a:ext uri="{FF2B5EF4-FFF2-40B4-BE49-F238E27FC236}">
                <a16:creationId xmlns:a16="http://schemas.microsoft.com/office/drawing/2014/main" id="{96B0170B-7AF6-4FFD-84A2-659C6F1BD44D}"/>
              </a:ext>
            </a:extLst>
          </p:cNvPr>
          <p:cNvGraphicFramePr/>
          <p:nvPr/>
        </p:nvGraphicFramePr>
        <p:xfrm>
          <a:off x="1269232" y="1443039"/>
          <a:ext cx="6863004" cy="49962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5626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C3B10D2-EF91-DE47-8F91-B44621918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Paradigms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233DB9-CD33-C744-AB0F-9972008C737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1602490"/>
          </a:xfrm>
        </p:spPr>
        <p:txBody>
          <a:bodyPr/>
          <a:lstStyle/>
          <a:p>
            <a:r>
              <a:rPr lang="en-US" dirty="0"/>
              <a:t>Programming Types</a:t>
            </a:r>
          </a:p>
          <a:p>
            <a:pPr lvl="1"/>
            <a:r>
              <a:rPr lang="en-US" dirty="0"/>
              <a:t>Procedural / Imperative </a:t>
            </a:r>
          </a:p>
          <a:p>
            <a:pPr lvl="1"/>
            <a:r>
              <a:rPr lang="en-US" dirty="0"/>
              <a:t>Functional</a:t>
            </a:r>
          </a:p>
          <a:p>
            <a:pPr lvl="1"/>
            <a:r>
              <a:rPr lang="en-US" dirty="0"/>
              <a:t>Object Oriented Programming (OOP)</a:t>
            </a:r>
          </a:p>
        </p:txBody>
      </p:sp>
    </p:spTree>
    <p:extLst>
      <p:ext uri="{BB962C8B-B14F-4D97-AF65-F5344CB8AC3E}">
        <p14:creationId xmlns:p14="http://schemas.microsoft.com/office/powerpoint/2010/main" val="1438566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7FBA6-8A13-1941-87D6-324E16C56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Procedural / Imperative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479942-87F2-B549-9CDB-9F8DE2C68A6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4547079"/>
          </a:xfrm>
        </p:spPr>
        <p:txBody>
          <a:bodyPr/>
          <a:lstStyle/>
          <a:p>
            <a:r>
              <a:rPr lang="en-US" dirty="0"/>
              <a:t>Procedural</a:t>
            </a:r>
          </a:p>
          <a:p>
            <a:pPr lvl="1"/>
            <a:r>
              <a:rPr lang="en-US" dirty="0"/>
              <a:t>The “traditional” programming (rarely used except for scripts)</a:t>
            </a:r>
          </a:p>
          <a:p>
            <a:pPr lvl="1"/>
            <a:r>
              <a:rPr lang="en-US" dirty="0"/>
              <a:t>functions/methods and properties (variables)</a:t>
            </a:r>
          </a:p>
          <a:p>
            <a:pPr lvl="1"/>
            <a:r>
              <a:rPr lang="en-US" dirty="0"/>
              <a:t>No organization beyond that, so methods call other methods directly</a:t>
            </a:r>
          </a:p>
          <a:p>
            <a:pPr lvl="1"/>
            <a:r>
              <a:rPr lang="en-US" dirty="0"/>
              <a:t>Produces large files and “spaghetti code” as the code base grows</a:t>
            </a:r>
          </a:p>
          <a:p>
            <a:endParaRPr lang="en-US" dirty="0"/>
          </a:p>
          <a:p>
            <a:r>
              <a:rPr lang="en-US" dirty="0"/>
              <a:t>Works well with</a:t>
            </a:r>
          </a:p>
          <a:p>
            <a:pPr lvl="1"/>
            <a:r>
              <a:rPr lang="en-US" dirty="0"/>
              <a:t>smaller applications</a:t>
            </a:r>
          </a:p>
          <a:p>
            <a:pPr lvl="1"/>
            <a:r>
              <a:rPr lang="en-US" dirty="0"/>
              <a:t>scripts 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5" name="Picture 4" descr="Close-up of raw tagliatelle paste">
            <a:extLst>
              <a:ext uri="{FF2B5EF4-FFF2-40B4-BE49-F238E27FC236}">
                <a16:creationId xmlns:a16="http://schemas.microsoft.com/office/drawing/2014/main" id="{058BBA2E-F9D0-1A4B-B74E-273526821E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575971">
            <a:off x="9505650" y="1616825"/>
            <a:ext cx="3521982" cy="2292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009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529A7-5B80-8D45-BF5C-0B578985F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B08255-319D-AF4A-B35D-19D2496FCA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6" y="1776683"/>
            <a:ext cx="9330572" cy="5068054"/>
          </a:xfrm>
        </p:spPr>
        <p:txBody>
          <a:bodyPr/>
          <a:lstStyle/>
          <a:p>
            <a:r>
              <a:rPr lang="en-US" dirty="0"/>
              <a:t>Functional </a:t>
            </a:r>
          </a:p>
          <a:p>
            <a:pPr lvl="1"/>
            <a:r>
              <a:rPr lang="en-US" dirty="0"/>
              <a:t>as name sounds – very function/method based</a:t>
            </a:r>
          </a:p>
          <a:p>
            <a:pPr lvl="1"/>
            <a:r>
              <a:rPr lang="en-US" dirty="0"/>
              <a:t>everything returns something! </a:t>
            </a:r>
          </a:p>
          <a:p>
            <a:pPr lvl="1"/>
            <a:r>
              <a:rPr lang="en-US" dirty="0"/>
              <a:t>common in languages such as python</a:t>
            </a:r>
          </a:p>
          <a:p>
            <a:pPr lvl="1"/>
            <a:r>
              <a:rPr lang="en-US" dirty="0"/>
              <a:t>downside – you end up passing more information as variables only exist in functions</a:t>
            </a:r>
          </a:p>
          <a:p>
            <a:pPr lvl="2"/>
            <a:r>
              <a:rPr lang="en-US" dirty="0"/>
              <a:t>this is often broken, and only true in the “strictest” sense</a:t>
            </a:r>
          </a:p>
          <a:p>
            <a:pPr lvl="1"/>
            <a:r>
              <a:rPr lang="en-US" dirty="0"/>
              <a:t>hard to follow if there isn’t a strict naming scheme of files</a:t>
            </a:r>
          </a:p>
          <a:p>
            <a:pPr lvl="1"/>
            <a:r>
              <a:rPr lang="en-US" dirty="0"/>
              <a:t>can be slower due to memory stack (recursion)</a:t>
            </a:r>
          </a:p>
          <a:p>
            <a:pPr marL="699614" lvl="1" indent="0">
              <a:buNone/>
            </a:pPr>
            <a:endParaRPr lang="en-US" dirty="0"/>
          </a:p>
          <a:p>
            <a:r>
              <a:rPr lang="en-US" dirty="0"/>
              <a:t>Works well with</a:t>
            </a:r>
          </a:p>
          <a:p>
            <a:pPr lvl="1"/>
            <a:r>
              <a:rPr lang="en-US" dirty="0"/>
              <a:t>math orientated applications (such as ML)</a:t>
            </a:r>
          </a:p>
          <a:p>
            <a:pPr lvl="1"/>
            <a:r>
              <a:rPr lang="en-US" dirty="0"/>
              <a:t>Easier testing paradigm, as every function needs to be self contained</a:t>
            </a:r>
          </a:p>
          <a:p>
            <a:pPr lvl="1"/>
            <a:r>
              <a:rPr lang="en-US" dirty="0"/>
              <a:t>Much of OOP is actually functional if following good coding rules</a:t>
            </a:r>
          </a:p>
        </p:txBody>
      </p:sp>
      <p:pic>
        <p:nvPicPr>
          <p:cNvPr id="8" name="Picture 7" descr="MAGICK RIVER: Is the universe a fractal? ~ by Amanda Gefter">
            <a:extLst>
              <a:ext uri="{FF2B5EF4-FFF2-40B4-BE49-F238E27FC236}">
                <a16:creationId xmlns:a16="http://schemas.microsoft.com/office/drawing/2014/main" id="{C075A2D1-BA8B-9D43-AD03-757DFBBE0C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 rot="2120332">
            <a:off x="9010534" y="1141614"/>
            <a:ext cx="3810000" cy="28956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B7345AA-B987-6C4F-8A9F-18BB097D50EB}"/>
              </a:ext>
            </a:extLst>
          </p:cNvPr>
          <p:cNvSpPr txBox="1"/>
          <p:nvPr/>
        </p:nvSpPr>
        <p:spPr>
          <a:xfrm rot="2156829">
            <a:off x="10007600" y="1232890"/>
            <a:ext cx="3810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://www.magickriver.org/2007/10/is-universe-fractal-by-amanda-gefter.html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-sa/3.0/"/>
              </a:rPr>
              <a:t>CC BY-SA</a:t>
            </a:r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3464807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EED06-19E7-F341-921A-A98278FA0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Oriented Programming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3A94E4-AB55-F54E-9EBC-B649756A91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4695644"/>
          </a:xfrm>
        </p:spPr>
        <p:txBody>
          <a:bodyPr/>
          <a:lstStyle/>
          <a:p>
            <a:r>
              <a:rPr lang="en-US" dirty="0"/>
              <a:t>OOP</a:t>
            </a:r>
          </a:p>
          <a:p>
            <a:pPr lvl="1"/>
            <a:r>
              <a:rPr lang="en-US" dirty="0"/>
              <a:t>Combines procedural and functional</a:t>
            </a:r>
          </a:p>
          <a:p>
            <a:pPr lvl="1"/>
            <a:r>
              <a:rPr lang="en-US" dirty="0"/>
              <a:t>Makes use of methods/functions</a:t>
            </a:r>
          </a:p>
          <a:p>
            <a:pPr lvl="1"/>
            <a:r>
              <a:rPr lang="en-US" dirty="0"/>
              <a:t>makes use of properties</a:t>
            </a:r>
          </a:p>
          <a:p>
            <a:pPr lvl="1"/>
            <a:r>
              <a:rPr lang="en-US" dirty="0"/>
              <a:t>but – everything must follow these four rules / pillars </a:t>
            </a:r>
          </a:p>
          <a:p>
            <a:pPr lvl="1"/>
            <a:endParaRPr lang="en-US" dirty="0"/>
          </a:p>
          <a:p>
            <a:r>
              <a:rPr lang="en-US" dirty="0"/>
              <a:t>Four Pillars of OOP</a:t>
            </a:r>
          </a:p>
          <a:p>
            <a:pPr lvl="1"/>
            <a:r>
              <a:rPr lang="en-US" dirty="0"/>
              <a:t>Encapsulation</a:t>
            </a:r>
          </a:p>
          <a:p>
            <a:pPr lvl="1"/>
            <a:r>
              <a:rPr lang="en-US" dirty="0"/>
              <a:t>Abstraction</a:t>
            </a:r>
          </a:p>
          <a:p>
            <a:pPr lvl="1"/>
            <a:r>
              <a:rPr lang="en-US" dirty="0"/>
              <a:t>Inheritance</a:t>
            </a:r>
          </a:p>
          <a:p>
            <a:pPr lvl="1"/>
            <a:r>
              <a:rPr lang="en-US" dirty="0"/>
              <a:t>Polymorphism </a:t>
            </a:r>
          </a:p>
          <a:p>
            <a:pPr lvl="1"/>
            <a:endParaRPr lang="en-US" dirty="0"/>
          </a:p>
        </p:txBody>
      </p:sp>
      <p:pic>
        <p:nvPicPr>
          <p:cNvPr id="5" name="Picture 4" descr="Pillar Capitals Greek Architecture · Free photo on Pixabay">
            <a:extLst>
              <a:ext uri="{FF2B5EF4-FFF2-40B4-BE49-F238E27FC236}">
                <a16:creationId xmlns:a16="http://schemas.microsoft.com/office/drawing/2014/main" id="{F8D4F2DC-6F77-C84A-BEC4-C0D154CB27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047303" y="4221493"/>
            <a:ext cx="4557858" cy="256379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FE84056-E347-FF41-8AF1-5E4745C71ACD}"/>
              </a:ext>
            </a:extLst>
          </p:cNvPr>
          <p:cNvSpPr txBox="1"/>
          <p:nvPr/>
        </p:nvSpPr>
        <p:spPr>
          <a:xfrm>
            <a:off x="1080655" y="6785288"/>
            <a:ext cx="60676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Note: this is a common technical interview question!</a:t>
            </a:r>
          </a:p>
        </p:txBody>
      </p:sp>
    </p:spTree>
    <p:extLst>
      <p:ext uri="{BB962C8B-B14F-4D97-AF65-F5344CB8AC3E}">
        <p14:creationId xmlns:p14="http://schemas.microsoft.com/office/powerpoint/2010/main" val="986832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C54C9-B1B0-E54D-A496-14DAA68D7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Encapsulation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DEC0BD-6717-B340-8B2C-E2A4028C43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4919488"/>
          </a:xfrm>
        </p:spPr>
        <p:txBody>
          <a:bodyPr/>
          <a:lstStyle/>
          <a:p>
            <a:r>
              <a:rPr lang="en-US" dirty="0"/>
              <a:t>Wrapping data under a “single self-contained unit”</a:t>
            </a:r>
          </a:p>
          <a:p>
            <a:pPr lvl="1"/>
            <a:r>
              <a:rPr lang="en-US" b="1" dirty="0"/>
              <a:t>Objects</a:t>
            </a:r>
            <a:endParaRPr lang="en-US" dirty="0"/>
          </a:p>
          <a:p>
            <a:r>
              <a:rPr lang="en-US" dirty="0"/>
              <a:t>The process of encapsulation says information is stored in</a:t>
            </a:r>
          </a:p>
          <a:p>
            <a:pPr lvl="1"/>
            <a:r>
              <a:rPr lang="en-US" dirty="0"/>
              <a:t>Objects</a:t>
            </a:r>
          </a:p>
          <a:p>
            <a:pPr lvl="1"/>
            <a:r>
              <a:rPr lang="en-US" dirty="0"/>
              <a:t>Self-contained</a:t>
            </a:r>
          </a:p>
          <a:p>
            <a:pPr lvl="1"/>
            <a:r>
              <a:rPr lang="en-US" dirty="0"/>
              <a:t>Only way to access data is through Methods</a:t>
            </a:r>
          </a:p>
          <a:p>
            <a:pPr lvl="2"/>
            <a:r>
              <a:rPr lang="en-US" dirty="0"/>
              <a:t>Every variable is private or protected</a:t>
            </a:r>
          </a:p>
          <a:p>
            <a:pPr lvl="2"/>
            <a:r>
              <a:rPr lang="en-US" dirty="0"/>
              <a:t>Accessor/Mutator methods</a:t>
            </a:r>
          </a:p>
          <a:p>
            <a:pPr lvl="1"/>
            <a:r>
              <a:rPr lang="en-US" dirty="0"/>
              <a:t>Anything done in the object </a:t>
            </a:r>
            <a:r>
              <a:rPr lang="en-US" b="1" dirty="0"/>
              <a:t>should not</a:t>
            </a:r>
            <a:r>
              <a:rPr lang="en-US" dirty="0"/>
              <a:t> affect other objects properties (variables) directly</a:t>
            </a:r>
          </a:p>
          <a:p>
            <a:pPr lvl="2"/>
            <a:endParaRPr lang="en-US" dirty="0"/>
          </a:p>
          <a:p>
            <a:r>
              <a:rPr lang="en-US" dirty="0"/>
              <a:t>You have been practicing this for a while. </a:t>
            </a:r>
          </a:p>
          <a:p>
            <a:r>
              <a:rPr lang="en-US" dirty="0"/>
              <a:t>The why you “interface” with a class then is very carefully defined!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7C99BC-C506-1340-BF5C-5DC894BFEA89}"/>
              </a:ext>
            </a:extLst>
          </p:cNvPr>
          <p:cNvSpPr txBox="1"/>
          <p:nvPr/>
        </p:nvSpPr>
        <p:spPr>
          <a:xfrm>
            <a:off x="5898444" y="6791228"/>
            <a:ext cx="79191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P5, this is why we didn’t list your private variables in the writeup!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0B4CFE-C6FF-1948-AFDD-0C07C486A13E}"/>
              </a:ext>
            </a:extLst>
          </p:cNvPr>
          <p:cNvSpPr txBox="1"/>
          <p:nvPr/>
        </p:nvSpPr>
        <p:spPr>
          <a:xfrm rot="1686998">
            <a:off x="10024534" y="1463722"/>
            <a:ext cx="33073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Discussion, why would this </a:t>
            </a:r>
          </a:p>
          <a:p>
            <a:r>
              <a:rPr lang="en-US" dirty="0"/>
              <a:t>make testing easier?</a:t>
            </a:r>
          </a:p>
        </p:txBody>
      </p:sp>
    </p:spTree>
    <p:extLst>
      <p:ext uri="{BB962C8B-B14F-4D97-AF65-F5344CB8AC3E}">
        <p14:creationId xmlns:p14="http://schemas.microsoft.com/office/powerpoint/2010/main" val="378231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17C35-C023-8243-951D-BB78571B0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4D3161-8ECF-0048-8C23-398863E593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4460003"/>
          </a:xfrm>
        </p:spPr>
        <p:txBody>
          <a:bodyPr/>
          <a:lstStyle/>
          <a:p>
            <a:r>
              <a:rPr lang="en-US" sz="2400" dirty="0"/>
              <a:t>Only show the ”relevant” data, and “hide” unnecessary details</a:t>
            </a:r>
          </a:p>
          <a:p>
            <a:r>
              <a:rPr lang="en-US" sz="2400" dirty="0"/>
              <a:t>A car is made up of many encapsulated components </a:t>
            </a:r>
          </a:p>
          <a:p>
            <a:pPr lvl="1"/>
            <a:r>
              <a:rPr lang="en-US" sz="2000" dirty="0"/>
              <a:t>but we often don’t care about those components! </a:t>
            </a:r>
          </a:p>
          <a:p>
            <a:pPr lvl="1"/>
            <a:r>
              <a:rPr lang="en-US" sz="2000" dirty="0"/>
              <a:t>we simply want the car to work with our interface</a:t>
            </a:r>
          </a:p>
          <a:p>
            <a:r>
              <a:rPr lang="en-US" sz="2400" dirty="0"/>
              <a:t>You practice this by :</a:t>
            </a:r>
          </a:p>
          <a:p>
            <a:pPr lvl="1"/>
            <a:r>
              <a:rPr lang="en-US" sz="2000" dirty="0"/>
              <a:t>Writing code in layers</a:t>
            </a:r>
          </a:p>
          <a:p>
            <a:pPr lvl="1"/>
            <a:r>
              <a:rPr lang="en-US" sz="2000" dirty="0"/>
              <a:t>View Layer was our interface</a:t>
            </a:r>
          </a:p>
          <a:p>
            <a:pPr lvl="1"/>
            <a:r>
              <a:rPr lang="en-US" sz="2000" dirty="0"/>
              <a:t>Layers upon layers, with carefully defined interfaces</a:t>
            </a:r>
          </a:p>
          <a:p>
            <a:pPr lvl="2"/>
            <a:r>
              <a:rPr lang="en-US" sz="2000" dirty="0"/>
              <a:t>but the objects rely on each other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E3A8FF-8D1C-E849-A48E-6581CD8EC9E6}"/>
              </a:ext>
            </a:extLst>
          </p:cNvPr>
          <p:cNvSpPr txBox="1"/>
          <p:nvPr/>
        </p:nvSpPr>
        <p:spPr>
          <a:xfrm rot="1143897">
            <a:off x="9881622" y="967608"/>
            <a:ext cx="34323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Discussion: can you think of </a:t>
            </a:r>
          </a:p>
          <a:p>
            <a:r>
              <a:rPr lang="en-US" dirty="0"/>
              <a:t>other examples of this?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DFC6AB-171B-A040-9C51-AAC996B8BE74}"/>
              </a:ext>
            </a:extLst>
          </p:cNvPr>
          <p:cNvSpPr txBox="1"/>
          <p:nvPr/>
        </p:nvSpPr>
        <p:spPr>
          <a:xfrm>
            <a:off x="5458876" y="6836832"/>
            <a:ext cx="8146782" cy="400110"/>
          </a:xfrm>
          <a:prstGeom prst="rect">
            <a:avLst/>
          </a:prstGeom>
          <a:solidFill>
            <a:schemeClr val="accent5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Discussion: How are abstract classes or interfaces related to this idea?</a:t>
            </a:r>
          </a:p>
        </p:txBody>
      </p:sp>
    </p:spTree>
    <p:extLst>
      <p:ext uri="{BB962C8B-B14F-4D97-AF65-F5344CB8AC3E}">
        <p14:creationId xmlns:p14="http://schemas.microsoft.com/office/powerpoint/2010/main" val="3806721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824C9-56E3-DD42-9409-E4D32C9AE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AACF22-B7ED-C047-ACE9-8DE022863B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4064702"/>
          </a:xfrm>
        </p:spPr>
        <p:txBody>
          <a:bodyPr/>
          <a:lstStyle/>
          <a:p>
            <a:r>
              <a:rPr lang="en-US" dirty="0"/>
              <a:t>A class can acquire the properties and methods of another class</a:t>
            </a:r>
          </a:p>
          <a:p>
            <a:endParaRPr lang="en-US" dirty="0"/>
          </a:p>
          <a:p>
            <a:r>
              <a:rPr lang="en-US" dirty="0"/>
              <a:t>The goal </a:t>
            </a:r>
          </a:p>
          <a:p>
            <a:pPr lvl="1"/>
            <a:r>
              <a:rPr lang="en-US" dirty="0"/>
              <a:t>Provides reusability </a:t>
            </a:r>
          </a:p>
          <a:p>
            <a:pPr lvl="1"/>
            <a:r>
              <a:rPr lang="en-US" dirty="0"/>
              <a:t>Only one class has a unique feature, the rest share features</a:t>
            </a:r>
          </a:p>
          <a:p>
            <a:pPr lvl="2"/>
            <a:r>
              <a:rPr lang="en-US" dirty="0"/>
              <a:t>parents contain the shared features (Base class)</a:t>
            </a:r>
          </a:p>
          <a:p>
            <a:pPr lvl="2"/>
            <a:r>
              <a:rPr lang="en-US" dirty="0"/>
              <a:t>children have the unique feature (derived class)</a:t>
            </a:r>
          </a:p>
          <a:p>
            <a:pPr lvl="1"/>
            <a:r>
              <a:rPr lang="en-US" dirty="0"/>
              <a:t>Keep your code D.R.Y.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E5FE59-13FD-3347-92DF-1409B46482E6}"/>
              </a:ext>
            </a:extLst>
          </p:cNvPr>
          <p:cNvSpPr txBox="1"/>
          <p:nvPr/>
        </p:nvSpPr>
        <p:spPr>
          <a:xfrm>
            <a:off x="931334" y="6654800"/>
            <a:ext cx="114088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Discussion: What are some ways in your past assignments would have benefited from inheritance?</a:t>
            </a:r>
          </a:p>
        </p:txBody>
      </p:sp>
      <p:pic>
        <p:nvPicPr>
          <p:cNvPr id="9" name="Picture 8" descr="File:UML diagram of composition over inheritance.svg ...">
            <a:extLst>
              <a:ext uri="{FF2B5EF4-FFF2-40B4-BE49-F238E27FC236}">
                <a16:creationId xmlns:a16="http://schemas.microsoft.com/office/drawing/2014/main" id="{A4589414-3805-7643-B811-40410179AC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 rot="1126895">
            <a:off x="8379730" y="717490"/>
            <a:ext cx="5048404" cy="397141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F9A98D4-086D-4D49-9200-9A23C2A1E842}"/>
              </a:ext>
            </a:extLst>
          </p:cNvPr>
          <p:cNvSpPr txBox="1"/>
          <p:nvPr/>
        </p:nvSpPr>
        <p:spPr>
          <a:xfrm rot="1126895">
            <a:off x="8379726" y="4766802"/>
            <a:ext cx="50484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s://commons.wikimedia.org/wiki/File:UML_diagram_of_composition_over_inheritance.svg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-sa/3.0/"/>
              </a:rPr>
              <a:t>CC BY-SA</a:t>
            </a:r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4123660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E5625-A656-BD47-BE3C-9F74D5B78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Polymorphism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37D706-99EE-2F42-AFD0-BF78C03BD19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4437112"/>
          </a:xfrm>
        </p:spPr>
        <p:txBody>
          <a:bodyPr/>
          <a:lstStyle/>
          <a:p>
            <a:r>
              <a:rPr lang="en-US" dirty="0"/>
              <a:t>Greek – poly means many</a:t>
            </a:r>
          </a:p>
          <a:p>
            <a:r>
              <a:rPr lang="en-US" dirty="0"/>
              <a:t>morphs – means forms</a:t>
            </a:r>
          </a:p>
          <a:p>
            <a:pPr lvl="1"/>
            <a:r>
              <a:rPr lang="en-US" dirty="0"/>
              <a:t>Polymorphism means objects have many forms</a:t>
            </a:r>
          </a:p>
          <a:p>
            <a:pPr lvl="1"/>
            <a:endParaRPr lang="en-US" dirty="0"/>
          </a:p>
          <a:p>
            <a:r>
              <a:rPr lang="en-US" dirty="0"/>
              <a:t>Children look like Parents</a:t>
            </a:r>
          </a:p>
          <a:p>
            <a:pPr lvl="1"/>
            <a:r>
              <a:rPr lang="en-US" dirty="0"/>
              <a:t>but overwritten – means the ”most specific” version is called</a:t>
            </a:r>
          </a:p>
          <a:p>
            <a:pPr lvl="1"/>
            <a:r>
              <a:rPr lang="en-US" dirty="0"/>
              <a:t>common overwritten methods</a:t>
            </a:r>
          </a:p>
          <a:p>
            <a:pPr lvl="2"/>
            <a:r>
              <a:rPr lang="en-US" dirty="0"/>
              <a:t>.equals(Object obj)</a:t>
            </a:r>
          </a:p>
          <a:p>
            <a:pPr lvl="2"/>
            <a:r>
              <a:rPr lang="en-US" dirty="0"/>
              <a:t>.</a:t>
            </a:r>
            <a:r>
              <a:rPr lang="en-US" dirty="0" err="1"/>
              <a:t>toString</a:t>
            </a:r>
            <a:r>
              <a:rPr lang="en-US" dirty="0"/>
              <a:t>()</a:t>
            </a:r>
          </a:p>
          <a:p>
            <a:pPr lvl="2"/>
            <a:r>
              <a:rPr lang="en-US" dirty="0"/>
              <a:t>.</a:t>
            </a:r>
            <a:r>
              <a:rPr lang="en-US" dirty="0" err="1"/>
              <a:t>hashCode</a:t>
            </a:r>
            <a:r>
              <a:rPr lang="en-US" dirty="0"/>
              <a:t>() </a:t>
            </a:r>
          </a:p>
          <a:p>
            <a:pPr lvl="2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8E9B9C-4307-4446-B6BC-A5767CF1421D}"/>
              </a:ext>
            </a:extLst>
          </p:cNvPr>
          <p:cNvSpPr txBox="1"/>
          <p:nvPr/>
        </p:nvSpPr>
        <p:spPr>
          <a:xfrm>
            <a:off x="4453467" y="4639733"/>
            <a:ext cx="62504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Why is Object important here, instead of Class name?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778834-93E7-7E4F-8327-239549807408}"/>
              </a:ext>
            </a:extLst>
          </p:cNvPr>
          <p:cNvSpPr txBox="1"/>
          <p:nvPr/>
        </p:nvSpPr>
        <p:spPr>
          <a:xfrm>
            <a:off x="3860800" y="5424342"/>
            <a:ext cx="43513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You will learn </a:t>
            </a:r>
            <a:r>
              <a:rPr lang="en-US" dirty="0" err="1"/>
              <a:t>hashCode</a:t>
            </a:r>
            <a:r>
              <a:rPr lang="en-US" dirty="0"/>
              <a:t> in the future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417F54-D321-F14B-B7AB-8F87FC5F2C94}"/>
              </a:ext>
            </a:extLst>
          </p:cNvPr>
          <p:cNvSpPr txBox="1"/>
          <p:nvPr/>
        </p:nvSpPr>
        <p:spPr>
          <a:xfrm rot="1014243">
            <a:off x="8657835" y="1253492"/>
            <a:ext cx="47179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Discussion – why is this advantageous?</a:t>
            </a:r>
          </a:p>
        </p:txBody>
      </p:sp>
    </p:spTree>
    <p:extLst>
      <p:ext uri="{BB962C8B-B14F-4D97-AF65-F5344CB8AC3E}">
        <p14:creationId xmlns:p14="http://schemas.microsoft.com/office/powerpoint/2010/main" val="3882917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2">
      <a:dk1>
        <a:srgbClr val="000000"/>
      </a:dk1>
      <a:lt1>
        <a:srgbClr val="FFFFFF"/>
      </a:lt1>
      <a:dk2>
        <a:srgbClr val="1E4D2B"/>
      </a:dk2>
      <a:lt2>
        <a:srgbClr val="C8C371"/>
      </a:lt2>
      <a:accent1>
        <a:srgbClr val="D9782C"/>
      </a:accent1>
      <a:accent2>
        <a:srgbClr val="C9D845"/>
      </a:accent2>
      <a:accent3>
        <a:srgbClr val="CC5430"/>
      </a:accent3>
      <a:accent4>
        <a:srgbClr val="105456"/>
      </a:accent4>
      <a:accent5>
        <a:srgbClr val="12A3B6"/>
      </a:accent5>
      <a:accent6>
        <a:srgbClr val="ECC530"/>
      </a:accent6>
      <a:hlink>
        <a:srgbClr val="F3B000"/>
      </a:hlink>
      <a:folHlink>
        <a:srgbClr val="FFDC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lIns="274320" tIns="182880" rIns="274320" bIns="182880" rtlCol="0" anchor="ctr"/>
      <a:lstStyle>
        <a:defPPr>
          <a:defRPr dirty="0" smtClean="0">
            <a:latin typeface="Proxima Nova" charset="0"/>
            <a:ea typeface="Proxima Nova" charset="0"/>
            <a:cs typeface="Proxima Nova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SU-BrandedTemplate" id="{D21336EF-F334-3B4F-A1D4-F3514C27726B}" vid="{CC5F3D7E-502D-3244-B4FD-FBC9866393C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813</TotalTime>
  <Words>816</Words>
  <Application>Microsoft Macintosh PowerPoint</Application>
  <PresentationFormat>Custom</PresentationFormat>
  <Paragraphs>123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Consolas</vt:lpstr>
      <vt:lpstr>Franklin Gothic Book</vt:lpstr>
      <vt:lpstr>Proxima Nova</vt:lpstr>
      <vt:lpstr>Vitesse Light</vt:lpstr>
      <vt:lpstr>Office Theme</vt:lpstr>
      <vt:lpstr>PowerPoint Presentation</vt:lpstr>
      <vt:lpstr>Programming Paradigms</vt:lpstr>
      <vt:lpstr>Procedural / Imperative</vt:lpstr>
      <vt:lpstr>Functional</vt:lpstr>
      <vt:lpstr>Object Oriented Programming</vt:lpstr>
      <vt:lpstr>Encapsulation</vt:lpstr>
      <vt:lpstr>Abstraction</vt:lpstr>
      <vt:lpstr>Inheritance</vt:lpstr>
      <vt:lpstr>Polymorphism</vt:lpstr>
      <vt:lpstr>Discussion Item</vt:lpstr>
      <vt:lpstr>P5 Testing Suggestions</vt:lpstr>
      <vt:lpstr>Knowledge Checks?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Lionelle,Albert</dc:creator>
  <cp:lastModifiedBy>Lionelle,Albert</cp:lastModifiedBy>
  <cp:revision>6</cp:revision>
  <dcterms:created xsi:type="dcterms:W3CDTF">2020-11-16T03:41:33Z</dcterms:created>
  <dcterms:modified xsi:type="dcterms:W3CDTF">2020-11-16T17:15:02Z</dcterms:modified>
</cp:coreProperties>
</file>