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0" r:id="rId3"/>
    <p:sldId id="281" r:id="rId4"/>
    <p:sldId id="261" r:id="rId5"/>
    <p:sldId id="277" r:id="rId6"/>
    <p:sldId id="272" r:id="rId7"/>
    <p:sldId id="278" r:id="rId8"/>
    <p:sldId id="279" r:id="rId9"/>
    <p:sldId id="280" r:id="rId10"/>
    <p:sldId id="276" r:id="rId11"/>
    <p:sldId id="288" r:id="rId12"/>
    <p:sldId id="286" r:id="rId13"/>
    <p:sldId id="282" r:id="rId14"/>
    <p:sldId id="259" r:id="rId15"/>
    <p:sldId id="283" r:id="rId16"/>
    <p:sldId id="284" r:id="rId17"/>
    <p:sldId id="285" r:id="rId18"/>
    <p:sldId id="267" r:id="rId19"/>
    <p:sldId id="287" r:id="rId20"/>
    <p:sldId id="258" r:id="rId21"/>
    <p:sldId id="273" r:id="rId22"/>
    <p:sldId id="269" r:id="rId23"/>
    <p:sldId id="262" r:id="rId24"/>
    <p:sldId id="263" r:id="rId25"/>
    <p:sldId id="264" r:id="rId26"/>
    <p:sldId id="265" r:id="rId27"/>
    <p:sldId id="274" r:id="rId28"/>
    <p:sldId id="275" r:id="rId2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3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76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3575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71AC2-EAFE-EE48-9A97-9ACFE728E707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B55C6-DCB4-724F-933C-BC791ADBAC1B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Objects and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1866-F6CA-8E4A-B84A-EDF0EF47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 Pseudocode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EA6B1-16B0-644E-9D4D-563305EEA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976121"/>
            <a:ext cx="12561453" cy="3946978"/>
          </a:xfrm>
        </p:spPr>
        <p:txBody>
          <a:bodyPr/>
          <a:lstStyle/>
          <a:p>
            <a:r>
              <a:rPr lang="en-US" dirty="0"/>
              <a:t>As a group, block out / outline what you need to do for the </a:t>
            </a:r>
            <a:r>
              <a:rPr lang="en-US" b="1" dirty="0" err="1"/>
              <a:t>longDivision</a:t>
            </a:r>
            <a:r>
              <a:rPr lang="en-US" b="1" dirty="0"/>
              <a:t> </a:t>
            </a:r>
            <a:r>
              <a:rPr lang="en-US" dirty="0"/>
              <a:t>method.</a:t>
            </a:r>
          </a:p>
          <a:p>
            <a:pPr lvl="1"/>
            <a:r>
              <a:rPr lang="en-US" dirty="0"/>
              <a:t>It needs to print both the quotient and the remainder of value 1 long divided by value 2</a:t>
            </a:r>
          </a:p>
          <a:p>
            <a:pPr lvl="1"/>
            <a:r>
              <a:rPr lang="en-US" dirty="0"/>
              <a:t>This outline is called pseudocode, and often done in *comments* for example</a:t>
            </a:r>
          </a:p>
          <a:p>
            <a:pPr lvl="2"/>
            <a:r>
              <a:rPr lang="en-US" dirty="0"/>
              <a:t>// multiple value1 and value2 together – store in answer</a:t>
            </a:r>
          </a:p>
          <a:p>
            <a:pPr lvl="2"/>
            <a:r>
              <a:rPr lang="en-US" dirty="0"/>
              <a:t>// Print hello doc, the answer is _answer_</a:t>
            </a:r>
          </a:p>
          <a:p>
            <a:pPr lvl="1"/>
            <a:r>
              <a:rPr lang="en-US" dirty="0"/>
              <a:t>Focus on major “sub tasks” of the method task</a:t>
            </a:r>
          </a:p>
          <a:p>
            <a:pPr lvl="1"/>
            <a:r>
              <a:rPr lang="en-US" dirty="0"/>
              <a:t>Most methods should have one task, with a couple small things needed to accomplish that task</a:t>
            </a:r>
          </a:p>
          <a:p>
            <a:pPr lvl="2"/>
            <a:r>
              <a:rPr lang="en-US" dirty="0"/>
              <a:t>That is it!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33542-4261-2845-9C92-F1E1FAC64D55}"/>
              </a:ext>
            </a:extLst>
          </p:cNvPr>
          <p:cNvSpPr txBox="1"/>
          <p:nvPr/>
        </p:nvSpPr>
        <p:spPr>
          <a:xfrm>
            <a:off x="1561761" y="5546164"/>
            <a:ext cx="97108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// pseudocode here   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0F5B08E-E543-6D4D-A32B-A7C7DC8CF326}"/>
              </a:ext>
            </a:extLst>
          </p:cNvPr>
          <p:cNvSpPr/>
          <p:nvPr/>
        </p:nvSpPr>
        <p:spPr>
          <a:xfrm rot="505444">
            <a:off x="9436405" y="6106236"/>
            <a:ext cx="3713171" cy="818848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Called a method stub!</a:t>
            </a:r>
          </a:p>
        </p:txBody>
      </p:sp>
    </p:spTree>
    <p:extLst>
      <p:ext uri="{BB962C8B-B14F-4D97-AF65-F5344CB8AC3E}">
        <p14:creationId xmlns:p14="http://schemas.microsoft.com/office/powerpoint/2010/main" val="31505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B3B9-4556-40D4-89F0-45C666A8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1F524-B007-424D-9345-3E7C6A93E76A}"/>
              </a:ext>
            </a:extLst>
          </p:cNvPr>
          <p:cNvSpPr txBox="1"/>
          <p:nvPr/>
        </p:nvSpPr>
        <p:spPr>
          <a:xfrm>
            <a:off x="472191" y="2318932"/>
            <a:ext cx="116998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%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86DBA-8D5B-495E-ACCB-873D0788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Ideas Together: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98DB7-0221-4D07-ACFC-48B27DABE9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4661020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1612">
        <p:fade/>
      </p:transition>
    </mc:Choice>
    <mc:Fallback xmlns="">
      <p:transition advTm="61612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A8D2-A4AD-2F4B-9867-14F6354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256"/>
            <a:ext cx="12561453" cy="1015663"/>
          </a:xfrm>
        </p:spPr>
        <p:txBody>
          <a:bodyPr/>
          <a:lstStyle/>
          <a:p>
            <a:r>
              <a:rPr lang="en-US" dirty="0"/>
              <a:t>Memory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5DE4D-2405-DE4B-B0C9-3286EA1B16AA}"/>
              </a:ext>
            </a:extLst>
          </p:cNvPr>
          <p:cNvSpPr/>
          <p:nvPr/>
        </p:nvSpPr>
        <p:spPr>
          <a:xfrm>
            <a:off x="12771146" y="344875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28780-1905-584A-A043-795184B21B53}"/>
              </a:ext>
            </a:extLst>
          </p:cNvPr>
          <p:cNvSpPr/>
          <p:nvPr/>
        </p:nvSpPr>
        <p:spPr>
          <a:xfrm>
            <a:off x="12771146" y="805461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8918-E116-4C4B-A273-FBC1005F922D}"/>
              </a:ext>
            </a:extLst>
          </p:cNvPr>
          <p:cNvSpPr/>
          <p:nvPr/>
        </p:nvSpPr>
        <p:spPr>
          <a:xfrm>
            <a:off x="12771146" y="1269716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ED5DC-B1D2-0647-ACE2-FE97E808B015}"/>
              </a:ext>
            </a:extLst>
          </p:cNvPr>
          <p:cNvSpPr/>
          <p:nvPr/>
        </p:nvSpPr>
        <p:spPr>
          <a:xfrm>
            <a:off x="12771146" y="173013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F51A42-170F-684C-891F-212F5B46AB38}"/>
              </a:ext>
            </a:extLst>
          </p:cNvPr>
          <p:cNvSpPr/>
          <p:nvPr/>
        </p:nvSpPr>
        <p:spPr>
          <a:xfrm>
            <a:off x="9738802" y="3084799"/>
            <a:ext cx="3766122" cy="27614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87E27-BA47-5048-8F11-3CCBBD489107}"/>
              </a:ext>
            </a:extLst>
          </p:cNvPr>
          <p:cNvSpPr/>
          <p:nvPr/>
        </p:nvSpPr>
        <p:spPr>
          <a:xfrm>
            <a:off x="12771146" y="218168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C0A74-195A-654A-ACD9-A7A61CA1C955}"/>
              </a:ext>
            </a:extLst>
          </p:cNvPr>
          <p:cNvSpPr/>
          <p:nvPr/>
        </p:nvSpPr>
        <p:spPr>
          <a:xfrm>
            <a:off x="12771146" y="3106530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AE82F-67F8-DF41-B3DF-080B1FA31A10}"/>
              </a:ext>
            </a:extLst>
          </p:cNvPr>
          <p:cNvSpPr/>
          <p:nvPr/>
        </p:nvSpPr>
        <p:spPr>
          <a:xfrm>
            <a:off x="12771146" y="3566948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470BC-1711-0F4D-8984-D92CAD33D07D}"/>
              </a:ext>
            </a:extLst>
          </p:cNvPr>
          <p:cNvSpPr/>
          <p:nvPr/>
        </p:nvSpPr>
        <p:spPr>
          <a:xfrm>
            <a:off x="12771146" y="4018503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9946A-B250-2848-8B64-8AFA3F9826CF}"/>
              </a:ext>
            </a:extLst>
          </p:cNvPr>
          <p:cNvSpPr/>
          <p:nvPr/>
        </p:nvSpPr>
        <p:spPr>
          <a:xfrm>
            <a:off x="12771146" y="447908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54B84-99E6-644F-89FB-F563E0D5AEC1}"/>
              </a:ext>
            </a:extLst>
          </p:cNvPr>
          <p:cNvSpPr/>
          <p:nvPr/>
        </p:nvSpPr>
        <p:spPr>
          <a:xfrm>
            <a:off x="12771146" y="494334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49036-16FA-5141-AB31-A6B76901AAAF}"/>
              </a:ext>
            </a:extLst>
          </p:cNvPr>
          <p:cNvSpPr/>
          <p:nvPr/>
        </p:nvSpPr>
        <p:spPr>
          <a:xfrm>
            <a:off x="12771146" y="5403762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E936A-32A8-E04D-8DA0-5E0531E2A9B8}"/>
              </a:ext>
            </a:extLst>
          </p:cNvPr>
          <p:cNvSpPr txBox="1"/>
          <p:nvPr/>
        </p:nvSpPr>
        <p:spPr>
          <a:xfrm>
            <a:off x="12771143" y="37913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F13E3-5541-D34A-AA71-29F6ADD2A542}"/>
              </a:ext>
            </a:extLst>
          </p:cNvPr>
          <p:cNvSpPr txBox="1"/>
          <p:nvPr/>
        </p:nvSpPr>
        <p:spPr>
          <a:xfrm>
            <a:off x="12771143" y="838184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E9D08-26B4-374D-A29E-D18B75EB18A5}"/>
              </a:ext>
            </a:extLst>
          </p:cNvPr>
          <p:cNvSpPr txBox="1"/>
          <p:nvPr/>
        </p:nvSpPr>
        <p:spPr>
          <a:xfrm>
            <a:off x="10716699" y="518978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5C62FA-36A6-5548-9510-C556B2E5B029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11681899" y="579193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13142F-D9E3-B542-9581-3FC2BA6A3861}"/>
              </a:ext>
            </a:extLst>
          </p:cNvPr>
          <p:cNvSpPr txBox="1"/>
          <p:nvPr/>
        </p:nvSpPr>
        <p:spPr>
          <a:xfrm>
            <a:off x="10716698" y="1003547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105763-1FEA-2043-8ECE-221BF3DADF6B}"/>
              </a:ext>
            </a:extLst>
          </p:cNvPr>
          <p:cNvCxnSpPr>
            <a:stCxn id="25" idx="3"/>
          </p:cNvCxnSpPr>
          <p:nvPr/>
        </p:nvCxnSpPr>
        <p:spPr>
          <a:xfrm flipV="1">
            <a:off x="11681898" y="1063762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82A121-B808-BD49-A73B-324B22553B81}"/>
              </a:ext>
            </a:extLst>
          </p:cNvPr>
          <p:cNvSpPr txBox="1"/>
          <p:nvPr/>
        </p:nvSpPr>
        <p:spPr>
          <a:xfrm>
            <a:off x="9005815" y="1544519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smallBuildingOnCampus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FECEB-D89F-DC45-9064-A7C093A379E2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 flipV="1">
            <a:off x="12002148" y="1505383"/>
            <a:ext cx="759779" cy="239191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0A64E5-2911-DE4F-A512-A1D20203CC4C}"/>
              </a:ext>
            </a:extLst>
          </p:cNvPr>
          <p:cNvSpPr txBox="1"/>
          <p:nvPr/>
        </p:nvSpPr>
        <p:spPr>
          <a:xfrm>
            <a:off x="11937259" y="3578460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A5272C-ADB5-AF4D-9018-5E74ADC58CFB}"/>
              </a:ext>
            </a:extLst>
          </p:cNvPr>
          <p:cNvSpPr txBox="1"/>
          <p:nvPr/>
        </p:nvSpPr>
        <p:spPr>
          <a:xfrm>
            <a:off x="11887567" y="309383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0037B-7CF0-1441-A5D8-70749535F56B}"/>
              </a:ext>
            </a:extLst>
          </p:cNvPr>
          <p:cNvSpPr txBox="1"/>
          <p:nvPr/>
        </p:nvSpPr>
        <p:spPr>
          <a:xfrm>
            <a:off x="12974364" y="313225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776C7-A5FB-8F42-B733-89D6245F35EA}"/>
              </a:ext>
            </a:extLst>
          </p:cNvPr>
          <p:cNvSpPr txBox="1"/>
          <p:nvPr/>
        </p:nvSpPr>
        <p:spPr>
          <a:xfrm>
            <a:off x="12950891" y="36228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6570B-0282-3B4A-92E6-F9D59C9BD6DA}"/>
              </a:ext>
            </a:extLst>
          </p:cNvPr>
          <p:cNvSpPr txBox="1"/>
          <p:nvPr/>
        </p:nvSpPr>
        <p:spPr>
          <a:xfrm>
            <a:off x="9917879" y="454323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More room for methods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6EB710-6113-EB47-99A9-2DF06F5496D1}"/>
              </a:ext>
            </a:extLst>
          </p:cNvPr>
          <p:cNvSpPr txBox="1"/>
          <p:nvPr/>
        </p:nvSpPr>
        <p:spPr>
          <a:xfrm>
            <a:off x="12831698" y="31411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6C424-F8CF-D148-9E5F-E8AD275A178A}"/>
              </a:ext>
            </a:extLst>
          </p:cNvPr>
          <p:cNvSpPr txBox="1"/>
          <p:nvPr/>
        </p:nvSpPr>
        <p:spPr>
          <a:xfrm>
            <a:off x="12808224" y="3627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6BCDE-14FC-4906-9269-59AA7F0068BD}"/>
              </a:ext>
            </a:extLst>
          </p:cNvPr>
          <p:cNvSpPr txBox="1"/>
          <p:nvPr/>
        </p:nvSpPr>
        <p:spPr>
          <a:xfrm>
            <a:off x="628075" y="2501242"/>
            <a:ext cx="780771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9709B8-3BFA-42FA-AE5F-A00E9D72CAE4}"/>
              </a:ext>
            </a:extLst>
          </p:cNvPr>
          <p:cNvSpPr txBox="1"/>
          <p:nvPr/>
        </p:nvSpPr>
        <p:spPr>
          <a:xfrm>
            <a:off x="12761927" y="130532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x2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44F8D4-2AF1-49D3-9612-D59D9D9FCD81}"/>
              </a:ext>
            </a:extLst>
          </p:cNvPr>
          <p:cNvSpPr txBox="1"/>
          <p:nvPr/>
        </p:nvSpPr>
        <p:spPr>
          <a:xfrm>
            <a:off x="12776207" y="2779176"/>
            <a:ext cx="733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x2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54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35521">
        <p:fade/>
      </p:transition>
    </mc:Choice>
    <mc:Fallback xmlns="">
      <p:transition advTm="1355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 animBg="1"/>
      <p:bldP spid="19" grpId="0" animBg="1"/>
      <p:bldP spid="22" grpId="0"/>
      <p:bldP spid="25" grpId="0"/>
      <p:bldP spid="28" grpId="0"/>
      <p:bldP spid="30" grpId="0"/>
      <p:bldP spid="31" grpId="0"/>
      <p:bldP spid="32" grpId="0"/>
      <p:bldP spid="32" grpId="1"/>
      <p:bldP spid="33" grpId="0"/>
      <p:bldP spid="33" grpId="1"/>
      <p:bldP spid="34" grpId="0"/>
      <p:bldP spid="35" grpId="0"/>
      <p:bldP spid="36" grpId="0"/>
      <p:bldP spid="41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34A2-5311-4D5D-96D6-4E353BEC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30505"/>
            <a:ext cx="12561453" cy="1015663"/>
          </a:xfrm>
        </p:spPr>
        <p:txBody>
          <a:bodyPr/>
          <a:lstStyle/>
          <a:p>
            <a:r>
              <a:rPr lang="en-US" dirty="0"/>
              <a:t>Rectangle?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B2DD-9E2F-4A9D-AE4D-7F76B94794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4786" y="2173089"/>
            <a:ext cx="5424623" cy="2685094"/>
          </a:xfrm>
        </p:spPr>
        <p:txBody>
          <a:bodyPr/>
          <a:lstStyle/>
          <a:p>
            <a:r>
              <a:rPr lang="en-US" b="1" dirty="0"/>
              <a:t>this – </a:t>
            </a:r>
            <a:r>
              <a:rPr lang="en-US" dirty="0"/>
              <a:t>keyword</a:t>
            </a:r>
          </a:p>
          <a:p>
            <a:pPr lvl="1"/>
            <a:r>
              <a:rPr lang="en-US" dirty="0"/>
              <a:t>Means “this object/instance”</a:t>
            </a:r>
          </a:p>
          <a:p>
            <a:r>
              <a:rPr lang="en-US" dirty="0"/>
              <a:t>Helps keep track of which variable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But not required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8A5B6-E068-488F-90FF-8825CA4202CC}"/>
              </a:ext>
            </a:extLst>
          </p:cNvPr>
          <p:cNvSpPr txBox="1"/>
          <p:nvPr/>
        </p:nvSpPr>
        <p:spPr>
          <a:xfrm>
            <a:off x="628075" y="1593320"/>
            <a:ext cx="6910464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instance variables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3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93872">
        <p:fade/>
      </p:transition>
    </mc:Choice>
    <mc:Fallback xmlns="">
      <p:transition advTm="193872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17D0-8437-42FD-8E0A-4BE6D023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37AF4-3B21-4B2F-B753-133D4422F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45181" y="2550519"/>
            <a:ext cx="5544544" cy="2461251"/>
          </a:xfrm>
        </p:spPr>
        <p:txBody>
          <a:bodyPr/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Shared / often Self contained (remember </a:t>
            </a:r>
            <a:r>
              <a:rPr lang="en-US" b="1" dirty="0"/>
              <a:t>S</a:t>
            </a:r>
            <a:r>
              <a:rPr lang="en-US" dirty="0"/>
              <a:t>)</a:t>
            </a:r>
          </a:p>
          <a:p>
            <a:r>
              <a:rPr lang="en-US" dirty="0"/>
              <a:t>instance methods</a:t>
            </a:r>
          </a:p>
          <a:p>
            <a:pPr lvl="1"/>
            <a:r>
              <a:rPr lang="en-US" dirty="0"/>
              <a:t>Need to access instance variables</a:t>
            </a:r>
          </a:p>
          <a:p>
            <a:pPr lvl="1"/>
            <a:r>
              <a:rPr lang="en-US" dirty="0"/>
              <a:t>Uses the data in the object</a:t>
            </a:r>
          </a:p>
          <a:p>
            <a:pPr lvl="2"/>
            <a:r>
              <a:rPr lang="en-US" dirty="0"/>
              <a:t>Unique to that instance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D1620-25D5-4DDC-B58F-925127A96CE3}"/>
              </a:ext>
            </a:extLst>
          </p:cNvPr>
          <p:cNvSpPr txBox="1"/>
          <p:nvPr/>
        </p:nvSpPr>
        <p:spPr>
          <a:xfrm>
            <a:off x="254830" y="2548823"/>
            <a:ext cx="5861157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9576">
        <p:fade/>
      </p:transition>
    </mc:Choice>
    <mc:Fallback xmlns="">
      <p:transition advTm="6957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45BF-873A-418F-BAD2-13FC5412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427"/>
            <a:ext cx="12561453" cy="1015663"/>
          </a:xfrm>
        </p:spPr>
        <p:txBody>
          <a:bodyPr/>
          <a:lstStyle/>
          <a:p>
            <a:r>
              <a:rPr lang="en-US" dirty="0"/>
              <a:t>Use Tables!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0DB38-916C-4770-94BA-EDC0427C7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80107"/>
            <a:ext cx="6042548" cy="1712520"/>
          </a:xfrm>
        </p:spPr>
        <p:txBody>
          <a:bodyPr/>
          <a:lstStyle/>
          <a:p>
            <a:r>
              <a:rPr lang="en-US" dirty="0"/>
              <a:t>Every time you are:</a:t>
            </a:r>
          </a:p>
          <a:p>
            <a:pPr lvl="1"/>
            <a:r>
              <a:rPr lang="en-US" dirty="0"/>
              <a:t>In a new method</a:t>
            </a:r>
          </a:p>
          <a:p>
            <a:pPr lvl="1"/>
            <a:r>
              <a:rPr lang="en-US" dirty="0"/>
              <a:t>See a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r>
              <a:rPr lang="en-US" u="sng" dirty="0"/>
              <a:t>Draw a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6507C-F3CD-49BF-B7BA-7536DD916E30}"/>
              </a:ext>
            </a:extLst>
          </p:cNvPr>
          <p:cNvSpPr txBox="1"/>
          <p:nvPr/>
        </p:nvSpPr>
        <p:spPr>
          <a:xfrm>
            <a:off x="628075" y="3359551"/>
            <a:ext cx="553212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6FD856-8DA4-4BF5-9737-CAB5C98C3AC6}"/>
              </a:ext>
            </a:extLst>
          </p:cNvPr>
          <p:cNvGraphicFramePr>
            <a:graphicFrameLocks noGrp="1"/>
          </p:cNvGraphicFramePr>
          <p:nvPr/>
        </p:nvGraphicFramePr>
        <p:xfrm>
          <a:off x="7884826" y="405110"/>
          <a:ext cx="3599860" cy="160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93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79993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@rec.one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@rec.two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159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67499E-7E10-43A2-ACBE-0605C34C1EAF}"/>
              </a:ext>
            </a:extLst>
          </p:cNvPr>
          <p:cNvGraphicFramePr>
            <a:graphicFrameLocks noGrp="1"/>
          </p:cNvGraphicFramePr>
          <p:nvPr/>
        </p:nvGraphicFramePr>
        <p:xfrm>
          <a:off x="7331098" y="2158414"/>
          <a:ext cx="2082800" cy="120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@rec.one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B541EB-A169-4505-B911-2AE9C210BC8D}"/>
              </a:ext>
            </a:extLst>
          </p:cNvPr>
          <p:cNvGraphicFramePr>
            <a:graphicFrameLocks noGrp="1"/>
          </p:cNvGraphicFramePr>
          <p:nvPr/>
        </p:nvGraphicFramePr>
        <p:xfrm>
          <a:off x="9924322" y="2158414"/>
          <a:ext cx="2082800" cy="120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@rec.two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3D659F-076B-4109-AF1D-A0246507503A}"/>
              </a:ext>
            </a:extLst>
          </p:cNvPr>
          <p:cNvSpPr txBox="1"/>
          <p:nvPr/>
        </p:nvSpPr>
        <p:spPr>
          <a:xfrm>
            <a:off x="9684756" y="806278"/>
            <a:ext cx="79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/>
              <a:t> 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5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33879">
        <p:fade/>
      </p:transition>
    </mc:Choice>
    <mc:Fallback xmlns="">
      <p:transition advTm="1338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72325-06F0-6146-95CF-FD0A14F9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-7277"/>
            <a:ext cx="12561453" cy="1846659"/>
          </a:xfrm>
        </p:spPr>
        <p:txBody>
          <a:bodyPr/>
          <a:lstStyle/>
          <a:p>
            <a:r>
              <a:rPr lang="en-US" dirty="0"/>
              <a:t>Why Methods and Objects?</a:t>
            </a:r>
            <a:br>
              <a:rPr lang="en-US" dirty="0"/>
            </a:br>
            <a:r>
              <a:rPr lang="en-US" dirty="0"/>
              <a:t>DRY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DCAD8-D513-EA43-AC03-58D574D31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520872"/>
            <a:ext cx="7910138" cy="5668218"/>
          </a:xfrm>
        </p:spPr>
        <p:txBody>
          <a:bodyPr/>
          <a:lstStyle/>
          <a:p>
            <a:pPr fontAlgn="base"/>
            <a:r>
              <a:rPr lang="en-US" dirty="0"/>
              <a:t>Code should be DRY</a:t>
            </a:r>
          </a:p>
          <a:p>
            <a:pPr lvl="1" fontAlgn="base"/>
            <a:r>
              <a:rPr lang="en-US" b="1" u="sng" dirty="0"/>
              <a:t>D</a:t>
            </a:r>
            <a:r>
              <a:rPr lang="en-US" dirty="0"/>
              <a:t>on’t </a:t>
            </a:r>
            <a:r>
              <a:rPr lang="en-US" b="1" u="sng" dirty="0"/>
              <a:t>R</a:t>
            </a:r>
            <a:r>
              <a:rPr lang="en-US" dirty="0"/>
              <a:t>epeat </a:t>
            </a:r>
            <a:r>
              <a:rPr lang="en-US" b="1" u="sng" dirty="0"/>
              <a:t>Y</a:t>
            </a:r>
            <a:r>
              <a:rPr lang="en-US" dirty="0"/>
              <a:t>ourself</a:t>
            </a:r>
          </a:p>
          <a:p>
            <a:pPr fontAlgn="base"/>
            <a:r>
              <a:rPr lang="en-US" dirty="0"/>
              <a:t>Code should be</a:t>
            </a:r>
          </a:p>
          <a:p>
            <a:pPr lvl="1" fontAlgn="base"/>
            <a:r>
              <a:rPr lang="en-US" dirty="0"/>
              <a:t>Reusable </a:t>
            </a:r>
          </a:p>
          <a:p>
            <a:pPr lvl="1" fontAlgn="base"/>
            <a:r>
              <a:rPr lang="en-US" dirty="0"/>
              <a:t>Small Snippets</a:t>
            </a:r>
          </a:p>
          <a:p>
            <a:pPr fontAlgn="base"/>
            <a:r>
              <a:rPr lang="en-US" dirty="0"/>
              <a:t>Reusable code</a:t>
            </a:r>
          </a:p>
          <a:p>
            <a:pPr lvl="1" fontAlgn="base"/>
            <a:r>
              <a:rPr lang="en-US" dirty="0"/>
              <a:t>Only write once</a:t>
            </a:r>
          </a:p>
          <a:p>
            <a:pPr lvl="1" fontAlgn="base"/>
            <a:r>
              <a:rPr lang="en-US" dirty="0"/>
              <a:t>Use in multiple applications</a:t>
            </a:r>
          </a:p>
          <a:p>
            <a:pPr fontAlgn="base"/>
            <a:r>
              <a:rPr lang="en-US" dirty="0"/>
              <a:t>Java</a:t>
            </a:r>
          </a:p>
          <a:p>
            <a:pPr lvl="1" fontAlgn="base"/>
            <a:r>
              <a:rPr lang="en-US" dirty="0"/>
              <a:t>Objects are blocks of information, with reusable code / methods</a:t>
            </a:r>
          </a:p>
          <a:p>
            <a:pPr lvl="1" fontAlgn="base"/>
            <a:r>
              <a:rPr lang="en-US" dirty="0"/>
              <a:t>Methods are blocks of reusable code</a:t>
            </a:r>
          </a:p>
          <a:p>
            <a:pPr lvl="2" fontAlgn="base"/>
            <a:r>
              <a:rPr lang="en-US" dirty="0"/>
              <a:t>Ideally,  no more than 20 instructions</a:t>
            </a:r>
          </a:p>
          <a:p>
            <a:pPr lvl="1" fontAlgn="base"/>
            <a:r>
              <a:rPr lang="en-US" b="1" dirty="0"/>
              <a:t>CLUE</a:t>
            </a:r>
            <a:r>
              <a:rPr lang="en-US" dirty="0"/>
              <a:t>: If you are cutting and pasting code - it should be a method</a:t>
            </a:r>
          </a:p>
          <a:p>
            <a:pPr lvl="2" fontAlgn="base"/>
            <a:r>
              <a:rPr lang="en-US" dirty="0"/>
              <a:t>Really, that happens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479659" y="3032104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67896-836E-2F43-8A1B-8F251BB6C615}"/>
              </a:ext>
            </a:extLst>
          </p:cNvPr>
          <p:cNvSpPr/>
          <p:nvPr/>
        </p:nvSpPr>
        <p:spPr>
          <a:xfrm>
            <a:off x="7683712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436BD-B2F4-D248-B2CB-2DEA79304985}"/>
              </a:ext>
            </a:extLst>
          </p:cNvPr>
          <p:cNvSpPr/>
          <p:nvPr/>
        </p:nvSpPr>
        <p:spPr>
          <a:xfrm>
            <a:off x="9707549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3108B3-2793-7445-BA4E-0494C788BE12}"/>
              </a:ext>
            </a:extLst>
          </p:cNvPr>
          <p:cNvSpPr/>
          <p:nvPr/>
        </p:nvSpPr>
        <p:spPr>
          <a:xfrm>
            <a:off x="11731386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BF6C7-E4AE-AC42-A8D0-E3DFEBAFCAD6}"/>
              </a:ext>
            </a:extLst>
          </p:cNvPr>
          <p:cNvSpPr/>
          <p:nvPr/>
        </p:nvSpPr>
        <p:spPr>
          <a:xfrm>
            <a:off x="9479658" y="4814340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543DB-FCB6-494F-8E20-822946BC3CC0}"/>
              </a:ext>
            </a:extLst>
          </p:cNvPr>
          <p:cNvSpPr/>
          <p:nvPr/>
        </p:nvSpPr>
        <p:spPr>
          <a:xfrm>
            <a:off x="9576193" y="240030"/>
            <a:ext cx="3955507" cy="11624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Fun Fact: </a:t>
            </a:r>
          </a:p>
          <a:p>
            <a:r>
              <a:rPr lang="en-US" sz="14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Software Engineers, Andy Hunt and Dave Thomas, are credited with first using the the term for coding in the </a:t>
            </a:r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The Pragmatic Programmer</a:t>
            </a:r>
          </a:p>
        </p:txBody>
      </p:sp>
    </p:spTree>
    <p:extLst>
      <p:ext uri="{BB962C8B-B14F-4D97-AF65-F5344CB8AC3E}">
        <p14:creationId xmlns:p14="http://schemas.microsoft.com/office/powerpoint/2010/main" val="11884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51D6-EF7A-4851-BDB2-AB12C875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88470"/>
            <a:ext cx="12561453" cy="1015663"/>
          </a:xfrm>
        </p:spPr>
        <p:txBody>
          <a:bodyPr/>
          <a:lstStyle/>
          <a:p>
            <a:r>
              <a:rPr lang="en-US" dirty="0"/>
              <a:t>Coding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B666E-90E3-410C-8D98-986111BDC1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206349"/>
            <a:ext cx="12561453" cy="1940275"/>
          </a:xfrm>
        </p:spPr>
        <p:txBody>
          <a:bodyPr/>
          <a:lstStyle/>
          <a:p>
            <a:r>
              <a:rPr lang="en-US" dirty="0"/>
              <a:t>Go canvas to access In Class: Long Division</a:t>
            </a:r>
          </a:p>
          <a:p>
            <a:r>
              <a:rPr lang="en-US" dirty="0"/>
              <a:t>We will build a long division object, that the main method will call</a:t>
            </a:r>
          </a:p>
          <a:p>
            <a:r>
              <a:rPr lang="en-US" dirty="0"/>
              <a:t>Notice – </a:t>
            </a:r>
            <a:r>
              <a:rPr lang="en-US" b="1" dirty="0"/>
              <a:t>two </a:t>
            </a:r>
            <a:r>
              <a:rPr lang="en-US" dirty="0"/>
              <a:t> classes! </a:t>
            </a:r>
          </a:p>
          <a:p>
            <a:r>
              <a:rPr lang="en-US" dirty="0"/>
              <a:t>Time pending, you should build the memory tables for your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12030-AEEB-4644-9D42-57D0B8EC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979" y="2466776"/>
            <a:ext cx="351521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211079"/>
            <a:ext cx="8395419" cy="4379259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 </a:t>
            </a:r>
          </a:p>
          <a:p>
            <a:endParaRPr lang="en-US" dirty="0">
              <a:solidFill>
                <a:srgbClr val="09252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10486045" y="1182061"/>
            <a:ext cx="2576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:</a:t>
            </a:r>
          </a:p>
          <a:p>
            <a:r>
              <a:rPr lang="en-US" dirty="0"/>
              <a:t>Busy Week! (readings + labs)</a:t>
            </a:r>
          </a:p>
          <a:p>
            <a:r>
              <a:rPr lang="en-US" dirty="0"/>
              <a:t>Lab projects start!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4994E-F0C4-1A4D-A400-16F3B108C434}"/>
              </a:ext>
            </a:extLst>
          </p:cNvPr>
          <p:cNvSpPr txBox="1"/>
          <p:nvPr/>
        </p:nvSpPr>
        <p:spPr>
          <a:xfrm>
            <a:off x="10486045" y="3026858"/>
            <a:ext cx="32079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ACM and ACM-W this Week</a:t>
            </a:r>
          </a:p>
          <a:p>
            <a:endParaRPr lang="en-US" dirty="0"/>
          </a:p>
          <a:p>
            <a:r>
              <a:rPr lang="en-US" dirty="0"/>
              <a:t>Wednesday, Boardgame Night, 6:30 PM, CSB 130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E5FA6-C9AA-7249-905D-C0AC1FB3A833}"/>
              </a:ext>
            </a:extLst>
          </p:cNvPr>
          <p:cNvSpPr txBox="1"/>
          <p:nvPr/>
        </p:nvSpPr>
        <p:spPr>
          <a:xfrm>
            <a:off x="2450770" y="6082507"/>
            <a:ext cx="8699818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iClicker</a:t>
            </a:r>
            <a:r>
              <a:rPr lang="en-US" b="1" dirty="0"/>
              <a:t> Check-in Question: (make sure to talk before class starts)</a:t>
            </a:r>
          </a:p>
          <a:p>
            <a:r>
              <a:rPr lang="en-US" dirty="0"/>
              <a:t>How many lines of code do you think you can track before it would get hard</a:t>
            </a:r>
          </a:p>
          <a:p>
            <a:r>
              <a:rPr lang="en-US" dirty="0"/>
              <a:t>to follow it all? 10, 20, 30, 100?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5905591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Example: </a:t>
            </a:r>
            <a:r>
              <a:rPr lang="en-US" u="sng" dirty="0"/>
              <a:t>Strings are objects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companion = “Clara”; // note, Strings are so common, they have this shortcut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companion.length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5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</a:t>
            </a:r>
            <a:r>
              <a:rPr lang="en-US" u="sng" dirty="0"/>
              <a:t>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Reusing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423201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85385" y="191273"/>
            <a:ext cx="4165361" cy="20050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many different concepts are in the main method?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2447039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3051736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Subtraction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3656433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Multiplication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4283664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39" y="5011579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39268" y="2921496"/>
            <a:ext cx="6501161" cy="256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70195" y="2684267"/>
            <a:ext cx="7170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4991725" y="3178098"/>
            <a:ext cx="6333615" cy="7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</p:cNvCxnSpPr>
          <p:nvPr/>
        </p:nvCxnSpPr>
        <p:spPr>
          <a:xfrm flipH="1" flipV="1">
            <a:off x="4070195" y="3288964"/>
            <a:ext cx="7255145" cy="1231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</p:cNvCxnSpPr>
          <p:nvPr/>
        </p:nvCxnSpPr>
        <p:spPr>
          <a:xfrm flipH="1">
            <a:off x="8709285" y="5248807"/>
            <a:ext cx="2616054" cy="50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4ED9-56BF-3F4A-8E26-0C10999B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E42E1-569F-B347-A47A-1501D7874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412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Which of the following are valid method “signatures”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double </a:t>
            </a:r>
            <a:r>
              <a:rPr lang="en-US" dirty="0" err="1"/>
              <a:t>calcArea</a:t>
            </a:r>
            <a:r>
              <a:rPr lang="en-US" dirty="0"/>
              <a:t>(double width, double height)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</a:t>
            </a:r>
            <a:r>
              <a:rPr lang="en-US" dirty="0" err="1"/>
              <a:t>my_method</a:t>
            </a:r>
            <a:r>
              <a:rPr lang="en-US" dirty="0"/>
              <a:t>(int x, boolean y)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[]); </a:t>
            </a:r>
          </a:p>
          <a:p>
            <a:pPr>
              <a:buFont typeface="+mj-lt"/>
              <a:buAutoNum type="alphaUcPeriod"/>
            </a:pPr>
            <a:r>
              <a:rPr lang="en-US" dirty="0"/>
              <a:t> All listed</a:t>
            </a:r>
          </a:p>
          <a:p>
            <a:pPr>
              <a:buFont typeface="+mj-lt"/>
              <a:buAutoNum type="alphaUcPeriod"/>
            </a:pPr>
            <a:r>
              <a:rPr lang="en-US" dirty="0"/>
              <a:t> None listed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DBC-254E-8145-A7F5-0E71E74D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16639"/>
            <a:ext cx="12561453" cy="1015663"/>
          </a:xfrm>
        </p:spPr>
        <p:txBody>
          <a:bodyPr/>
          <a:lstStyle/>
          <a:p>
            <a:r>
              <a:rPr lang="en-US" dirty="0"/>
              <a:t>Method Syntax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49E14-5369-CF4F-A6ED-55BB99B31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506956"/>
            <a:ext cx="6424235" cy="40339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{...}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 (optional)</a:t>
            </a:r>
          </a:p>
          <a:p>
            <a:pPr fontAlgn="base"/>
            <a:r>
              <a:rPr lang="en-US" dirty="0"/>
              <a:t>static  - access type (option)</a:t>
            </a:r>
          </a:p>
          <a:p>
            <a:pPr fontAlgn="base"/>
            <a:r>
              <a:rPr lang="en-US" dirty="0"/>
              <a:t>void  - return type (required)</a:t>
            </a:r>
          </a:p>
          <a:p>
            <a:pPr fontAlgn="base"/>
            <a:r>
              <a:rPr lang="en-US" dirty="0"/>
              <a:t>main - method name (required)</a:t>
            </a:r>
          </a:p>
          <a:p>
            <a:pPr fontAlgn="base"/>
            <a:r>
              <a:rPr lang="en-US" dirty="0"/>
              <a:t>String[] </a:t>
            </a:r>
            <a:r>
              <a:rPr lang="en-US" dirty="0" err="1"/>
              <a:t>args</a:t>
            </a:r>
            <a:r>
              <a:rPr lang="en-US" dirty="0"/>
              <a:t> - are parameters for the method </a:t>
            </a:r>
          </a:p>
          <a:p>
            <a:pPr lvl="1" fontAlgn="base"/>
            <a:r>
              <a:rPr lang="en-US" dirty="0"/>
              <a:t>Having parentheses is required</a:t>
            </a:r>
          </a:p>
          <a:p>
            <a:pPr lvl="1" fontAlgn="base"/>
            <a:r>
              <a:rPr lang="en-US" dirty="0"/>
              <a:t>something inside, optional</a:t>
            </a:r>
          </a:p>
          <a:p>
            <a:pPr lvl="1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A474BFF-CF3D-8349-9B00-D7AA4B53268A}"/>
              </a:ext>
            </a:extLst>
          </p:cNvPr>
          <p:cNvSpPr txBox="1">
            <a:spLocks/>
          </p:cNvSpPr>
          <p:nvPr/>
        </p:nvSpPr>
        <p:spPr>
          <a:xfrm>
            <a:off x="7211062" y="2506956"/>
            <a:ext cx="5978465" cy="357764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getPercentGrowth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startingSalary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midCareerSalary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…}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</a:t>
            </a:r>
          </a:p>
          <a:p>
            <a:pPr fontAlgn="base"/>
            <a:r>
              <a:rPr lang="en-US" dirty="0"/>
              <a:t>access is not there - that means “instance”</a:t>
            </a:r>
          </a:p>
          <a:p>
            <a:pPr fontAlgn="base"/>
            <a:r>
              <a:rPr lang="en-US" dirty="0"/>
              <a:t>double  - return type </a:t>
            </a:r>
          </a:p>
          <a:p>
            <a:pPr fontAlgn="base"/>
            <a:r>
              <a:rPr lang="en-US" dirty="0" err="1"/>
              <a:t>getPercentGrowth</a:t>
            </a:r>
            <a:r>
              <a:rPr lang="en-US" dirty="0"/>
              <a:t> - method Name</a:t>
            </a:r>
          </a:p>
          <a:p>
            <a:pPr fontAlgn="base"/>
            <a:r>
              <a:rPr lang="en-US" dirty="0"/>
              <a:t>double </a:t>
            </a:r>
            <a:r>
              <a:rPr lang="en-US" dirty="0" err="1"/>
              <a:t>startingSalary</a:t>
            </a:r>
            <a:r>
              <a:rPr lang="en-US" dirty="0"/>
              <a:t>, double </a:t>
            </a:r>
            <a:r>
              <a:rPr lang="en-US" dirty="0" err="1"/>
              <a:t>midCareerSalary</a:t>
            </a:r>
            <a:r>
              <a:rPr lang="en-US" dirty="0"/>
              <a:t> - are parameters for the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652B6-D6B3-4A4F-AE73-833E00ADE1EA}"/>
              </a:ext>
            </a:extLst>
          </p:cNvPr>
          <p:cNvSpPr txBox="1"/>
          <p:nvPr/>
        </p:nvSpPr>
        <p:spPr>
          <a:xfrm>
            <a:off x="4457700" y="1819574"/>
            <a:ext cx="517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</p:spTree>
    <p:extLst>
      <p:ext uri="{BB962C8B-B14F-4D97-AF65-F5344CB8AC3E}">
        <p14:creationId xmlns:p14="http://schemas.microsoft.com/office/powerpoint/2010/main" val="217667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0022-ABB3-0340-BAF7-5B1C88EB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Static vs. 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3FAC-030D-7449-92D3-70FD015F7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806235"/>
          </a:xfrm>
        </p:spPr>
        <p:txBody>
          <a:bodyPr/>
          <a:lstStyle/>
          <a:p>
            <a:pPr fontAlgn="base"/>
            <a:r>
              <a:rPr lang="en-US" dirty="0"/>
              <a:t>Harder concept (we will come  back to it later)</a:t>
            </a:r>
          </a:p>
          <a:p>
            <a:pPr fontAlgn="base"/>
            <a:r>
              <a:rPr lang="en-US" dirty="0"/>
              <a:t>Think of static as </a:t>
            </a:r>
            <a:r>
              <a:rPr lang="en-US" b="1" dirty="0"/>
              <a:t>shared</a:t>
            </a:r>
            <a:r>
              <a:rPr lang="en-US" dirty="0"/>
              <a:t> memory</a:t>
            </a:r>
          </a:p>
          <a:p>
            <a:pPr lvl="1" fontAlgn="base"/>
            <a:r>
              <a:rPr lang="en-US" dirty="0"/>
              <a:t>Variables in it are easily overwritten</a:t>
            </a:r>
          </a:p>
          <a:p>
            <a:pPr lvl="1" fontAlgn="base"/>
            <a:r>
              <a:rPr lang="en-US" dirty="0"/>
              <a:t>Static methods need to be self contained, and only access shared information</a:t>
            </a:r>
          </a:p>
          <a:p>
            <a:pPr marL="699614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Instance methods </a:t>
            </a:r>
            <a:r>
              <a:rPr lang="en-US" b="1" dirty="0"/>
              <a:t>belong</a:t>
            </a:r>
            <a:r>
              <a:rPr lang="en-US" dirty="0"/>
              <a:t> to the object</a:t>
            </a:r>
          </a:p>
          <a:p>
            <a:pPr lvl="1" fontAlgn="base"/>
            <a:r>
              <a:rPr lang="en-US" dirty="0"/>
              <a:t>They </a:t>
            </a:r>
            <a:r>
              <a:rPr lang="en-US" b="1" dirty="0"/>
              <a:t>need</a:t>
            </a:r>
            <a:r>
              <a:rPr lang="en-US" dirty="0"/>
              <a:t> information from the object </a:t>
            </a:r>
          </a:p>
          <a:p>
            <a:pPr lvl="1" fontAlgn="base"/>
            <a:r>
              <a:rPr lang="en-US" dirty="0"/>
              <a:t>They provide the main functionality to the object </a:t>
            </a:r>
          </a:p>
          <a:p>
            <a:pPr lvl="1" fontAlgn="base"/>
            <a:r>
              <a:rPr lang="en-US" dirty="0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40885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20A5-3E6D-5746-92D4-80B837A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Method Name &amp;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DD7B-EB33-1348-BC75-3306429DB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920922"/>
            <a:ext cx="6595688" cy="4696670"/>
          </a:xfrm>
        </p:spPr>
        <p:txBody>
          <a:bodyPr/>
          <a:lstStyle/>
          <a:p>
            <a:pPr fontAlgn="base"/>
            <a:r>
              <a:rPr lang="en-US" dirty="0"/>
              <a:t>They should have meaning! </a:t>
            </a:r>
          </a:p>
          <a:p>
            <a:pPr fontAlgn="base"/>
            <a:r>
              <a:rPr lang="en-US" dirty="0"/>
              <a:t>They follow the same rules as variable names</a:t>
            </a:r>
          </a:p>
          <a:p>
            <a:pPr lvl="1" fontAlgn="base"/>
            <a:r>
              <a:rPr lang="en-US" dirty="0"/>
              <a:t>No specials, start with letter,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 </a:t>
            </a:r>
          </a:p>
          <a:p>
            <a:r>
              <a:rPr lang="en-US" dirty="0"/>
              <a:t>Are three different methods! (Be careful </a:t>
            </a:r>
            <a:r>
              <a:rPr lang="en-US"/>
              <a:t>- Overlapping)</a:t>
            </a:r>
            <a:endParaRPr lang="en-US" dirty="0"/>
          </a:p>
          <a:p>
            <a:pPr fontAlgn="base"/>
            <a:r>
              <a:rPr lang="en-US" dirty="0"/>
              <a:t>The secret ninja trick for methods</a:t>
            </a:r>
          </a:p>
          <a:p>
            <a:pPr lvl="1" fontAlgn="base"/>
            <a:r>
              <a:rPr lang="en-US" dirty="0"/>
              <a:t>Pass in the variables</a:t>
            </a:r>
          </a:p>
          <a:p>
            <a:pPr lvl="1" fontAlgn="base"/>
            <a:r>
              <a:rPr lang="en-US" dirty="0"/>
              <a:t>Try to keep everything as </a:t>
            </a:r>
            <a:r>
              <a:rPr lang="en-US" b="1" dirty="0"/>
              <a:t>contained as possible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3453467B-A995-124B-BE63-79AF7852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90" y="164592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F9A75-632B-E544-A978-50AFB5D5BF17}"/>
              </a:ext>
            </a:extLst>
          </p:cNvPr>
          <p:cNvSpPr txBox="1"/>
          <p:nvPr/>
        </p:nvSpPr>
        <p:spPr>
          <a:xfrm>
            <a:off x="8655050" y="461772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92529"/>
                </a:solidFill>
              </a:rPr>
              <a:t>What is your quest?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is it you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know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need (parameters)</a:t>
            </a:r>
          </a:p>
        </p:txBody>
      </p:sp>
    </p:spTree>
    <p:extLst>
      <p:ext uri="{BB962C8B-B14F-4D97-AF65-F5344CB8AC3E}">
        <p14:creationId xmlns:p14="http://schemas.microsoft.com/office/powerpoint/2010/main" val="32150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6E16-F15A-904A-A0DF-722B33D0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DA11-94C0-5949-8C6A-CCB28DCF4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845" y="2236423"/>
            <a:ext cx="6469955" cy="3906967"/>
          </a:xfrm>
        </p:spPr>
        <p:txBody>
          <a:bodyPr/>
          <a:lstStyle/>
          <a:p>
            <a:pPr fontAlgn="base"/>
            <a:r>
              <a:rPr lang="en-US" dirty="0"/>
              <a:t>Return Types</a:t>
            </a:r>
          </a:p>
          <a:p>
            <a:pPr lvl="1" fontAlgn="base"/>
            <a:r>
              <a:rPr lang="en-US" b="1" dirty="0"/>
              <a:t>Critically important</a:t>
            </a:r>
          </a:p>
          <a:p>
            <a:pPr lvl="1" fontAlgn="base"/>
            <a:r>
              <a:rPr lang="en-US" dirty="0"/>
              <a:t>Can return a primitive, array or an object</a:t>
            </a:r>
          </a:p>
          <a:p>
            <a:pPr lvl="1" fontAlgn="base"/>
            <a:r>
              <a:rPr lang="en-US" dirty="0"/>
              <a:t>void is how you say the method returns nothing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Whenever you call a method</a:t>
            </a:r>
          </a:p>
          <a:p>
            <a:pPr lvl="1" fontAlgn="base"/>
            <a:r>
              <a:rPr lang="en-US" dirty="0"/>
              <a:t>Assume the return type is what is returned </a:t>
            </a:r>
          </a:p>
          <a:p>
            <a:pPr lvl="1" fontAlgn="base"/>
            <a:r>
              <a:rPr lang="en-US" dirty="0"/>
              <a:t>Think of replacing the method name with the answer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C9E837-B752-984E-B836-E74BBF9F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44" y="2114549"/>
            <a:ext cx="6139922" cy="26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026B9-7004-CE43-9CFC-5A3DC24D453C}"/>
              </a:ext>
            </a:extLst>
          </p:cNvPr>
          <p:cNvSpPr txBox="1"/>
          <p:nvPr/>
        </p:nvSpPr>
        <p:spPr>
          <a:xfrm>
            <a:off x="7431345" y="4997087"/>
            <a:ext cx="5760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92529"/>
                </a:solidFill>
              </a:rPr>
              <a:t>The program output is</a:t>
            </a:r>
          </a:p>
          <a:p>
            <a:pPr algn="ctr"/>
            <a:r>
              <a:rPr lang="en-US" sz="2400" b="1" dirty="0">
                <a:solidFill>
                  <a:srgbClr val="092529"/>
                </a:solidFill>
              </a:rPr>
              <a:t>Hello, my name is Melody Pond</a:t>
            </a:r>
            <a:endParaRPr lang="en-US" sz="2400" dirty="0">
              <a:solidFill>
                <a:srgbClr val="092529"/>
              </a:solidFill>
            </a:endParaRPr>
          </a:p>
          <a:p>
            <a:pPr algn="ctr"/>
            <a:br>
              <a:rPr lang="en-US" sz="1800" dirty="0">
                <a:solidFill>
                  <a:srgbClr val="092529"/>
                </a:solidFill>
              </a:rPr>
            </a:br>
            <a:r>
              <a:rPr lang="en-US" sz="1800" dirty="0">
                <a:solidFill>
                  <a:srgbClr val="092529"/>
                </a:solidFill>
              </a:rPr>
              <a:t>Notice: Melody Pond simply replaces ‘</a:t>
            </a:r>
            <a:r>
              <a:rPr lang="en-US" sz="1800" dirty="0" err="1">
                <a:solidFill>
                  <a:srgbClr val="092529"/>
                </a:solidFill>
              </a:rPr>
              <a:t>getName</a:t>
            </a:r>
            <a:r>
              <a:rPr lang="en-US" sz="1800" dirty="0">
                <a:solidFill>
                  <a:srgbClr val="092529"/>
                </a:solidFill>
              </a:rPr>
              <a:t>()’</a:t>
            </a:r>
            <a:endParaRPr lang="en-US" dirty="0">
              <a:solidFill>
                <a:srgbClr val="09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423201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907768"/>
            <a:ext cx="4165361" cy="17958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Let’s rewrite this code so it will have the 5 different methods that we discussed!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6" y="3216400"/>
            <a:ext cx="4165361" cy="27520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Let’s start with the sum method: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do?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do it (parameters)?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does the method return?</a:t>
            </a:r>
          </a:p>
        </p:txBody>
      </p:sp>
    </p:spTree>
    <p:extLst>
      <p:ext uri="{BB962C8B-B14F-4D97-AF65-F5344CB8AC3E}">
        <p14:creationId xmlns:p14="http://schemas.microsoft.com/office/powerpoint/2010/main" val="11456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539938" y="1272951"/>
            <a:ext cx="12561455" cy="6217087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param1, double param2){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param1 + param2;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(value1, value2);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(value1, value2);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1" y="1444699"/>
            <a:ext cx="4165361" cy="7469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First step – have the method!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535537" y="1818176"/>
            <a:ext cx="1663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0" y="3053074"/>
            <a:ext cx="4165361" cy="7469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Second step – call the method!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33860" y="3195196"/>
            <a:ext cx="406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04203" y="3720413"/>
            <a:ext cx="4494882" cy="153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1" y="4381494"/>
            <a:ext cx="4165361" cy="280150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Work in pairs and rewrite the remaining code to include the following methods:</a:t>
            </a: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subtractionMethod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multiplicationMethod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divisionMethod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4ED9-56BF-3F4A-8E26-0C10999B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E42E1-569F-B347-A47A-1501D7874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412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Which of the following are valid method “signatures”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double </a:t>
            </a:r>
            <a:r>
              <a:rPr lang="en-US" dirty="0" err="1"/>
              <a:t>calcArea</a:t>
            </a:r>
            <a:r>
              <a:rPr lang="en-US" dirty="0"/>
              <a:t>(double width, double height)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</a:t>
            </a:r>
            <a:r>
              <a:rPr lang="en-US" dirty="0" err="1"/>
              <a:t>my_method</a:t>
            </a:r>
            <a:r>
              <a:rPr lang="en-US" dirty="0"/>
              <a:t>(int x, boolean y)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[]); </a:t>
            </a:r>
          </a:p>
          <a:p>
            <a:pPr>
              <a:buFont typeface="+mj-lt"/>
              <a:buAutoNum type="alphaUcPeriod"/>
            </a:pPr>
            <a:r>
              <a:rPr lang="en-US" dirty="0"/>
              <a:t> All listed</a:t>
            </a:r>
          </a:p>
          <a:p>
            <a:pPr>
              <a:buFont typeface="+mj-lt"/>
              <a:buAutoNum type="alphaUcPeriod"/>
            </a:pPr>
            <a:r>
              <a:rPr lang="en-US" dirty="0"/>
              <a:t> None listed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1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4522"/>
            <a:ext cx="12561453" cy="1015663"/>
          </a:xfrm>
        </p:spPr>
        <p:txBody>
          <a:bodyPr/>
          <a:lstStyle/>
          <a:p>
            <a:r>
              <a:rPr lang="en-US" dirty="0"/>
              <a:t>Programming == Problem Solving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533" y="1473901"/>
            <a:ext cx="5818447" cy="3693319"/>
          </a:xfrm>
        </p:spPr>
        <p:txBody>
          <a:bodyPr/>
          <a:lstStyle/>
          <a:p>
            <a:pPr fontAlgn="base"/>
            <a:r>
              <a:rPr lang="en-US" dirty="0"/>
              <a:t>You look at the problem to solve</a:t>
            </a:r>
          </a:p>
          <a:p>
            <a:pPr lvl="1" fontAlgn="base"/>
            <a:r>
              <a:rPr lang="en-US" dirty="0"/>
              <a:t>Clarify the problem and constraints</a:t>
            </a:r>
          </a:p>
          <a:p>
            <a:pPr fontAlgn="base"/>
            <a:r>
              <a:rPr lang="en-US" dirty="0"/>
              <a:t>Break it up into *smaller* parts (Divide)</a:t>
            </a:r>
          </a:p>
          <a:p>
            <a:pPr fontAlgn="base"/>
            <a:r>
              <a:rPr lang="en-US" dirty="0"/>
              <a:t>Outline the steps needed</a:t>
            </a:r>
          </a:p>
          <a:p>
            <a:pPr lvl="1" fontAlgn="base"/>
            <a:r>
              <a:rPr lang="en-US" dirty="0"/>
              <a:t>Solve each step (Conquer)</a:t>
            </a:r>
          </a:p>
          <a:p>
            <a:pPr fontAlgn="base"/>
            <a:r>
              <a:rPr lang="en-US" dirty="0"/>
              <a:t>Reassemble the pieces (Glue) </a:t>
            </a:r>
          </a:p>
          <a:p>
            <a:pPr fontAlgn="base"/>
            <a:r>
              <a:rPr lang="en-US" dirty="0"/>
              <a:t>Completed program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5475383" y="1487541"/>
            <a:ext cx="8196549" cy="57246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subtraction; 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sum);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488007" y="4924440"/>
            <a:ext cx="4480600" cy="8153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if we want to do the same set of instructions again?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1126985" y="5912095"/>
            <a:ext cx="3202643" cy="130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REUSE CODE</a:t>
            </a:r>
          </a:p>
        </p:txBody>
      </p:sp>
    </p:spTree>
    <p:extLst>
      <p:ext uri="{BB962C8B-B14F-4D97-AF65-F5344CB8AC3E}">
        <p14:creationId xmlns:p14="http://schemas.microsoft.com/office/powerpoint/2010/main" val="23204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10CD-C37D-4A95-A5E0-9722545C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417" y="3156557"/>
            <a:ext cx="9744199" cy="1015663"/>
          </a:xfrm>
        </p:spPr>
        <p:txBody>
          <a:bodyPr/>
          <a:lstStyle/>
          <a:p>
            <a:r>
              <a:rPr lang="en-US" dirty="0"/>
              <a:t>Methods: Reusable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91E1-2FEC-43A5-A5BE-FF3C1C52F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5328" y="4381997"/>
            <a:ext cx="9744199" cy="481414"/>
          </a:xfrm>
        </p:spPr>
        <p:txBody>
          <a:bodyPr/>
          <a:lstStyle/>
          <a:p>
            <a:r>
              <a:rPr lang="en-US" dirty="0"/>
              <a:t>The ENIAC women pioneered reusable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FB8F2-3611-4C66-A8C9-493181241387}"/>
              </a:ext>
            </a:extLst>
          </p:cNvPr>
          <p:cNvSpPr/>
          <p:nvPr/>
        </p:nvSpPr>
        <p:spPr>
          <a:xfrm>
            <a:off x="10158918" y="2571782"/>
            <a:ext cx="3658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Programmers Betty Jean Jennings (left) and Fran Bilas (right) operate ENIAC's main control panel By United States Army (Image from http://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ftp.arl.army.mil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/~mike/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comphist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/) [Public domain], via Wikimedia Commons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460230-0941-4D59-B05C-B9C72351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65" y="103449"/>
            <a:ext cx="3658682" cy="24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06" y="173054"/>
            <a:ext cx="12561453" cy="1015663"/>
          </a:xfrm>
        </p:spPr>
        <p:txBody>
          <a:bodyPr/>
          <a:lstStyle/>
          <a:p>
            <a:r>
              <a:rPr lang="en-US" dirty="0"/>
              <a:t>Reusable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8919037" y="3679891"/>
            <a:ext cx="4480600" cy="8153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Is this a good way to reuse code?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CA5F5-445D-4C33-A362-5AD9CBEC81B0}"/>
              </a:ext>
            </a:extLst>
          </p:cNvPr>
          <p:cNvSpPr txBox="1"/>
          <p:nvPr/>
        </p:nvSpPr>
        <p:spPr>
          <a:xfrm>
            <a:off x="0" y="1889557"/>
            <a:ext cx="86493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F6197-53FD-4A50-AA9D-91873AF527D9}"/>
              </a:ext>
            </a:extLst>
          </p:cNvPr>
          <p:cNvSpPr/>
          <p:nvPr/>
        </p:nvSpPr>
        <p:spPr>
          <a:xfrm>
            <a:off x="5367293" y="4114259"/>
            <a:ext cx="2138341" cy="5847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ERROR!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1E8D0-8605-4C4D-B6BE-B2150EDCB3AB}"/>
              </a:ext>
            </a:extLst>
          </p:cNvPr>
          <p:cNvSpPr/>
          <p:nvPr/>
        </p:nvSpPr>
        <p:spPr>
          <a:xfrm>
            <a:off x="5384807" y="5541484"/>
            <a:ext cx="2138341" cy="5847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ERROR!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E3C12-5FB4-46B1-BF72-7910A1F3FCD8}"/>
              </a:ext>
            </a:extLst>
          </p:cNvPr>
          <p:cNvSpPr/>
          <p:nvPr/>
        </p:nvSpPr>
        <p:spPr>
          <a:xfrm>
            <a:off x="5384807" y="1995908"/>
            <a:ext cx="2138341" cy="5847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39259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A5BD-9DD0-40DF-AE88-FC71EE30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D1453-BBA2-4D43-B537-3F92DABBD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013" y="2109279"/>
            <a:ext cx="5023217" cy="1453988"/>
          </a:xfrm>
        </p:spPr>
        <p:txBody>
          <a:bodyPr/>
          <a:lstStyle/>
          <a:p>
            <a:r>
              <a:rPr lang="en-US" dirty="0"/>
              <a:t>Are ways to modularize / reduce the code</a:t>
            </a:r>
          </a:p>
          <a:p>
            <a:r>
              <a:rPr lang="en-US" dirty="0"/>
              <a:t>Small, repeatable blocks</a:t>
            </a:r>
          </a:p>
          <a:p>
            <a:r>
              <a:rPr lang="en-US" b="1" dirty="0"/>
              <a:t>One</a:t>
            </a:r>
            <a:r>
              <a:rPr lang="en-US" dirty="0"/>
              <a:t> idea at a time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5E4C3-9BDF-491A-932D-8DEC4D1C373D}"/>
              </a:ext>
            </a:extLst>
          </p:cNvPr>
          <p:cNvSpPr txBox="1"/>
          <p:nvPr/>
        </p:nvSpPr>
        <p:spPr>
          <a:xfrm>
            <a:off x="1191719" y="4964454"/>
            <a:ext cx="101708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// block of code in here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7136D-DF2D-49C8-8CC0-BD8A247301B5}"/>
              </a:ext>
            </a:extLst>
          </p:cNvPr>
          <p:cNvSpPr txBox="1"/>
          <p:nvPr/>
        </p:nvSpPr>
        <p:spPr>
          <a:xfrm>
            <a:off x="1693889" y="441802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3F2FE-C1CF-488E-A5B0-4F1DD15B3C6A}"/>
              </a:ext>
            </a:extLst>
          </p:cNvPr>
          <p:cNvSpPr txBox="1"/>
          <p:nvPr/>
        </p:nvSpPr>
        <p:spPr>
          <a:xfrm>
            <a:off x="2673246" y="4271696"/>
            <a:ext cx="1136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81790-FF3A-45BA-AC37-047816A6A439}"/>
              </a:ext>
            </a:extLst>
          </p:cNvPr>
          <p:cNvSpPr txBox="1"/>
          <p:nvPr/>
        </p:nvSpPr>
        <p:spPr>
          <a:xfrm>
            <a:off x="3809999" y="4280686"/>
            <a:ext cx="1136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2EC13-5415-4330-A5A2-B8CDACD0A4F3}"/>
              </a:ext>
            </a:extLst>
          </p:cNvPr>
          <p:cNvSpPr txBox="1"/>
          <p:nvPr/>
        </p:nvSpPr>
        <p:spPr>
          <a:xfrm>
            <a:off x="4819331" y="4634629"/>
            <a:ext cx="128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E15E8-D870-4D05-A998-4ED160AF2E99}"/>
              </a:ext>
            </a:extLst>
          </p:cNvPr>
          <p:cNvSpPr txBox="1"/>
          <p:nvPr/>
        </p:nvSpPr>
        <p:spPr>
          <a:xfrm>
            <a:off x="7117819" y="4659588"/>
            <a:ext cx="202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93E276-1F69-487A-8C97-7DC4F194E502}"/>
              </a:ext>
            </a:extLst>
          </p:cNvPr>
          <p:cNvSpPr/>
          <p:nvPr/>
        </p:nvSpPr>
        <p:spPr>
          <a:xfrm>
            <a:off x="7117818" y="6170027"/>
            <a:ext cx="6583191" cy="102955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Tip: Thinks of static as </a:t>
            </a:r>
            <a:r>
              <a:rPr lang="en-US" b="1" u="sng" dirty="0">
                <a:latin typeface="Proxima Nova" charset="0"/>
                <a:ea typeface="Proxima Nova" charset="0"/>
                <a:cs typeface="Proxima Nova" charset="0"/>
              </a:rPr>
              <a:t>s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hared memory space.</a:t>
            </a:r>
          </a:p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If the method is </a:t>
            </a:r>
            <a:r>
              <a:rPr lang="en-US" b="1" u="sng" dirty="0">
                <a:latin typeface="Proxima Nova" charset="0"/>
                <a:ea typeface="Proxima Nova" charset="0"/>
                <a:cs typeface="Proxima Nova" charset="0"/>
              </a:rPr>
              <a:t>s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elf contained, it should be </a:t>
            </a:r>
            <a:r>
              <a:rPr lang="en-US" b="1" u="sng" dirty="0">
                <a:latin typeface="Proxima Nova" charset="0"/>
                <a:ea typeface="Proxima Nova" charset="0"/>
                <a:cs typeface="Proxima Nova" charset="0"/>
              </a:rPr>
              <a:t>s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tatic</a:t>
            </a:r>
          </a:p>
        </p:txBody>
      </p:sp>
    </p:spTree>
    <p:extLst>
      <p:ext uri="{BB962C8B-B14F-4D97-AF65-F5344CB8AC3E}">
        <p14:creationId xmlns:p14="http://schemas.microsoft.com/office/powerpoint/2010/main" val="30344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20A5-3E6D-5746-92D4-80B837A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Method Name &amp;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DD7B-EB33-1348-BC75-3306429DB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920922"/>
            <a:ext cx="6595688" cy="4696670"/>
          </a:xfrm>
        </p:spPr>
        <p:txBody>
          <a:bodyPr/>
          <a:lstStyle/>
          <a:p>
            <a:pPr fontAlgn="base"/>
            <a:r>
              <a:rPr lang="en-US" dirty="0"/>
              <a:t>They should have meaning! </a:t>
            </a:r>
          </a:p>
          <a:p>
            <a:pPr fontAlgn="base"/>
            <a:r>
              <a:rPr lang="en-US" dirty="0"/>
              <a:t>They follow the same rules as variable names</a:t>
            </a:r>
          </a:p>
          <a:p>
            <a:pPr lvl="1" fontAlgn="base"/>
            <a:r>
              <a:rPr lang="en-US" dirty="0"/>
              <a:t>No specials, start with letter,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 </a:t>
            </a:r>
          </a:p>
          <a:p>
            <a:r>
              <a:rPr lang="en-US" dirty="0"/>
              <a:t>Are three different methods! (Be careful </a:t>
            </a:r>
            <a:r>
              <a:rPr lang="en-US"/>
              <a:t>- Overlapping)</a:t>
            </a:r>
            <a:endParaRPr lang="en-US" dirty="0"/>
          </a:p>
          <a:p>
            <a:pPr fontAlgn="base"/>
            <a:r>
              <a:rPr lang="en-US" dirty="0"/>
              <a:t>The secret ninja trick for methods</a:t>
            </a:r>
          </a:p>
          <a:p>
            <a:pPr lvl="1" fontAlgn="base"/>
            <a:r>
              <a:rPr lang="en-US" dirty="0"/>
              <a:t>Pass in the variables</a:t>
            </a:r>
          </a:p>
          <a:p>
            <a:pPr lvl="1" fontAlgn="base"/>
            <a:r>
              <a:rPr lang="en-US" dirty="0"/>
              <a:t>Try to keep everything as </a:t>
            </a:r>
            <a:r>
              <a:rPr lang="en-US" b="1" dirty="0"/>
              <a:t>contained as possible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3453467B-A995-124B-BE63-79AF7852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90" y="164592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F9A75-632B-E544-A978-50AFB5D5BF17}"/>
              </a:ext>
            </a:extLst>
          </p:cNvPr>
          <p:cNvSpPr txBox="1"/>
          <p:nvPr/>
        </p:nvSpPr>
        <p:spPr>
          <a:xfrm>
            <a:off x="8655050" y="461772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92529"/>
                </a:solidFill>
              </a:rPr>
              <a:t>What is your quest?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is it you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know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need (parameters)</a:t>
            </a:r>
          </a:p>
        </p:txBody>
      </p:sp>
    </p:spTree>
    <p:extLst>
      <p:ext uri="{BB962C8B-B14F-4D97-AF65-F5344CB8AC3E}">
        <p14:creationId xmlns:p14="http://schemas.microsoft.com/office/powerpoint/2010/main" val="133073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6E16-F15A-904A-A0DF-722B33D0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DA11-94C0-5949-8C6A-CCB28DCF4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845" y="2236423"/>
            <a:ext cx="6469955" cy="3906967"/>
          </a:xfrm>
        </p:spPr>
        <p:txBody>
          <a:bodyPr/>
          <a:lstStyle/>
          <a:p>
            <a:pPr fontAlgn="base"/>
            <a:r>
              <a:rPr lang="en-US" dirty="0"/>
              <a:t>Return Types</a:t>
            </a:r>
          </a:p>
          <a:p>
            <a:pPr lvl="1" fontAlgn="base"/>
            <a:r>
              <a:rPr lang="en-US" b="1" dirty="0"/>
              <a:t>Critically important</a:t>
            </a:r>
          </a:p>
          <a:p>
            <a:pPr lvl="1" fontAlgn="base"/>
            <a:r>
              <a:rPr lang="en-US" dirty="0"/>
              <a:t>Can return a primitive, array or an object</a:t>
            </a:r>
          </a:p>
          <a:p>
            <a:pPr lvl="1" fontAlgn="base"/>
            <a:r>
              <a:rPr lang="en-US" dirty="0"/>
              <a:t>void is how you say the method returns nothing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Whenever you call a method</a:t>
            </a:r>
          </a:p>
          <a:p>
            <a:pPr lvl="1" fontAlgn="base"/>
            <a:r>
              <a:rPr lang="en-US" dirty="0"/>
              <a:t>Assume the return type is what is returned </a:t>
            </a:r>
          </a:p>
          <a:p>
            <a:pPr lvl="1" fontAlgn="base"/>
            <a:r>
              <a:rPr lang="en-US" dirty="0"/>
              <a:t>Think of replacing the method name with the answer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C9E837-B752-984E-B836-E74BBF9F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44" y="2114549"/>
            <a:ext cx="6139922" cy="26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026B9-7004-CE43-9CFC-5A3DC24D453C}"/>
              </a:ext>
            </a:extLst>
          </p:cNvPr>
          <p:cNvSpPr txBox="1"/>
          <p:nvPr/>
        </p:nvSpPr>
        <p:spPr>
          <a:xfrm>
            <a:off x="7431345" y="4997087"/>
            <a:ext cx="5760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92529"/>
                </a:solidFill>
              </a:rPr>
              <a:t>The program output is</a:t>
            </a:r>
          </a:p>
          <a:p>
            <a:pPr algn="ctr"/>
            <a:r>
              <a:rPr lang="en-US" sz="2400" b="1" dirty="0">
                <a:solidFill>
                  <a:srgbClr val="092529"/>
                </a:solidFill>
              </a:rPr>
              <a:t>Hello, my name is Melody Pond</a:t>
            </a:r>
            <a:endParaRPr lang="en-US" sz="2400" dirty="0">
              <a:solidFill>
                <a:srgbClr val="092529"/>
              </a:solidFill>
            </a:endParaRPr>
          </a:p>
          <a:p>
            <a:pPr algn="ctr"/>
            <a:br>
              <a:rPr lang="en-US" sz="1800" dirty="0">
                <a:solidFill>
                  <a:srgbClr val="092529"/>
                </a:solidFill>
              </a:rPr>
            </a:br>
            <a:r>
              <a:rPr lang="en-US" sz="1800" dirty="0">
                <a:solidFill>
                  <a:srgbClr val="092529"/>
                </a:solidFill>
              </a:rPr>
              <a:t>Notice: Melody Pond simply replaces ‘</a:t>
            </a:r>
            <a:r>
              <a:rPr lang="en-US" sz="1800" dirty="0" err="1">
                <a:solidFill>
                  <a:srgbClr val="092529"/>
                </a:solidFill>
              </a:rPr>
              <a:t>getName</a:t>
            </a:r>
            <a:r>
              <a:rPr lang="en-US" sz="1800" dirty="0">
                <a:solidFill>
                  <a:srgbClr val="092529"/>
                </a:solidFill>
              </a:rPr>
              <a:t>()’</a:t>
            </a:r>
            <a:endParaRPr lang="en-US" dirty="0">
              <a:solidFill>
                <a:srgbClr val="09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2|6.7|16.5|2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45.9"/>
</p:tagLst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6A0925CF-0332-7043-B7BB-1F26AAEF4C28}" vid="{CD29DD92-F4F2-B045-B9FE-6982B12F8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</TotalTime>
  <Words>3222</Words>
  <Application>Microsoft Macintosh PowerPoint</Application>
  <PresentationFormat>Custom</PresentationFormat>
  <Paragraphs>452</Paragraphs>
  <Slides>28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Reading Check-in </vt:lpstr>
      <vt:lpstr>Programming == Problem Solving</vt:lpstr>
      <vt:lpstr>Methods: Reusable Code</vt:lpstr>
      <vt:lpstr>Reusable Code</vt:lpstr>
      <vt:lpstr>Methods</vt:lpstr>
      <vt:lpstr>Method Name &amp; Parameters</vt:lpstr>
      <vt:lpstr>Return Types </vt:lpstr>
      <vt:lpstr>Quick Practice Pseudocode </vt:lpstr>
      <vt:lpstr>Putting it together</vt:lpstr>
      <vt:lpstr>Coupling Ideas Together: Objects</vt:lpstr>
      <vt:lpstr>Objects are Building Blocks</vt:lpstr>
      <vt:lpstr>Memory Example</vt:lpstr>
      <vt:lpstr>Rectangle?</vt:lpstr>
      <vt:lpstr>Instance Methods</vt:lpstr>
      <vt:lpstr>Use Tables!</vt:lpstr>
      <vt:lpstr>Why Methods and Objects? DRY Code</vt:lpstr>
      <vt:lpstr>Coding Practice</vt:lpstr>
      <vt:lpstr>Objects are Building Blocks</vt:lpstr>
      <vt:lpstr>Reusing code</vt:lpstr>
      <vt:lpstr>Reading Check-in </vt:lpstr>
      <vt:lpstr>Method Syntax Basics</vt:lpstr>
      <vt:lpstr>Static vs. Instance Methods</vt:lpstr>
      <vt:lpstr>Method Name &amp; Parameters</vt:lpstr>
      <vt:lpstr>Return Types </vt:lpstr>
      <vt:lpstr>Code Along</vt:lpstr>
      <vt:lpstr>Code Along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29</cp:revision>
  <dcterms:created xsi:type="dcterms:W3CDTF">2020-03-08T08:09:19Z</dcterms:created>
  <dcterms:modified xsi:type="dcterms:W3CDTF">2022-01-26T17:55:46Z</dcterms:modified>
</cp:coreProperties>
</file>