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12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0908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state.edu/~cs16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826093"/>
            <a:ext cx="8704610" cy="3142551"/>
          </a:xfrm>
        </p:spPr>
        <p:txBody>
          <a:bodyPr/>
          <a:lstStyle/>
          <a:p>
            <a:endParaRPr lang="en-US" dirty="0"/>
          </a:p>
          <a:p>
            <a:pPr marL="230292" indent="0">
              <a:buNone/>
            </a:pPr>
            <a:r>
              <a:rPr lang="en-US" b="1" dirty="0"/>
              <a:t>NEXT WEEKS SCHEDULE</a:t>
            </a:r>
          </a:p>
          <a:p>
            <a:r>
              <a:rPr lang="en-US" dirty="0"/>
              <a:t>Monday – Review Lecture</a:t>
            </a:r>
          </a:p>
          <a:p>
            <a:r>
              <a:rPr lang="en-US" dirty="0"/>
              <a:t>Tuesday – Review Lab (Student request - Coding Exam anytime you want)</a:t>
            </a:r>
          </a:p>
          <a:p>
            <a:r>
              <a:rPr lang="en-US" dirty="0"/>
              <a:t>Wednesday – Review Lecture 2</a:t>
            </a:r>
          </a:p>
          <a:p>
            <a:r>
              <a:rPr lang="en-US" dirty="0"/>
              <a:t>Thursday – CANVAS EXAM (</a:t>
            </a:r>
            <a:r>
              <a:rPr lang="en-US" b="1" dirty="0"/>
              <a:t>In lab</a:t>
            </a:r>
            <a:r>
              <a:rPr lang="en-US" dirty="0"/>
              <a:t>)</a:t>
            </a:r>
          </a:p>
          <a:p>
            <a:r>
              <a:rPr lang="en-US" dirty="0"/>
              <a:t>Friday – No Class / Catch Up Day (Accommodation Exams – In CSB110)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34356" y="1660010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  <a:p>
            <a:endParaRPr lang="en-US" sz="3022" dirty="0"/>
          </a:p>
          <a:p>
            <a:r>
              <a:rPr lang="en-US" sz="3022" dirty="0"/>
              <a:t>Start Final Practical this week!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close to done are you with Practical 4?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692C-71C9-4BC4-AAC6-FCD7E7C27E03}"/>
              </a:ext>
            </a:extLst>
          </p:cNvPr>
          <p:cNvSpPr txBox="1"/>
          <p:nvPr/>
        </p:nvSpPr>
        <p:spPr>
          <a:xfrm>
            <a:off x="1469903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9C717-EDB9-DF4D-8A6E-D1A2566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DD6AF-D75E-4F4B-B2F3-8AF93380C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37347" cy="3032384"/>
          </a:xfrm>
        </p:spPr>
        <p:txBody>
          <a:bodyPr/>
          <a:lstStyle/>
          <a:p>
            <a:r>
              <a:rPr lang="en-US" dirty="0"/>
              <a:t>A common standard to draw</a:t>
            </a:r>
          </a:p>
          <a:p>
            <a:pPr lvl="1"/>
            <a:r>
              <a:rPr lang="en-US" dirty="0"/>
              <a:t>OOP classes and layouts</a:t>
            </a:r>
          </a:p>
          <a:p>
            <a:r>
              <a:rPr lang="en-US" dirty="0"/>
              <a:t>Not required</a:t>
            </a:r>
          </a:p>
          <a:p>
            <a:r>
              <a:rPr lang="en-US" dirty="0"/>
              <a:t>Not used everywhere</a:t>
            </a:r>
          </a:p>
          <a:p>
            <a:r>
              <a:rPr lang="en-US" dirty="0"/>
              <a:t>But common enough to learn</a:t>
            </a:r>
          </a:p>
          <a:p>
            <a:pPr lvl="1"/>
            <a:r>
              <a:rPr lang="en-US" dirty="0"/>
              <a:t>Only basics for now!</a:t>
            </a:r>
          </a:p>
          <a:p>
            <a:pPr lvl="1"/>
            <a:r>
              <a:rPr lang="en-US" dirty="0"/>
              <a:t>Much more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24609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4EFD-01E4-7745-86AF-B139D408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F644-9FA9-064B-8B99-A6B8531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4091118"/>
            <a:ext cx="5549900" cy="1905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D00B-D2E9-294E-97ED-121A58CD8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3402058" cy="1602490"/>
          </a:xfrm>
        </p:spPr>
        <p:txBody>
          <a:bodyPr/>
          <a:lstStyle/>
          <a:p>
            <a:r>
              <a:rPr lang="en-US" dirty="0"/>
              <a:t>Circle and Square:</a:t>
            </a:r>
          </a:p>
          <a:p>
            <a:pPr lvl="1"/>
            <a:r>
              <a:rPr lang="en-US" dirty="0"/>
              <a:t>Children of shape</a:t>
            </a:r>
          </a:p>
          <a:p>
            <a:pPr lvl="1"/>
            <a:r>
              <a:rPr lang="en-US" dirty="0"/>
              <a:t>Inherit </a:t>
            </a:r>
          </a:p>
          <a:p>
            <a:pPr lvl="2"/>
            <a:r>
              <a:rPr lang="en-US" dirty="0"/>
              <a:t>+</a:t>
            </a:r>
            <a:r>
              <a:rPr lang="en-US" dirty="0" err="1"/>
              <a:t>computeArea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D115-8450-6441-80EC-569EC5AE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56" y="2449382"/>
            <a:ext cx="2743200" cy="1231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70B11-88BD-4D45-809F-C3011A94692D}"/>
              </a:ext>
            </a:extLst>
          </p:cNvPr>
          <p:cNvCxnSpPr/>
          <p:nvPr/>
        </p:nvCxnSpPr>
        <p:spPr>
          <a:xfrm flipV="1">
            <a:off x="5054600" y="3505200"/>
            <a:ext cx="1282700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F77F93-B2D2-B045-A763-0E338237204F}"/>
              </a:ext>
            </a:extLst>
          </p:cNvPr>
          <p:cNvCxnSpPr>
            <a:cxnSpLocks/>
          </p:cNvCxnSpPr>
          <p:nvPr/>
        </p:nvCxnSpPr>
        <p:spPr>
          <a:xfrm flipH="1" flipV="1">
            <a:off x="6337300" y="3505200"/>
            <a:ext cx="1143002" cy="58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C0A6A9-DE7C-DA43-8651-FA19124CAF08}"/>
              </a:ext>
            </a:extLst>
          </p:cNvPr>
          <p:cNvSpPr txBox="1">
            <a:spLocks/>
          </p:cNvSpPr>
          <p:nvPr/>
        </p:nvSpPr>
        <p:spPr>
          <a:xfrm>
            <a:off x="7068385" y="6301188"/>
            <a:ext cx="5699347" cy="81374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will see it in assignment specifications. You won’t be asked to draw it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CECC7A4-F2DD-B642-8DE9-059F704ED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30520"/>
              </p:ext>
            </p:extLst>
          </p:nvPr>
        </p:nvGraphicFramePr>
        <p:xfrm>
          <a:off x="8669738" y="234598"/>
          <a:ext cx="5003802" cy="254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01">
                  <a:extLst>
                    <a:ext uri="{9D8B030D-6E8A-4147-A177-3AD203B41FA5}">
                      <a16:colId xmlns:a16="http://schemas.microsoft.com/office/drawing/2014/main" val="3399769833"/>
                    </a:ext>
                  </a:extLst>
                </a:gridCol>
                <a:gridCol w="2501901">
                  <a:extLst>
                    <a:ext uri="{9D8B030D-6E8A-4147-A177-3AD203B41FA5}">
                      <a16:colId xmlns:a16="http://schemas.microsoft.com/office/drawing/2014/main" val="2056830325"/>
                    </a:ext>
                  </a:extLst>
                </a:gridCol>
              </a:tblGrid>
              <a:tr h="63782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072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893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716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8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3D02-1994-1C46-A4B9-6C62C4E5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6437"/>
            <a:ext cx="5549901" cy="1015663"/>
          </a:xfrm>
        </p:spPr>
        <p:txBody>
          <a:bodyPr/>
          <a:lstStyle/>
          <a:p>
            <a:r>
              <a:rPr lang="en-US" dirty="0"/>
              <a:t>Translating to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A0495-0009-3041-8225-C3B67F09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0" y="1754318"/>
            <a:ext cx="55499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47DCC-6214-7346-A589-2AEEFE46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656" y="112582"/>
            <a:ext cx="2743200" cy="1231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5C0C7-DC71-E549-9881-72D6630EAF11}"/>
              </a:ext>
            </a:extLst>
          </p:cNvPr>
          <p:cNvCxnSpPr/>
          <p:nvPr/>
        </p:nvCxnSpPr>
        <p:spPr>
          <a:xfrm flipV="1">
            <a:off x="9563100" y="1168400"/>
            <a:ext cx="1282700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8F47AA-44D2-7745-9DA3-8331E67FF659}"/>
              </a:ext>
            </a:extLst>
          </p:cNvPr>
          <p:cNvCxnSpPr>
            <a:cxnSpLocks/>
          </p:cNvCxnSpPr>
          <p:nvPr/>
        </p:nvCxnSpPr>
        <p:spPr>
          <a:xfrm flipH="1" flipV="1">
            <a:off x="10845800" y="1168400"/>
            <a:ext cx="1143002" cy="58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C59E9A-3603-364B-8542-4A78F104C280}"/>
              </a:ext>
            </a:extLst>
          </p:cNvPr>
          <p:cNvSpPr txBox="1"/>
          <p:nvPr/>
        </p:nvSpPr>
        <p:spPr>
          <a:xfrm>
            <a:off x="196850" y="2028468"/>
            <a:ext cx="518159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computeArea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BF433-9800-2F4D-A20A-C6E40994E7AD}"/>
              </a:ext>
            </a:extLst>
          </p:cNvPr>
          <p:cNvSpPr txBox="1"/>
          <p:nvPr/>
        </p:nvSpPr>
        <p:spPr>
          <a:xfrm>
            <a:off x="196850" y="3886200"/>
            <a:ext cx="64516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Override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computeArea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Math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7F77D-576E-9142-A8D1-C232F1320B3B}"/>
              </a:ext>
            </a:extLst>
          </p:cNvPr>
          <p:cNvSpPr txBox="1"/>
          <p:nvPr/>
        </p:nvSpPr>
        <p:spPr>
          <a:xfrm>
            <a:off x="7435850" y="3886200"/>
            <a:ext cx="6184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@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Override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computeArea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17A4B-46FE-CF4B-8B4D-DC876E710959}"/>
              </a:ext>
            </a:extLst>
          </p:cNvPr>
          <p:cNvSpPr txBox="1"/>
          <p:nvPr/>
        </p:nvSpPr>
        <p:spPr>
          <a:xfrm>
            <a:off x="8445500" y="6954173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UML/Examples not complete – just an idea</a:t>
            </a:r>
          </a:p>
        </p:txBody>
      </p:sp>
    </p:spTree>
    <p:extLst>
      <p:ext uri="{BB962C8B-B14F-4D97-AF65-F5344CB8AC3E}">
        <p14:creationId xmlns:p14="http://schemas.microsoft.com/office/powerpoint/2010/main" val="8017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1E95-8F70-F643-9716-BB9C92BA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Practical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FF0A-7D98-3148-9763-05A304F7E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025792" cy="5251951"/>
          </a:xfrm>
        </p:spPr>
        <p:txBody>
          <a:bodyPr/>
          <a:lstStyle/>
          <a:p>
            <a:r>
              <a:rPr lang="en-US" dirty="0"/>
              <a:t>Starting with the basic design of a program</a:t>
            </a:r>
          </a:p>
          <a:p>
            <a:pPr lvl="1"/>
            <a:r>
              <a:rPr lang="en-US" dirty="0"/>
              <a:t>Both UML and Javadoc</a:t>
            </a:r>
          </a:p>
          <a:p>
            <a:pPr lvl="1"/>
            <a:r>
              <a:rPr lang="en-US" dirty="0"/>
              <a:t>Let’s Look at the UML</a:t>
            </a:r>
          </a:p>
          <a:p>
            <a:r>
              <a:rPr lang="en-US" dirty="0"/>
              <a:t>Interfaces/Implements?</a:t>
            </a:r>
          </a:p>
          <a:p>
            <a:pPr lvl="1"/>
            <a:r>
              <a:rPr lang="en-US" dirty="0"/>
              <a:t>Cover this after the exam - you can read ahead or just wait</a:t>
            </a:r>
          </a:p>
          <a:p>
            <a:pPr lvl="2"/>
            <a:r>
              <a:rPr lang="en-US" dirty="0"/>
              <a:t>Essentially ‘contracts’ that require certain methods to be implemented in the class, so MOB has to have the 4 Attribute methods</a:t>
            </a:r>
          </a:p>
          <a:p>
            <a:r>
              <a:rPr lang="en-US" dirty="0" err="1"/>
              <a:t>AbstractClass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Cover this after the exam – you can just wait, or read ahead</a:t>
            </a:r>
          </a:p>
          <a:p>
            <a:pPr lvl="2"/>
            <a:r>
              <a:rPr lang="en-US" dirty="0"/>
              <a:t>Essentially partially implemented classes</a:t>
            </a:r>
          </a:p>
          <a:p>
            <a:r>
              <a:rPr lang="en-US" dirty="0"/>
              <a:t>Looks like a lot</a:t>
            </a:r>
          </a:p>
          <a:p>
            <a:pPr lvl="1"/>
            <a:r>
              <a:rPr lang="en-US" dirty="0"/>
              <a:t>Actually, a lot of one-line methods and small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898BE-6A00-2547-AEE9-BC8C3833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88" y="87724"/>
            <a:ext cx="5599289" cy="7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487-CC87-DA49-8E5F-0F62A0E3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Really Quickly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C7B9E-3EFB-2340-ABD4-8D39A4ADE720}"/>
              </a:ext>
            </a:extLst>
          </p:cNvPr>
          <p:cNvSpPr/>
          <p:nvPr/>
        </p:nvSpPr>
        <p:spPr>
          <a:xfrm>
            <a:off x="297872" y="1679622"/>
            <a:ext cx="765232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other methods**/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9591-C34D-0B41-AAFD-518E9636BE6D}"/>
              </a:ext>
            </a:extLst>
          </p:cNvPr>
          <p:cNvSpPr/>
          <p:nvPr/>
        </p:nvSpPr>
        <p:spPr>
          <a:xfrm>
            <a:off x="8410575" y="2827707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87AF-9028-4142-8EBF-5736A210D279}"/>
              </a:ext>
            </a:extLst>
          </p:cNvPr>
          <p:cNvSpPr/>
          <p:nvPr/>
        </p:nvSpPr>
        <p:spPr>
          <a:xfrm>
            <a:off x="8410575" y="1642811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5740D-DE5D-FF45-AA91-A2B7733FAC33}"/>
              </a:ext>
            </a:extLst>
          </p:cNvPr>
          <p:cNvCxnSpPr>
            <a:cxnSpLocks/>
          </p:cNvCxnSpPr>
          <p:nvPr/>
        </p:nvCxnSpPr>
        <p:spPr>
          <a:xfrm>
            <a:off x="2481943" y="1964872"/>
            <a:ext cx="294095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BCE009-75DA-934C-B0CB-AE336D59A2F0}"/>
              </a:ext>
            </a:extLst>
          </p:cNvPr>
          <p:cNvSpPr/>
          <p:nvPr/>
        </p:nvSpPr>
        <p:spPr>
          <a:xfrm>
            <a:off x="8045450" y="1716276"/>
            <a:ext cx="317500" cy="807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D8EBAF-7B58-7143-BB18-B8A486F182B0}"/>
              </a:ext>
            </a:extLst>
          </p:cNvPr>
          <p:cNvSpPr/>
          <p:nvPr/>
        </p:nvSpPr>
        <p:spPr>
          <a:xfrm>
            <a:off x="8045450" y="2909996"/>
            <a:ext cx="317500" cy="833371"/>
          </a:xfrm>
          <a:prstGeom prst="leftBrace">
            <a:avLst>
              <a:gd name="adj1" fmla="val 8333"/>
              <a:gd name="adj2" fmla="val 576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7A28B-FC27-E044-B149-10A7FC512CC6}"/>
              </a:ext>
            </a:extLst>
          </p:cNvPr>
          <p:cNvSpPr/>
          <p:nvPr/>
        </p:nvSpPr>
        <p:spPr>
          <a:xfrm>
            <a:off x="4073524" y="2026619"/>
            <a:ext cx="406400" cy="6751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19C4A1C-27BC-D54E-B26D-D1B82B40490E}"/>
              </a:ext>
            </a:extLst>
          </p:cNvPr>
          <p:cNvSpPr/>
          <p:nvPr/>
        </p:nvSpPr>
        <p:spPr>
          <a:xfrm>
            <a:off x="4558393" y="3251158"/>
            <a:ext cx="406400" cy="135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7CDDADD-FDED-6B43-A32D-ACCC8AC5BE5C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4479924" y="2119865"/>
            <a:ext cx="3565526" cy="244313"/>
          </a:xfrm>
          <a:prstGeom prst="curvedConnector5">
            <a:avLst>
              <a:gd name="adj1" fmla="val 50000"/>
              <a:gd name="adj2" fmla="val 94101"/>
              <a:gd name="adj3" fmla="val 591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2A9B27-87A1-C44E-B48C-BC1294F87C41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V="1">
            <a:off x="4964794" y="3390184"/>
            <a:ext cx="3080657" cy="536094"/>
          </a:xfrm>
          <a:prstGeom prst="curvedConnector5">
            <a:avLst>
              <a:gd name="adj1" fmla="val 50000"/>
              <a:gd name="adj2" fmla="val 541"/>
              <a:gd name="adj3" fmla="val 734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A5BCF9-ACBC-4AAF-9EF3-89CC699F711A}"/>
              </a:ext>
            </a:extLst>
          </p:cNvPr>
          <p:cNvSpPr txBox="1"/>
          <p:nvPr/>
        </p:nvSpPr>
        <p:spPr>
          <a:xfrm>
            <a:off x="1378857" y="5892800"/>
            <a:ext cx="10486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cover again after break but will help you get some code together.  Notice: no scope (public/private) just return, method name and parameters in them.</a:t>
            </a:r>
          </a:p>
        </p:txBody>
      </p:sp>
    </p:spTree>
    <p:extLst>
      <p:ext uri="{BB962C8B-B14F-4D97-AF65-F5344CB8AC3E}">
        <p14:creationId xmlns:p14="http://schemas.microsoft.com/office/powerpoint/2010/main" val="2151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4EC2-69AA-412B-8C09-F0766427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4493-F394-4F2F-9FD8-49DBBA161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396839" cy="3094437"/>
          </a:xfrm>
        </p:spPr>
        <p:txBody>
          <a:bodyPr/>
          <a:lstStyle/>
          <a:p>
            <a:r>
              <a:rPr lang="en-US" dirty="0"/>
              <a:t>Divide-Conquer-Glue</a:t>
            </a:r>
          </a:p>
          <a:p>
            <a:r>
              <a:rPr lang="en-US" dirty="0"/>
              <a:t>Look at the UML</a:t>
            </a:r>
          </a:p>
          <a:p>
            <a:pPr lvl="1"/>
            <a:r>
              <a:rPr lang="en-US" dirty="0"/>
              <a:t>Which classes don’t need other classes (look at parameter types)</a:t>
            </a:r>
          </a:p>
          <a:p>
            <a:r>
              <a:rPr lang="en-US" dirty="0"/>
              <a:t>Read Javadoc – which ones are more “I can do this”.</a:t>
            </a:r>
          </a:p>
          <a:p>
            <a:r>
              <a:rPr lang="en-US" dirty="0"/>
              <a:t>Discuss as a group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238A7-5C40-4868-9FE7-820B2E89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239" y="0"/>
            <a:ext cx="5599289" cy="75969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98857DD-1185-4348-A3AF-D911DD9B9320}"/>
              </a:ext>
            </a:extLst>
          </p:cNvPr>
          <p:cNvSpPr/>
          <p:nvPr/>
        </p:nvSpPr>
        <p:spPr>
          <a:xfrm>
            <a:off x="11499415" y="2841171"/>
            <a:ext cx="1890819" cy="2090057"/>
          </a:xfrm>
          <a:prstGeom prst="ellipse">
            <a:avLst/>
          </a:prstGeom>
          <a:noFill/>
          <a:ln w="41275" cmpd="sng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890819"/>
                      <a:gd name="connsiteY0" fmla="*/ 1045029 h 2090057"/>
                      <a:gd name="connsiteX1" fmla="*/ 945410 w 1890819"/>
                      <a:gd name="connsiteY1" fmla="*/ 0 h 2090057"/>
                      <a:gd name="connsiteX2" fmla="*/ 1890820 w 1890819"/>
                      <a:gd name="connsiteY2" fmla="*/ 1045029 h 2090057"/>
                      <a:gd name="connsiteX3" fmla="*/ 945410 w 1890819"/>
                      <a:gd name="connsiteY3" fmla="*/ 2090058 h 2090057"/>
                      <a:gd name="connsiteX4" fmla="*/ 0 w 1890819"/>
                      <a:gd name="connsiteY4" fmla="*/ 1045029 h 2090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0819" h="2090057" extrusionOk="0">
                        <a:moveTo>
                          <a:pt x="0" y="1045029"/>
                        </a:moveTo>
                        <a:cubicBezTo>
                          <a:pt x="17265" y="442464"/>
                          <a:pt x="452087" y="45162"/>
                          <a:pt x="945410" y="0"/>
                        </a:cubicBezTo>
                        <a:cubicBezTo>
                          <a:pt x="1461792" y="-16016"/>
                          <a:pt x="1910419" y="479598"/>
                          <a:pt x="1890820" y="1045029"/>
                        </a:cubicBezTo>
                        <a:cubicBezTo>
                          <a:pt x="1888546" y="1597364"/>
                          <a:pt x="1395976" y="2122294"/>
                          <a:pt x="945410" y="2090058"/>
                        </a:cubicBezTo>
                        <a:cubicBezTo>
                          <a:pt x="404823" y="2001535"/>
                          <a:pt x="42857" y="1683984"/>
                          <a:pt x="0" y="104502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F53B12C-D5FC-4B36-96DD-8A042BB79389}"/>
              </a:ext>
            </a:extLst>
          </p:cNvPr>
          <p:cNvSpPr txBox="1">
            <a:spLocks/>
          </p:cNvSpPr>
          <p:nvPr/>
        </p:nvSpPr>
        <p:spPr>
          <a:xfrm>
            <a:off x="628075" y="4437105"/>
            <a:ext cx="6396839" cy="319908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we are opting to start today…</a:t>
            </a:r>
          </a:p>
          <a:p>
            <a:pPr lvl="1"/>
            <a:r>
              <a:rPr lang="en-US" dirty="0" err="1"/>
              <a:t>DiceSet</a:t>
            </a:r>
            <a:endParaRPr lang="en-US" dirty="0"/>
          </a:p>
          <a:p>
            <a:pPr lvl="1"/>
            <a:r>
              <a:rPr lang="en-US" dirty="0" err="1"/>
              <a:t>DiceType</a:t>
            </a:r>
            <a:endParaRPr lang="en-US" dirty="0"/>
          </a:p>
          <a:p>
            <a:pPr lvl="1"/>
            <a:r>
              <a:rPr lang="en-US" dirty="0"/>
              <a:t>Also, if this looks familiar, we did something similar during the Enum lecture! </a:t>
            </a:r>
          </a:p>
          <a:p>
            <a:r>
              <a:rPr lang="en-US" dirty="0"/>
              <a:t>If we have time, will also walk through getting an interface setup!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8796-74BF-48BE-AFA4-C85551CD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2AE9-CB94-4D39-B2B4-1396AFA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461251"/>
          </a:xfrm>
        </p:spPr>
        <p:txBody>
          <a:bodyPr/>
          <a:lstStyle/>
          <a:p>
            <a:r>
              <a:rPr lang="en-US" dirty="0"/>
              <a:t>Open up your IDEs,</a:t>
            </a:r>
          </a:p>
          <a:p>
            <a:pPr lvl="1"/>
            <a:r>
              <a:rPr lang="en-US" dirty="0"/>
              <a:t>If you don’t have a computer, it is OK to help others at your table</a:t>
            </a:r>
          </a:p>
          <a:p>
            <a:pPr lvl="1"/>
            <a:r>
              <a:rPr lang="en-US" dirty="0"/>
              <a:t>But if you have one, you really want to follow along. </a:t>
            </a:r>
          </a:p>
          <a:p>
            <a:r>
              <a:rPr lang="en-US" dirty="0"/>
              <a:t>Also, make sure you open the practical project webpage</a:t>
            </a:r>
          </a:p>
          <a:p>
            <a:pPr lvl="1"/>
            <a:r>
              <a:rPr lang="en-US" dirty="0">
                <a:hlinkClick r:id="rId2"/>
              </a:rPr>
              <a:t>www.cs.colstate.edu/~cs164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Practical -&gt; Project -&gt; Knight Fight</a:t>
            </a:r>
          </a:p>
        </p:txBody>
      </p:sp>
    </p:spTree>
    <p:extLst>
      <p:ext uri="{BB962C8B-B14F-4D97-AF65-F5344CB8AC3E}">
        <p14:creationId xmlns:p14="http://schemas.microsoft.com/office/powerpoint/2010/main" val="14117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738</Words>
  <Application>Microsoft Office PowerPoint</Application>
  <PresentationFormat>Custom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Menlo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Unified Modeling Language</vt:lpstr>
      <vt:lpstr>Example</vt:lpstr>
      <vt:lpstr>Translating to Code</vt:lpstr>
      <vt:lpstr>Final Practical Project</vt:lpstr>
      <vt:lpstr>Interface Really Quickly</vt:lpstr>
      <vt:lpstr>Where to Start?</vt:lpstr>
      <vt:lpstr>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2020-04-18T07:13:44Z</dcterms:created>
  <dcterms:modified xsi:type="dcterms:W3CDTF">2021-11-05T01:59:05Z</dcterms:modified>
</cp:coreProperties>
</file>