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0" r:id="rId6"/>
    <p:sldId id="274" r:id="rId7"/>
    <p:sldId id="257" r:id="rId8"/>
    <p:sldId id="275" r:id="rId9"/>
    <p:sldId id="277" r:id="rId10"/>
    <p:sldId id="278" r:id="rId11"/>
    <p:sldId id="276" r:id="rId12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490"/>
    <a:srgbClr val="7F7F7F"/>
    <a:srgbClr val="092529"/>
    <a:srgbClr val="1E4D2B"/>
    <a:srgbClr val="C10065"/>
    <a:srgbClr val="CC006A"/>
    <a:srgbClr val="40414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84" y="7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E9362D46-B5E5-4089-AB1A-CDFE8C76C608}"/>
  </pc:docChgLst>
  <pc:docChgLst>
    <pc:chgData name="Marcia Moraes" userId="c9c67e8a-58e2-4733-9a1c-5d44fec4775b" providerId="ADAL" clId="{AC920988-417D-4E15-90B7-78F66CD11E63}"/>
    <pc:docChg chg="custSel addSld modSld">
      <pc:chgData name="Marcia Moraes" userId="c9c67e8a-58e2-4733-9a1c-5d44fec4775b" providerId="ADAL" clId="{AC920988-417D-4E15-90B7-78F66CD11E63}" dt="2023-08-11T00:26:31.691" v="153" actId="20577"/>
      <pc:docMkLst>
        <pc:docMk/>
      </pc:docMkLst>
      <pc:sldChg chg="modSp">
        <pc:chgData name="Marcia Moraes" userId="c9c67e8a-58e2-4733-9a1c-5d44fec4775b" providerId="ADAL" clId="{AC920988-417D-4E15-90B7-78F66CD11E63}" dt="2023-08-10T23:56:25.713" v="50" actId="14100"/>
        <pc:sldMkLst>
          <pc:docMk/>
          <pc:sldMk cId="876244202" sldId="270"/>
        </pc:sldMkLst>
        <pc:spChg chg="mod">
          <ac:chgData name="Marcia Moraes" userId="c9c67e8a-58e2-4733-9a1c-5d44fec4775b" providerId="ADAL" clId="{AC920988-417D-4E15-90B7-78F66CD11E63}" dt="2023-08-10T23:56:25.713" v="50" actId="14100"/>
          <ac:spMkLst>
            <pc:docMk/>
            <pc:sldMk cId="876244202" sldId="270"/>
            <ac:spMk id="5" creationId="{D45B7610-981A-7441-A483-AB5BABDA0AB4}"/>
          </ac:spMkLst>
        </pc:spChg>
      </pc:sldChg>
      <pc:sldChg chg="addSp modSp add">
        <pc:chgData name="Marcia Moraes" userId="c9c67e8a-58e2-4733-9a1c-5d44fec4775b" providerId="ADAL" clId="{AC920988-417D-4E15-90B7-78F66CD11E63}" dt="2023-08-11T00:26:21.955" v="147" actId="20577"/>
        <pc:sldMkLst>
          <pc:docMk/>
          <pc:sldMk cId="4087882604" sldId="277"/>
        </pc:sldMkLst>
        <pc:spChg chg="mod">
          <ac:chgData name="Marcia Moraes" userId="c9c67e8a-58e2-4733-9a1c-5d44fec4775b" providerId="ADAL" clId="{AC920988-417D-4E15-90B7-78F66CD11E63}" dt="2023-08-11T00:26:21.955" v="147" actId="20577"/>
          <ac:spMkLst>
            <pc:docMk/>
            <pc:sldMk cId="4087882604" sldId="277"/>
            <ac:spMk id="2" creationId="{42D6472E-FA25-4B10-9CFD-95F5B9E1932C}"/>
          </ac:spMkLst>
        </pc:spChg>
        <pc:spChg chg="mod">
          <ac:chgData name="Marcia Moraes" userId="c9c67e8a-58e2-4733-9a1c-5d44fec4775b" providerId="ADAL" clId="{AC920988-417D-4E15-90B7-78F66CD11E63}" dt="2023-08-11T00:23:18.034" v="89" actId="255"/>
          <ac:spMkLst>
            <pc:docMk/>
            <pc:sldMk cId="4087882604" sldId="277"/>
            <ac:spMk id="3" creationId="{5E62C6AA-B0B2-45F9-B065-DC721E0AC9A6}"/>
          </ac:spMkLst>
        </pc:spChg>
        <pc:picChg chg="add mod">
          <ac:chgData name="Marcia Moraes" userId="c9c67e8a-58e2-4733-9a1c-5d44fec4775b" providerId="ADAL" clId="{AC920988-417D-4E15-90B7-78F66CD11E63}" dt="2023-08-11T00:23:34.317" v="92" actId="1076"/>
          <ac:picMkLst>
            <pc:docMk/>
            <pc:sldMk cId="4087882604" sldId="277"/>
            <ac:picMk id="4" creationId="{1A6CA1F6-82DE-46BB-B423-18F2BFBC0740}"/>
          </ac:picMkLst>
        </pc:picChg>
      </pc:sldChg>
      <pc:sldChg chg="addSp delSp modSp add">
        <pc:chgData name="Marcia Moraes" userId="c9c67e8a-58e2-4733-9a1c-5d44fec4775b" providerId="ADAL" clId="{AC920988-417D-4E15-90B7-78F66CD11E63}" dt="2023-08-11T00:26:31.691" v="153" actId="20577"/>
        <pc:sldMkLst>
          <pc:docMk/>
          <pc:sldMk cId="3180390728" sldId="278"/>
        </pc:sldMkLst>
        <pc:spChg chg="mod">
          <ac:chgData name="Marcia Moraes" userId="c9c67e8a-58e2-4733-9a1c-5d44fec4775b" providerId="ADAL" clId="{AC920988-417D-4E15-90B7-78F66CD11E63}" dt="2023-08-11T00:26:31.691" v="153" actId="20577"/>
          <ac:spMkLst>
            <pc:docMk/>
            <pc:sldMk cId="3180390728" sldId="278"/>
            <ac:spMk id="2" creationId="{42D6472E-FA25-4B10-9CFD-95F5B9E1932C}"/>
          </ac:spMkLst>
        </pc:spChg>
        <pc:spChg chg="mod">
          <ac:chgData name="Marcia Moraes" userId="c9c67e8a-58e2-4733-9a1c-5d44fec4775b" providerId="ADAL" clId="{AC920988-417D-4E15-90B7-78F66CD11E63}" dt="2023-08-11T00:25:58.006" v="140" actId="1076"/>
          <ac:spMkLst>
            <pc:docMk/>
            <pc:sldMk cId="3180390728" sldId="278"/>
            <ac:spMk id="3" creationId="{5E62C6AA-B0B2-45F9-B065-DC721E0AC9A6}"/>
          </ac:spMkLst>
        </pc:spChg>
        <pc:spChg chg="add mod">
          <ac:chgData name="Marcia Moraes" userId="c9c67e8a-58e2-4733-9a1c-5d44fec4775b" providerId="ADAL" clId="{AC920988-417D-4E15-90B7-78F66CD11E63}" dt="2023-08-11T00:26:04.964" v="141" actId="1076"/>
          <ac:spMkLst>
            <pc:docMk/>
            <pc:sldMk cId="3180390728" sldId="278"/>
            <ac:spMk id="5" creationId="{C2B0D68F-EE62-4A48-81AB-08DFA7F210E4}"/>
          </ac:spMkLst>
        </pc:spChg>
        <pc:picChg chg="del">
          <ac:chgData name="Marcia Moraes" userId="c9c67e8a-58e2-4733-9a1c-5d44fec4775b" providerId="ADAL" clId="{AC920988-417D-4E15-90B7-78F66CD11E63}" dt="2023-08-11T00:24:56.836" v="116" actId="478"/>
          <ac:picMkLst>
            <pc:docMk/>
            <pc:sldMk cId="3180390728" sldId="278"/>
            <ac:picMk id="4" creationId="{1A6CA1F6-82DE-46BB-B423-18F2BFBC074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1" y="6458925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00887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299339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 Marcia Moraes (marcia.moraes@colostate.edu)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oracle.com/javase/8/docs/api/java/util/Scanner.htm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 err="1"/>
              <a:t>Javadocs</a:t>
            </a:r>
            <a:r>
              <a:rPr lang="en-US" dirty="0"/>
              <a:t> and UML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F69212-F891-5844-91B0-396F6B01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B7610-981A-7441-A483-AB5BABDA0A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4" y="1476919"/>
            <a:ext cx="10756279" cy="5946564"/>
          </a:xfrm>
        </p:spPr>
        <p:txBody>
          <a:bodyPr/>
          <a:lstStyle/>
          <a:p>
            <a:r>
              <a:rPr lang="en-US" sz="2000" dirty="0">
                <a:solidFill>
                  <a:srgbClr val="092529"/>
                </a:solidFill>
              </a:rPr>
              <a:t>Reminder – readings are due </a:t>
            </a:r>
            <a:r>
              <a:rPr lang="en-US" sz="2000" b="1" dirty="0">
                <a:solidFill>
                  <a:srgbClr val="092529"/>
                </a:solidFill>
              </a:rPr>
              <a:t>before</a:t>
            </a:r>
            <a:r>
              <a:rPr lang="en-US" sz="2000" dirty="0">
                <a:solidFill>
                  <a:srgbClr val="092529"/>
                </a:solidFill>
              </a:rPr>
              <a:t> lecture</a:t>
            </a:r>
          </a:p>
          <a:p>
            <a:pPr marL="699614" lvl="1" indent="0">
              <a:buNone/>
            </a:pPr>
            <a:r>
              <a:rPr lang="en-US" sz="2000" dirty="0">
                <a:solidFill>
                  <a:srgbClr val="092529"/>
                </a:solidFill>
              </a:rPr>
              <a:t> </a:t>
            </a:r>
          </a:p>
          <a:p>
            <a:r>
              <a:rPr lang="en-US" sz="2000" dirty="0">
                <a:solidFill>
                  <a:srgbClr val="092529"/>
                </a:solidFill>
              </a:rPr>
              <a:t>Office Hours/Student Hours and Help Desks</a:t>
            </a:r>
          </a:p>
          <a:p>
            <a:pPr lvl="1"/>
            <a:r>
              <a:rPr lang="en-US" sz="2000" dirty="0"/>
              <a:t>Go to them! They make a difference</a:t>
            </a:r>
          </a:p>
          <a:p>
            <a:endParaRPr lang="en-US" sz="2000" b="1" dirty="0"/>
          </a:p>
          <a:p>
            <a:r>
              <a:rPr lang="en-US" sz="2000" b="1" dirty="0"/>
              <a:t>This week  – Exam Module</a:t>
            </a:r>
          </a:p>
          <a:p>
            <a:pPr lvl="1"/>
            <a:r>
              <a:rPr lang="en-US" sz="2000" b="1" dirty="0"/>
              <a:t>You need to work to have this module open so you can do your Exams</a:t>
            </a:r>
          </a:p>
          <a:p>
            <a:pPr lvl="1"/>
            <a:r>
              <a:rPr lang="en-US" sz="2000" b="1" dirty="0"/>
              <a:t>Catch up if you are behind!</a:t>
            </a:r>
          </a:p>
          <a:p>
            <a:pPr lvl="1"/>
            <a:r>
              <a:rPr lang="en-US" sz="2000" b="1" dirty="0"/>
              <a:t>Ask for help, if you need! Don’t hesitate to reach out!</a:t>
            </a:r>
          </a:p>
          <a:p>
            <a:pPr lvl="1"/>
            <a:r>
              <a:rPr lang="en-US" sz="2000" b="1" dirty="0"/>
              <a:t>TAs and myself are here to help you to succeed in this course!</a:t>
            </a:r>
          </a:p>
          <a:p>
            <a:pPr lvl="1"/>
            <a:r>
              <a:rPr lang="en-US" sz="2000" b="1" dirty="0"/>
              <a:t>Don’t procrastinate!</a:t>
            </a:r>
          </a:p>
        </p:txBody>
      </p:sp>
      <p:pic>
        <p:nvPicPr>
          <p:cNvPr id="1028" name="Picture 4" descr="Stop Procrastination, Start Doing, &amp; Build Momentum">
            <a:extLst>
              <a:ext uri="{FF2B5EF4-FFF2-40B4-BE49-F238E27FC236}">
                <a16:creationId xmlns:a16="http://schemas.microsoft.com/office/drawing/2014/main" id="{D021C0A9-93E8-4158-A1D1-BD8704009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736" y="16256"/>
            <a:ext cx="5481864" cy="306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41E6943-725F-4D34-8231-46CB2E06EB9B}"/>
              </a:ext>
            </a:extLst>
          </p:cNvPr>
          <p:cNvSpPr/>
          <p:nvPr/>
        </p:nvSpPr>
        <p:spPr>
          <a:xfrm>
            <a:off x="11384354" y="3119469"/>
            <a:ext cx="23743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https://jefmenguin.com/procrastination/</a:t>
            </a:r>
          </a:p>
        </p:txBody>
      </p:sp>
    </p:spTree>
    <p:extLst>
      <p:ext uri="{BB962C8B-B14F-4D97-AF65-F5344CB8AC3E}">
        <p14:creationId xmlns:p14="http://schemas.microsoft.com/office/powerpoint/2010/main" val="87624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79EF-E8E9-1646-832F-14E5A9FB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Javadoc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BD08A-2EFA-AB4D-8082-F50005A485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143955"/>
          </a:xfrm>
        </p:spPr>
        <p:txBody>
          <a:bodyPr/>
          <a:lstStyle/>
          <a:p>
            <a:pPr fontAlgn="base"/>
            <a:r>
              <a:rPr lang="en-US" sz="2000" dirty="0"/>
              <a:t>Parses source code along with specially formatted comments to generate documentation. </a:t>
            </a:r>
          </a:p>
          <a:p>
            <a:pPr fontAlgn="base"/>
            <a:r>
              <a:rPr lang="en-US" sz="2000" dirty="0"/>
              <a:t>The documentation generated is known as an API (Application Programming Interface).</a:t>
            </a:r>
          </a:p>
          <a:p>
            <a:pPr fontAlgn="base"/>
            <a:r>
              <a:rPr lang="en-US" sz="2000" dirty="0"/>
              <a:t>Start with /** &lt;enter&gt;</a:t>
            </a:r>
          </a:p>
          <a:p>
            <a:pPr fontAlgn="base"/>
            <a:r>
              <a:rPr lang="en-US" sz="2000" dirty="0"/>
              <a:t>You will have </a:t>
            </a:r>
          </a:p>
          <a:p>
            <a:pPr fontAlgn="base"/>
            <a:r>
              <a:rPr lang="en-US" sz="2000" dirty="0"/>
              <a:t>/**</a:t>
            </a:r>
          </a:p>
          <a:p>
            <a:pPr fontAlgn="base"/>
            <a:r>
              <a:rPr lang="en-US" sz="2000" dirty="0"/>
              <a:t>*</a:t>
            </a:r>
          </a:p>
          <a:p>
            <a:pPr fontAlgn="base"/>
            <a:r>
              <a:rPr lang="en-US" sz="2000" dirty="0"/>
              <a:t>*/</a:t>
            </a:r>
          </a:p>
          <a:p>
            <a:pPr fontAlgn="base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22861-1391-4E9C-BF36-C09F15E83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860" y="3542256"/>
            <a:ext cx="8916255" cy="352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3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79EF-E8E9-1646-832F-14E5A9FB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Javadoc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BD08A-2EFA-AB4D-8082-F50005A485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004634"/>
          </a:xfrm>
        </p:spPr>
        <p:txBody>
          <a:bodyPr/>
          <a:lstStyle/>
          <a:p>
            <a:pPr fontAlgn="base"/>
            <a:r>
              <a:rPr lang="en-US" sz="2000" dirty="0">
                <a:hlinkClick r:id="rId2"/>
              </a:rPr>
              <a:t>https://docs.oracle.com/javase/8/docs/api/java/util/Scanner.html</a:t>
            </a:r>
            <a:r>
              <a:rPr lang="en-US" sz="2000" dirty="0"/>
              <a:t> </a:t>
            </a:r>
          </a:p>
          <a:p>
            <a:pPr fontAlgn="base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CB09AE-8957-4718-82CF-9D219980D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29" y="2744384"/>
            <a:ext cx="10330543" cy="326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0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79EF-E8E9-1646-832F-14E5A9FB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BD08A-2EFA-AB4D-8082-F50005A485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476920"/>
            <a:ext cx="7503554" cy="6910866"/>
          </a:xfrm>
        </p:spPr>
        <p:txBody>
          <a:bodyPr/>
          <a:lstStyle/>
          <a:p>
            <a:pPr fontAlgn="base"/>
            <a:r>
              <a:rPr lang="en-US" sz="2400" dirty="0"/>
              <a:t>UML (Unified Modeling Language) </a:t>
            </a:r>
          </a:p>
          <a:p>
            <a:pPr lvl="1" fontAlgn="base"/>
            <a:r>
              <a:rPr lang="en-US" sz="2200" dirty="0"/>
              <a:t>is a standard language for specifying, visualizing, constructing, and documenting the artifacts of software systems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Class Notation – Basics </a:t>
            </a:r>
          </a:p>
          <a:p>
            <a:pPr lvl="1"/>
            <a:r>
              <a:rPr lang="en-US" sz="2200" dirty="0"/>
              <a:t>Diagram is divided into three parts.</a:t>
            </a:r>
          </a:p>
          <a:p>
            <a:pPr lvl="1"/>
            <a:r>
              <a:rPr lang="en-US" sz="2200" dirty="0"/>
              <a:t>The top section is used to name the class.</a:t>
            </a:r>
          </a:p>
          <a:p>
            <a:pPr lvl="1"/>
            <a:r>
              <a:rPr lang="en-US" sz="2200" dirty="0"/>
              <a:t>The second one is used to show the attributes of the class.</a:t>
            </a:r>
          </a:p>
          <a:p>
            <a:pPr lvl="1"/>
            <a:r>
              <a:rPr lang="en-US" sz="2200" dirty="0"/>
              <a:t>The third section is used to describe the operations/methods performed by the class.</a:t>
            </a:r>
          </a:p>
          <a:p>
            <a:pPr fontAlgn="base"/>
            <a:endParaRPr lang="en-US" sz="2400" dirty="0"/>
          </a:p>
          <a:p>
            <a:pPr fontAlgn="base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3A11D-5CFD-46BD-9D85-C6D0210BA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085" y="3014806"/>
            <a:ext cx="69056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0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472E-FA25-4B10-9CFD-95F5B9E1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Practice Activity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2C6AA-B0B2-45F9-B065-DC721E0AC9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023422"/>
          </a:xfrm>
        </p:spPr>
        <p:txBody>
          <a:bodyPr/>
          <a:lstStyle/>
          <a:p>
            <a:r>
              <a:rPr lang="en-US" sz="2400" dirty="0"/>
              <a:t>Use the UML class diagram presented below to identify the class name, attributes, and methods. Indicate the visibility of the attributes and methods.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6CA1F6-82DE-46BB-B423-18F2BFBC074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315" y="3192689"/>
            <a:ext cx="4324894" cy="321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8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472E-FA25-4B10-9CFD-95F5B9E1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 Practice </a:t>
            </a:r>
            <a:r>
              <a:rPr lang="en-US" dirty="0"/>
              <a:t>Activity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2C6AA-B0B2-45F9-B065-DC721E0AC9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373911"/>
            <a:ext cx="12561453" cy="1023422"/>
          </a:xfrm>
        </p:spPr>
        <p:txBody>
          <a:bodyPr/>
          <a:lstStyle/>
          <a:p>
            <a:r>
              <a:rPr lang="en-US" sz="2400" dirty="0"/>
              <a:t>Use the </a:t>
            </a:r>
            <a:r>
              <a:rPr lang="en-US" sz="2400" dirty="0" err="1"/>
              <a:t>Javadocs</a:t>
            </a:r>
            <a:r>
              <a:rPr lang="en-US" sz="2400" dirty="0"/>
              <a:t> description provided in the code below to implement the method and make the correct calls in the main.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B0D68F-EE62-4A48-81AB-08DFA7F210E4}"/>
              </a:ext>
            </a:extLst>
          </p:cNvPr>
          <p:cNvSpPr/>
          <p:nvPr/>
        </p:nvSpPr>
        <p:spPr>
          <a:xfrm>
            <a:off x="2126343" y="2397333"/>
            <a:ext cx="996768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Practice2 </a:t>
            </a:r>
            <a:r>
              <a:rPr lang="en-US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i="1" dirty="0">
                <a:solidFill>
                  <a:srgbClr val="8C8C8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/**</a:t>
            </a:r>
            <a:br>
              <a:rPr lang="en-US" i="1" dirty="0">
                <a:solidFill>
                  <a:srgbClr val="8C8C8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i="1" dirty="0">
                <a:solidFill>
                  <a:srgbClr val="8C8C8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* Main method used to call other methods</a:t>
            </a:r>
            <a:br>
              <a:rPr lang="en-US" i="1" dirty="0">
                <a:solidFill>
                  <a:srgbClr val="8C8C8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i="1" dirty="0">
                <a:solidFill>
                  <a:srgbClr val="8C8C8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* @parameter String </a:t>
            </a:r>
            <a:r>
              <a:rPr lang="en-US" i="1" dirty="0" err="1">
                <a:solidFill>
                  <a:srgbClr val="8C8C8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args</a:t>
            </a:r>
            <a:r>
              <a:rPr lang="en-US" i="1" dirty="0">
                <a:solidFill>
                  <a:srgbClr val="8C8C8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</a:t>
            </a:r>
            <a:br>
              <a:rPr lang="en-US" i="1" dirty="0">
                <a:solidFill>
                  <a:srgbClr val="8C8C8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i="1" dirty="0">
                <a:solidFill>
                  <a:srgbClr val="8C8C8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*/</a:t>
            </a:r>
            <a:br>
              <a:rPr lang="en-US" i="1" dirty="0">
                <a:solidFill>
                  <a:srgbClr val="8C8C8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i="1" dirty="0">
                <a:solidFill>
                  <a:srgbClr val="8C8C8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 static void </a:t>
            </a:r>
            <a:r>
              <a:rPr lang="en-US" dirty="0">
                <a:solidFill>
                  <a:srgbClr val="0062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main</a:t>
            </a:r>
            <a:r>
              <a:rPr lang="en-US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 </a:t>
            </a:r>
            <a:r>
              <a:rPr lang="en-US" dirty="0" err="1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args</a:t>
            </a:r>
            <a:r>
              <a:rPr lang="en-US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[]){</a:t>
            </a:r>
            <a:br>
              <a:rPr lang="en-US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i="1" dirty="0">
                <a:solidFill>
                  <a:srgbClr val="8C8C8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//write the instructions necessary to call the</a:t>
            </a:r>
            <a:br>
              <a:rPr lang="en-US" i="1" dirty="0">
                <a:solidFill>
                  <a:srgbClr val="8C8C8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i="1" dirty="0">
                <a:solidFill>
                  <a:srgbClr val="8C8C8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//method you will implement</a:t>
            </a:r>
            <a:br>
              <a:rPr lang="en-US" i="1" dirty="0">
                <a:solidFill>
                  <a:srgbClr val="8C8C8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i="1" dirty="0">
                <a:solidFill>
                  <a:srgbClr val="8C8C8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i="1" dirty="0">
                <a:solidFill>
                  <a:srgbClr val="8C8C8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/**</a:t>
            </a:r>
            <a:br>
              <a:rPr lang="en-US" i="1" dirty="0">
                <a:solidFill>
                  <a:srgbClr val="8C8C8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i="1" dirty="0">
                <a:solidFill>
                  <a:srgbClr val="8C8C8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* </a:t>
            </a:r>
            <a:r>
              <a:rPr lang="en-US" i="1" dirty="0" err="1">
                <a:solidFill>
                  <a:srgbClr val="8C8C8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minMax</a:t>
            </a:r>
            <a:r>
              <a:rPr lang="en-US" i="1" dirty="0">
                <a:solidFill>
                  <a:srgbClr val="8C8C8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method</a:t>
            </a:r>
            <a:br>
              <a:rPr lang="en-US" i="1" dirty="0">
                <a:solidFill>
                  <a:srgbClr val="8C8C8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i="1" dirty="0">
                <a:solidFill>
                  <a:srgbClr val="8C8C8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* Asks the user to enter the total number to be read.</a:t>
            </a:r>
            <a:br>
              <a:rPr lang="en-US" i="1" dirty="0">
                <a:solidFill>
                  <a:srgbClr val="8C8C8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i="1" dirty="0">
                <a:solidFill>
                  <a:srgbClr val="8C8C8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* Determines and print the min and max of the numbers read.</a:t>
            </a:r>
            <a:br>
              <a:rPr lang="en-US" i="1" dirty="0">
                <a:solidFill>
                  <a:srgbClr val="8C8C8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i="1" dirty="0">
                <a:solidFill>
                  <a:srgbClr val="8C8C8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* @param </a:t>
            </a:r>
            <a:r>
              <a:rPr lang="en-US" i="1" dirty="0">
                <a:solidFill>
                  <a:srgbClr val="3D3D3D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Scanner </a:t>
            </a:r>
            <a:r>
              <a:rPr lang="en-US" i="1" dirty="0">
                <a:solidFill>
                  <a:srgbClr val="8C8C8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</a:t>
            </a:r>
            <a:br>
              <a:rPr lang="en-US" i="1" dirty="0">
                <a:solidFill>
                  <a:srgbClr val="8C8C8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i="1" dirty="0">
                <a:solidFill>
                  <a:srgbClr val="8C8C8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*/</a:t>
            </a:r>
          </a:p>
          <a:p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i="1" dirty="0">
                <a:solidFill>
                  <a:srgbClr val="8C8C8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9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79EF-E8E9-1646-832F-14E5A9FB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Worksheet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BD08A-2EFA-AB4D-8082-F50005A485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476920"/>
            <a:ext cx="12561452" cy="2869760"/>
          </a:xfrm>
        </p:spPr>
        <p:txBody>
          <a:bodyPr/>
          <a:lstStyle/>
          <a:p>
            <a:pPr fontAlgn="base"/>
            <a:r>
              <a:rPr lang="en-US" sz="2400" dirty="0"/>
              <a:t>Attendance for today’s class will be </a:t>
            </a:r>
            <a:r>
              <a:rPr lang="en-US" sz="2400"/>
              <a:t>a worksheet</a:t>
            </a:r>
            <a:endParaRPr lang="en-US" sz="2400" dirty="0"/>
          </a:p>
          <a:p>
            <a:pPr fontAlgn="base"/>
            <a:r>
              <a:rPr lang="en-US" sz="2400" dirty="0"/>
              <a:t>Each table will receive a worksheet</a:t>
            </a:r>
          </a:p>
          <a:p>
            <a:pPr fontAlgn="base"/>
            <a:r>
              <a:rPr lang="en-US" sz="2400" dirty="0"/>
              <a:t>Remember to write the name of all participants in your table in a legible way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200" dirty="0"/>
          </a:p>
          <a:p>
            <a:pPr fontAlgn="base"/>
            <a:endParaRPr lang="en-US" sz="2400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0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Props1.xml><?xml version="1.0" encoding="utf-8"?>
<ds:datastoreItem xmlns:ds="http://schemas.openxmlformats.org/officeDocument/2006/customXml" ds:itemID="{C3A2A64B-D26D-4451-9EC1-33FC9BDF21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F5419E-E389-4943-8483-D166A8FE2A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25A9E8-C5BD-4292-8D2D-F156F952E4A9}">
  <ds:schemaRefs>
    <ds:schemaRef ds:uri="http://schemas.microsoft.com/office/2006/documentManagement/types"/>
    <ds:schemaRef ds:uri="92c41bee-f0ee-4aa6-9399-a35fbb883510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e06ed288-fd75-4b50-bbed-f5a5df88c31c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537</TotalTime>
  <Words>429</Words>
  <Application>Microsoft Office PowerPoint</Application>
  <PresentationFormat>Custom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Courier New</vt:lpstr>
      <vt:lpstr>Franklin Gothic Book</vt:lpstr>
      <vt:lpstr>Proxima Nova</vt:lpstr>
      <vt:lpstr>Times New Roman</vt:lpstr>
      <vt:lpstr>Vitesse Light</vt:lpstr>
      <vt:lpstr>Wingdings</vt:lpstr>
      <vt:lpstr>Office Theme</vt:lpstr>
      <vt:lpstr>PowerPoint Presentation</vt:lpstr>
      <vt:lpstr>Announcements</vt:lpstr>
      <vt:lpstr>Javadoc</vt:lpstr>
      <vt:lpstr>Javadoc</vt:lpstr>
      <vt:lpstr>UML</vt:lpstr>
      <vt:lpstr>Group Practice Activity 1</vt:lpstr>
      <vt:lpstr>Group Practice Activity 2</vt:lpstr>
      <vt:lpstr>Worksheet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24</cp:revision>
  <dcterms:created xsi:type="dcterms:W3CDTF">2020-03-09T22:21:06Z</dcterms:created>
  <dcterms:modified xsi:type="dcterms:W3CDTF">2023-08-11T00:26:35Z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