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7F7F7F"/>
    <a:srgbClr val="092529"/>
    <a:srgbClr val="1E4D2B"/>
    <a:srgbClr val="C10065"/>
    <a:srgbClr val="CC006A"/>
    <a:srgbClr val="404140"/>
    <a:srgbClr val="DAD49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5994" autoAdjust="0"/>
  </p:normalViewPr>
  <p:slideViewPr>
    <p:cSldViewPr snapToGrid="0" snapToObjects="1">
      <p:cViewPr varScale="1">
        <p:scale>
          <a:sx n="105" d="100"/>
          <a:sy n="105" d="100"/>
        </p:scale>
        <p:origin x="240" y="23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_LPdttKXP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colostate.edu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Do you ever ‘disconnect’ from the internet? Is that even needed?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60CB-F665-9E42-8281-BBB5F3C3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B1DDF-807F-5244-A6C0-03358222E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57604"/>
          </a:xfrm>
        </p:spPr>
        <p:txBody>
          <a:bodyPr/>
          <a:lstStyle/>
          <a:p>
            <a:r>
              <a:rPr lang="en-US" dirty="0"/>
              <a:t>Operating Systems – programs that help manage resources on computers</a:t>
            </a:r>
          </a:p>
          <a:p>
            <a:pPr lvl="1"/>
            <a:r>
              <a:rPr lang="en-US" dirty="0"/>
              <a:t>particularly files</a:t>
            </a:r>
          </a:p>
          <a:p>
            <a:pPr lvl="1"/>
            <a:r>
              <a:rPr lang="en-US" dirty="0"/>
              <a:t>devices (printers, monitors, input/output)</a:t>
            </a:r>
          </a:p>
          <a:p>
            <a:r>
              <a:rPr lang="en-US" dirty="0" err="1"/>
              <a:t>ssh</a:t>
            </a:r>
            <a:r>
              <a:rPr lang="en-US" dirty="0"/>
              <a:t> – secure shell that allows you to connect to computers remotely</a:t>
            </a:r>
          </a:p>
          <a:p>
            <a:r>
              <a:rPr lang="en-US" dirty="0"/>
              <a:t>cd/ls/</a:t>
            </a:r>
            <a:r>
              <a:rPr lang="en-US" dirty="0" err="1"/>
              <a:t>mkdir</a:t>
            </a:r>
            <a:r>
              <a:rPr lang="en-US" dirty="0"/>
              <a:t>/ - various programs that interact with the file systems</a:t>
            </a:r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- text editors on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  <a:p>
            <a:endParaRPr lang="en-US" dirty="0"/>
          </a:p>
          <a:p>
            <a:r>
              <a:rPr lang="en-US" dirty="0"/>
              <a:t>But how does the internet and networking work?</a:t>
            </a:r>
          </a:p>
        </p:txBody>
      </p:sp>
    </p:spTree>
    <p:extLst>
      <p:ext uri="{BB962C8B-B14F-4D97-AF65-F5344CB8AC3E}">
        <p14:creationId xmlns:p14="http://schemas.microsoft.com/office/powerpoint/2010/main" val="5745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5CA4D-C830-9D4B-8B66-75A178AD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 in 5 Minutes</a:t>
            </a:r>
          </a:p>
        </p:txBody>
      </p:sp>
      <p:pic>
        <p:nvPicPr>
          <p:cNvPr id="6" name="Online Media 5" descr="How the Internet Works in 5 Minutes">
            <a:hlinkClick r:id="" action="ppaction://media"/>
            <a:extLst>
              <a:ext uri="{FF2B5EF4-FFF2-40B4-BE49-F238E27FC236}">
                <a16:creationId xmlns:a16="http://schemas.microsoft.com/office/drawing/2014/main" id="{9DF730A2-DF39-1346-BCF2-22184BCBD6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3262" y="66186"/>
            <a:ext cx="8791074" cy="65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B8962-2878-E946-8317-D650C525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to know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F7D1-B6E5-2C4A-BEA7-2331893CB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Computers have addresses</a:t>
            </a:r>
          </a:p>
          <a:p>
            <a:pPr lvl="1"/>
            <a:r>
              <a:rPr lang="en-US" dirty="0"/>
              <a:t>Internet Protocol (IP) Address</a:t>
            </a:r>
          </a:p>
          <a:p>
            <a:pPr lvl="1"/>
            <a:r>
              <a:rPr lang="en-US" dirty="0"/>
              <a:t>Using Domain Name Servers – we can map these IP to names. </a:t>
            </a:r>
          </a:p>
          <a:p>
            <a:r>
              <a:rPr lang="en-US" dirty="0"/>
              <a:t>Web pages are simply files</a:t>
            </a:r>
          </a:p>
          <a:p>
            <a:pPr lvl="1"/>
            <a:r>
              <a:rPr lang="en-US" dirty="0"/>
              <a:t>passed between computers!</a:t>
            </a:r>
          </a:p>
          <a:p>
            <a:pPr lvl="1"/>
            <a:r>
              <a:rPr lang="en-US" dirty="0"/>
              <a:t>Understanding how file systems work =&gt; critical for understanding websites work</a:t>
            </a:r>
          </a:p>
          <a:p>
            <a:r>
              <a:rPr lang="en-US" dirty="0"/>
              <a:t>Next up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into your “favorite” CS machine </a:t>
            </a:r>
          </a:p>
          <a:p>
            <a:pPr lvl="1"/>
            <a:r>
              <a:rPr lang="en-US" dirty="0"/>
              <a:t>Follow along with the TA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32A80-95DA-1944-B3A9-7E9EEB0F426F}"/>
              </a:ext>
            </a:extLst>
          </p:cNvPr>
          <p:cNvSpPr txBox="1"/>
          <p:nvPr/>
        </p:nvSpPr>
        <p:spPr>
          <a:xfrm rot="20028442">
            <a:off x="8087736" y="4923223"/>
            <a:ext cx="521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5FD5-E136-7341-9466-BF31BD1E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Networks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5512-BCC4-D448-A155-E50C45F30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  <a:ln>
            <a:noFill/>
          </a:ln>
        </p:spPr>
        <p:txBody>
          <a:bodyPr/>
          <a:lstStyle/>
          <a:p>
            <a:r>
              <a:rPr lang="en-US" dirty="0"/>
              <a:t>ping  - try it!</a:t>
            </a:r>
          </a:p>
          <a:p>
            <a:pPr lvl="1"/>
            <a:r>
              <a:rPr lang="en-US" dirty="0"/>
              <a:t>checks to see how long it takes to send a very small file to a machine, and get a response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colostate.edu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/>
              <a:t>control-c to stop it, as it keeps running unless you say otherwise (note: ping is also on windows machines)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1"/>
            <a:r>
              <a:rPr lang="en-US" dirty="0"/>
              <a:t>ping </a:t>
            </a:r>
            <a:r>
              <a:rPr lang="en-US" dirty="0" err="1">
                <a:solidFill>
                  <a:srgbClr val="E1963E"/>
                </a:solidFill>
              </a:rPr>
              <a:t>cnnic.com.cn</a:t>
            </a:r>
            <a:endParaRPr lang="en-US" dirty="0">
              <a:solidFill>
                <a:srgbClr val="E1963E"/>
              </a:solidFill>
            </a:endParaRPr>
          </a:p>
          <a:p>
            <a:r>
              <a:rPr lang="en-US" dirty="0"/>
              <a:t>traceroute (tracert on windows)</a:t>
            </a:r>
          </a:p>
          <a:p>
            <a:pPr lvl="1"/>
            <a:r>
              <a:rPr lang="en-US" dirty="0"/>
              <a:t>gives you the route a file takes to get to its destination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colostate.edu</a:t>
            </a:r>
            <a:r>
              <a:rPr lang="en-US" dirty="0">
                <a:solidFill>
                  <a:srgbClr val="E1963E"/>
                </a:solidFill>
              </a:rPr>
              <a:t>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wait, where is that going?!? Isn’t google in California? Discuss what is going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0D9D-E20B-1845-B9B0-427DD24B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C804-EDAC-BE4D-A9DA-05B714BAB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89795"/>
            <a:ext cx="12561453" cy="6719981"/>
          </a:xfrm>
        </p:spPr>
        <p:txBody>
          <a:bodyPr/>
          <a:lstStyle/>
          <a:p>
            <a:r>
              <a:rPr lang="en-US" dirty="0"/>
              <a:t>We often have to encode/compress information to reduce the amount sent!</a:t>
            </a:r>
          </a:p>
          <a:p>
            <a:pPr lvl="1"/>
            <a:r>
              <a:rPr lang="en-US" dirty="0"/>
              <a:t>speeds up traffic, and less costly</a:t>
            </a:r>
          </a:p>
          <a:p>
            <a:r>
              <a:rPr lang="en-US" dirty="0"/>
              <a:t>Using the command line (</a:t>
            </a:r>
            <a:r>
              <a:rPr lang="en-US" dirty="0" err="1"/>
              <a:t>pico</a:t>
            </a:r>
            <a:r>
              <a:rPr lang="en-US" dirty="0"/>
              <a:t>/nano)</a:t>
            </a:r>
          </a:p>
          <a:p>
            <a:r>
              <a:rPr lang="en-US" dirty="0"/>
              <a:t>Write a loop that counts the ‘number of changes’ in a String array. For example</a:t>
            </a:r>
          </a:p>
          <a:p>
            <a:r>
              <a:rPr lang="en-US" dirty="0"/>
              <a:t>[“a”, “a”, “a”] </a:t>
            </a:r>
          </a:p>
          <a:p>
            <a:pPr lvl="1"/>
            <a:r>
              <a:rPr lang="en-US" dirty="0"/>
              <a:t>0 changes</a:t>
            </a:r>
          </a:p>
          <a:p>
            <a:r>
              <a:rPr lang="en-US" dirty="0"/>
              <a:t>[“aa”, “aa”, “ab”] </a:t>
            </a:r>
          </a:p>
          <a:p>
            <a:pPr lvl="1"/>
            <a:r>
              <a:rPr lang="en-US" dirty="0"/>
              <a:t>1 change</a:t>
            </a:r>
          </a:p>
          <a:p>
            <a:r>
              <a:rPr lang="en-US" dirty="0"/>
              <a:t>[“aa”, “bb”, “</a:t>
            </a:r>
            <a:r>
              <a:rPr lang="en-US" dirty="0" err="1"/>
              <a:t>ba</a:t>
            </a:r>
            <a:r>
              <a:rPr lang="en-US" dirty="0"/>
              <a:t>”, “aa”]</a:t>
            </a:r>
          </a:p>
          <a:p>
            <a:pPr lvl="1"/>
            <a:r>
              <a:rPr lang="en-US" dirty="0"/>
              <a:t>3 changes</a:t>
            </a:r>
          </a:p>
          <a:p>
            <a:r>
              <a:rPr lang="en-US" dirty="0"/>
              <a:t>To do this you must look at the ‘previous’ or last String! </a:t>
            </a:r>
          </a:p>
          <a:p>
            <a:r>
              <a:rPr lang="en-US" b="1" dirty="0"/>
              <a:t>Code with a partner</a:t>
            </a:r>
            <a:r>
              <a:rPr lang="en-US" dirty="0"/>
              <a:t> on it! </a:t>
            </a:r>
          </a:p>
          <a:p>
            <a:pPr lvl="1"/>
            <a:r>
              <a:rPr lang="en-US" dirty="0"/>
              <a:t>The TA will present a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4EF4F-1538-F245-A910-73C9B91413FF}"/>
              </a:ext>
            </a:extLst>
          </p:cNvPr>
          <p:cNvSpPr txBox="1"/>
          <p:nvPr/>
        </p:nvSpPr>
        <p:spPr>
          <a:xfrm>
            <a:off x="9238413" y="448059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HelpSession10.java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041-51D2-3644-A847-808BD390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for 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1813-5A00-B54A-A702-1C3B7B858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34"/>
          </a:xfrm>
        </p:spPr>
        <p:txBody>
          <a:bodyPr/>
          <a:lstStyle/>
          <a:p>
            <a:r>
              <a:rPr lang="en-US" dirty="0"/>
              <a:t>Stuck on any challenge problems?</a:t>
            </a:r>
          </a:p>
          <a:p>
            <a:r>
              <a:rPr lang="en-US" dirty="0"/>
              <a:t>Working on the practical and stuck on the logic?</a:t>
            </a:r>
          </a:p>
          <a:p>
            <a:pPr lvl="1"/>
            <a:r>
              <a:rPr lang="en-US" dirty="0"/>
              <a:t>Not your code, but the algorithm / discussion</a:t>
            </a:r>
          </a:p>
          <a:p>
            <a:r>
              <a:rPr lang="en-US" dirty="0"/>
              <a:t>Now it the time to ask it!</a:t>
            </a:r>
          </a:p>
        </p:txBody>
      </p:sp>
    </p:spTree>
    <p:extLst>
      <p:ext uri="{BB962C8B-B14F-4D97-AF65-F5344CB8AC3E}">
        <p14:creationId xmlns:p14="http://schemas.microsoft.com/office/powerpoint/2010/main" val="17343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453</Words>
  <Application>Microsoft Macintosh PowerPoint</Application>
  <PresentationFormat>Custom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How the Internet Works in 5 Minutes</vt:lpstr>
      <vt:lpstr>Details to know</vt:lpstr>
      <vt:lpstr>Testing Networks </vt:lpstr>
      <vt:lpstr>Coding Challenge</vt:lpstr>
      <vt:lpstr>More Questions for 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2020-10-25T19:26:19Z</dcterms:created>
  <dcterms:modified xsi:type="dcterms:W3CDTF">2020-10-26T14:39:46Z</dcterms:modified>
</cp:coreProperties>
</file>