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61" r:id="rId4"/>
    <p:sldId id="272" r:id="rId5"/>
    <p:sldId id="266" r:id="rId6"/>
    <p:sldId id="267" r:id="rId7"/>
    <p:sldId id="273" r:id="rId8"/>
    <p:sldId id="258" r:id="rId9"/>
    <p:sldId id="269" r:id="rId10"/>
    <p:sldId id="262" r:id="rId11"/>
    <p:sldId id="263" r:id="rId12"/>
    <p:sldId id="264" r:id="rId13"/>
    <p:sldId id="265" r:id="rId14"/>
    <p:sldId id="274" r:id="rId15"/>
    <p:sldId id="275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5994" autoAdjust="0"/>
  </p:normalViewPr>
  <p:slideViewPr>
    <p:cSldViewPr snapToGrid="0" snapToObjects="1">
      <p:cViewPr varScale="1">
        <p:scale>
          <a:sx n="58" d="100"/>
          <a:sy n="58" d="100"/>
        </p:scale>
        <p:origin x="768" y="4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3575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571AC2-EAFE-EE48-9A97-9ACFE728E707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B55C6-DCB4-724F-933C-BC791ADBAC1B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14-05-28-LEGO-by-RalfR-081.jpg" TargetMode="External"/><Relationship Id="rId2" Type="http://schemas.openxmlformats.org/officeDocument/2006/relationships/hyperlink" Target="http://www.roletschek.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Objects and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DBC-254E-8145-A7F5-0E71E74D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16639"/>
            <a:ext cx="12561453" cy="1015663"/>
          </a:xfrm>
        </p:spPr>
        <p:txBody>
          <a:bodyPr/>
          <a:lstStyle/>
          <a:p>
            <a:r>
              <a:rPr lang="en-US" dirty="0"/>
              <a:t>Method Syntax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49E14-5369-CF4F-A6ED-55BB99B31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506956"/>
            <a:ext cx="6424235" cy="40339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{...}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 (optional)</a:t>
            </a:r>
          </a:p>
          <a:p>
            <a:pPr fontAlgn="base"/>
            <a:r>
              <a:rPr lang="en-US" dirty="0"/>
              <a:t>static  - access type (option)</a:t>
            </a:r>
          </a:p>
          <a:p>
            <a:pPr fontAlgn="base"/>
            <a:r>
              <a:rPr lang="en-US" dirty="0"/>
              <a:t>void  - return type (required)</a:t>
            </a:r>
          </a:p>
          <a:p>
            <a:pPr fontAlgn="base"/>
            <a:r>
              <a:rPr lang="en-US" dirty="0"/>
              <a:t>main - method name (required)</a:t>
            </a:r>
          </a:p>
          <a:p>
            <a:pPr fontAlgn="base"/>
            <a:r>
              <a:rPr lang="en-US" dirty="0"/>
              <a:t>String[] </a:t>
            </a:r>
            <a:r>
              <a:rPr lang="en-US" dirty="0" err="1"/>
              <a:t>args</a:t>
            </a:r>
            <a:r>
              <a:rPr lang="en-US" dirty="0"/>
              <a:t> - are parameters for the method </a:t>
            </a:r>
          </a:p>
          <a:p>
            <a:pPr lvl="1" fontAlgn="base"/>
            <a:r>
              <a:rPr lang="en-US" dirty="0"/>
              <a:t>Having parentheses is required</a:t>
            </a:r>
          </a:p>
          <a:p>
            <a:pPr lvl="1" fontAlgn="base"/>
            <a:r>
              <a:rPr lang="en-US" dirty="0"/>
              <a:t>something inside, optional</a:t>
            </a:r>
          </a:p>
          <a:p>
            <a:pPr lvl="1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A474BFF-CF3D-8349-9B00-D7AA4B53268A}"/>
              </a:ext>
            </a:extLst>
          </p:cNvPr>
          <p:cNvSpPr txBox="1">
            <a:spLocks/>
          </p:cNvSpPr>
          <p:nvPr/>
        </p:nvSpPr>
        <p:spPr>
          <a:xfrm>
            <a:off x="7211062" y="2506956"/>
            <a:ext cx="5978465" cy="357764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getPercentGrowth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startingSalary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midCareerSalary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…}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</a:t>
            </a:r>
          </a:p>
          <a:p>
            <a:pPr fontAlgn="base"/>
            <a:r>
              <a:rPr lang="en-US" dirty="0"/>
              <a:t>access is not there - that means “instance”</a:t>
            </a:r>
          </a:p>
          <a:p>
            <a:pPr fontAlgn="base"/>
            <a:r>
              <a:rPr lang="en-US" dirty="0"/>
              <a:t>double  - return type </a:t>
            </a:r>
          </a:p>
          <a:p>
            <a:pPr fontAlgn="base"/>
            <a:r>
              <a:rPr lang="en-US" dirty="0" err="1"/>
              <a:t>getPercentGrowth</a:t>
            </a:r>
            <a:r>
              <a:rPr lang="en-US" dirty="0"/>
              <a:t> - method Name</a:t>
            </a:r>
          </a:p>
          <a:p>
            <a:pPr fontAlgn="base"/>
            <a:r>
              <a:rPr lang="en-US" dirty="0"/>
              <a:t>double </a:t>
            </a:r>
            <a:r>
              <a:rPr lang="en-US" dirty="0" err="1"/>
              <a:t>startingSalary</a:t>
            </a:r>
            <a:r>
              <a:rPr lang="en-US" dirty="0"/>
              <a:t>, double </a:t>
            </a:r>
            <a:r>
              <a:rPr lang="en-US" dirty="0" err="1"/>
              <a:t>midCareerSalary</a:t>
            </a:r>
            <a:r>
              <a:rPr lang="en-US" dirty="0"/>
              <a:t> - are parameters for the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652B6-D6B3-4A4F-AE73-833E00ADE1EA}"/>
              </a:ext>
            </a:extLst>
          </p:cNvPr>
          <p:cNvSpPr txBox="1"/>
          <p:nvPr/>
        </p:nvSpPr>
        <p:spPr>
          <a:xfrm>
            <a:off x="4457700" y="1819574"/>
            <a:ext cx="517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</p:spTree>
    <p:extLst>
      <p:ext uri="{BB962C8B-B14F-4D97-AF65-F5344CB8AC3E}">
        <p14:creationId xmlns:p14="http://schemas.microsoft.com/office/powerpoint/2010/main" val="217667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0022-ABB3-0340-BAF7-5B1C88EB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Static vs. Instance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3FAC-030D-7449-92D3-70FD015F7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806235"/>
          </a:xfrm>
        </p:spPr>
        <p:txBody>
          <a:bodyPr/>
          <a:lstStyle/>
          <a:p>
            <a:pPr fontAlgn="base"/>
            <a:r>
              <a:rPr lang="en-US" dirty="0"/>
              <a:t>Harder concept (we will come  back to it later)</a:t>
            </a:r>
          </a:p>
          <a:p>
            <a:pPr fontAlgn="base"/>
            <a:r>
              <a:rPr lang="en-US" dirty="0"/>
              <a:t>Think of static as </a:t>
            </a:r>
            <a:r>
              <a:rPr lang="en-US" b="1" dirty="0"/>
              <a:t>shared</a:t>
            </a:r>
            <a:r>
              <a:rPr lang="en-US" dirty="0"/>
              <a:t> memory</a:t>
            </a:r>
          </a:p>
          <a:p>
            <a:pPr lvl="1" fontAlgn="base"/>
            <a:r>
              <a:rPr lang="en-US" dirty="0"/>
              <a:t>Variables in it are easily overwritten</a:t>
            </a:r>
          </a:p>
          <a:p>
            <a:pPr lvl="1" fontAlgn="base"/>
            <a:r>
              <a:rPr lang="en-US" dirty="0"/>
              <a:t>Static methods need to be self contained, and only access shared information</a:t>
            </a:r>
          </a:p>
          <a:p>
            <a:pPr marL="699614" lvl="1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Instance methods </a:t>
            </a:r>
            <a:r>
              <a:rPr lang="en-US" b="1" dirty="0"/>
              <a:t>belong</a:t>
            </a:r>
            <a:r>
              <a:rPr lang="en-US" dirty="0"/>
              <a:t> to the object</a:t>
            </a:r>
          </a:p>
          <a:p>
            <a:pPr lvl="1" fontAlgn="base"/>
            <a:r>
              <a:rPr lang="en-US" dirty="0"/>
              <a:t>They </a:t>
            </a:r>
            <a:r>
              <a:rPr lang="en-US" b="1" dirty="0"/>
              <a:t>need</a:t>
            </a:r>
            <a:r>
              <a:rPr lang="en-US" dirty="0"/>
              <a:t> information from the object </a:t>
            </a:r>
          </a:p>
          <a:p>
            <a:pPr lvl="1" fontAlgn="base"/>
            <a:r>
              <a:rPr lang="en-US" dirty="0"/>
              <a:t>They provide the main functionality to the object </a:t>
            </a:r>
          </a:p>
          <a:p>
            <a:pPr lvl="1" fontAlgn="base"/>
            <a:r>
              <a:rPr lang="en-US" dirty="0"/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408854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20A5-3E6D-5746-92D4-80B837A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Method Name &amp;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ADD7B-EB33-1348-BC75-3306429DB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920922"/>
            <a:ext cx="6595688" cy="4696670"/>
          </a:xfrm>
        </p:spPr>
        <p:txBody>
          <a:bodyPr/>
          <a:lstStyle/>
          <a:p>
            <a:pPr fontAlgn="base"/>
            <a:r>
              <a:rPr lang="en-US" dirty="0"/>
              <a:t>They should have meaning! </a:t>
            </a:r>
          </a:p>
          <a:p>
            <a:pPr fontAlgn="base"/>
            <a:r>
              <a:rPr lang="en-US" dirty="0"/>
              <a:t>They follow the same rules as variable names</a:t>
            </a:r>
          </a:p>
          <a:p>
            <a:pPr lvl="1" fontAlgn="base"/>
            <a:r>
              <a:rPr lang="en-US" dirty="0"/>
              <a:t>No specials, start with letter, </a:t>
            </a:r>
            <a:r>
              <a:rPr lang="en-US" dirty="0" err="1"/>
              <a:t>etc</a:t>
            </a:r>
            <a:endParaRPr lang="en-US" dirty="0"/>
          </a:p>
          <a:p>
            <a:pPr fontAlgn="base"/>
            <a:r>
              <a:rPr lang="en-US" dirty="0"/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 </a:t>
            </a:r>
          </a:p>
          <a:p>
            <a:r>
              <a:rPr lang="en-US" dirty="0"/>
              <a:t>Are three different methods! (Be </a:t>
            </a:r>
            <a:r>
              <a:rPr lang="en-US" dirty="0" smtClean="0"/>
              <a:t>careful </a:t>
            </a:r>
            <a:r>
              <a:rPr lang="en-US" smtClean="0"/>
              <a:t>- </a:t>
            </a:r>
            <a:r>
              <a:rPr lang="en-US" smtClean="0"/>
              <a:t>Overlapping)</a:t>
            </a:r>
            <a:endParaRPr lang="en-US" dirty="0"/>
          </a:p>
          <a:p>
            <a:pPr fontAlgn="base"/>
            <a:r>
              <a:rPr lang="en-US" dirty="0"/>
              <a:t>The secret ninja trick for methods</a:t>
            </a:r>
          </a:p>
          <a:p>
            <a:pPr lvl="1" fontAlgn="base"/>
            <a:r>
              <a:rPr lang="en-US" dirty="0"/>
              <a:t>Pass in the variables</a:t>
            </a:r>
          </a:p>
          <a:p>
            <a:pPr lvl="1" fontAlgn="base"/>
            <a:r>
              <a:rPr lang="en-US" dirty="0"/>
              <a:t>Try to keep everything as </a:t>
            </a:r>
            <a:r>
              <a:rPr lang="en-US" b="1" dirty="0"/>
              <a:t>contained as possible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3453467B-A995-124B-BE63-79AF7852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90" y="1645920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F9A75-632B-E544-A978-50AFB5D5BF17}"/>
              </a:ext>
            </a:extLst>
          </p:cNvPr>
          <p:cNvSpPr txBox="1"/>
          <p:nvPr/>
        </p:nvSpPr>
        <p:spPr>
          <a:xfrm>
            <a:off x="8655050" y="461772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92529"/>
                </a:solidFill>
              </a:rPr>
              <a:t>What is your quest?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is it you 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know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need (parameters)</a:t>
            </a:r>
          </a:p>
        </p:txBody>
      </p:sp>
    </p:spTree>
    <p:extLst>
      <p:ext uri="{BB962C8B-B14F-4D97-AF65-F5344CB8AC3E}">
        <p14:creationId xmlns:p14="http://schemas.microsoft.com/office/powerpoint/2010/main" val="32150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6E16-F15A-904A-A0DF-722B33D0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7DA11-94C0-5949-8C6A-CCB28DCF4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845" y="2236423"/>
            <a:ext cx="6469955" cy="3906967"/>
          </a:xfrm>
        </p:spPr>
        <p:txBody>
          <a:bodyPr/>
          <a:lstStyle/>
          <a:p>
            <a:pPr fontAlgn="base"/>
            <a:r>
              <a:rPr lang="en-US" dirty="0"/>
              <a:t>Return Types</a:t>
            </a:r>
          </a:p>
          <a:p>
            <a:pPr lvl="1" fontAlgn="base"/>
            <a:r>
              <a:rPr lang="en-US" b="1" dirty="0"/>
              <a:t>Critically important</a:t>
            </a:r>
          </a:p>
          <a:p>
            <a:pPr lvl="1" fontAlgn="base"/>
            <a:r>
              <a:rPr lang="en-US" dirty="0"/>
              <a:t>Can return a primitive, array or an object</a:t>
            </a:r>
          </a:p>
          <a:p>
            <a:pPr lvl="1" fontAlgn="base"/>
            <a:r>
              <a:rPr lang="en-US" dirty="0"/>
              <a:t>void is how you say the method returns nothing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Whenever you call a method</a:t>
            </a:r>
          </a:p>
          <a:p>
            <a:pPr lvl="1" fontAlgn="base"/>
            <a:r>
              <a:rPr lang="en-US" dirty="0"/>
              <a:t>Assume the return type is what is returned </a:t>
            </a:r>
          </a:p>
          <a:p>
            <a:pPr lvl="1" fontAlgn="base"/>
            <a:r>
              <a:rPr lang="en-US" dirty="0"/>
              <a:t>Think of replacing the method name with the answer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C9E837-B752-984E-B836-E74BBF9F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44" y="2114549"/>
            <a:ext cx="6139922" cy="268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026B9-7004-CE43-9CFC-5A3DC24D453C}"/>
              </a:ext>
            </a:extLst>
          </p:cNvPr>
          <p:cNvSpPr txBox="1"/>
          <p:nvPr/>
        </p:nvSpPr>
        <p:spPr>
          <a:xfrm>
            <a:off x="7431345" y="4997087"/>
            <a:ext cx="5760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92529"/>
                </a:solidFill>
              </a:rPr>
              <a:t>The program output is</a:t>
            </a:r>
          </a:p>
          <a:p>
            <a:pPr algn="ctr"/>
            <a:r>
              <a:rPr lang="en-US" sz="2400" b="1" dirty="0">
                <a:solidFill>
                  <a:srgbClr val="092529"/>
                </a:solidFill>
              </a:rPr>
              <a:t>Hello, my name is Melody Pond</a:t>
            </a:r>
            <a:endParaRPr lang="en-US" sz="2400" dirty="0">
              <a:solidFill>
                <a:srgbClr val="092529"/>
              </a:solidFill>
            </a:endParaRPr>
          </a:p>
          <a:p>
            <a:pPr algn="ctr"/>
            <a:r>
              <a:rPr lang="en-US" sz="1800" dirty="0">
                <a:solidFill>
                  <a:srgbClr val="092529"/>
                </a:solidFill>
              </a:rPr>
              <a:t/>
            </a:r>
            <a:br>
              <a:rPr lang="en-US" sz="1800" dirty="0">
                <a:solidFill>
                  <a:srgbClr val="092529"/>
                </a:solidFill>
              </a:rPr>
            </a:br>
            <a:r>
              <a:rPr lang="en-US" sz="1800" dirty="0">
                <a:solidFill>
                  <a:srgbClr val="092529"/>
                </a:solidFill>
              </a:rPr>
              <a:t>Notice: Melody Pond simply replaces ‘</a:t>
            </a:r>
            <a:r>
              <a:rPr lang="en-US" sz="1800" dirty="0" err="1">
                <a:solidFill>
                  <a:srgbClr val="092529"/>
                </a:solidFill>
              </a:rPr>
              <a:t>getName</a:t>
            </a:r>
            <a:r>
              <a:rPr lang="en-US" sz="1800" dirty="0">
                <a:solidFill>
                  <a:srgbClr val="092529"/>
                </a:solidFill>
              </a:rPr>
              <a:t>()’</a:t>
            </a:r>
            <a:endParaRPr lang="en-US" dirty="0">
              <a:solidFill>
                <a:srgbClr val="09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 smtClean="0"/>
              <a:t>Code Along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628073" y="1423201"/>
            <a:ext cx="12561455" cy="557075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907768"/>
            <a:ext cx="4165361" cy="17958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Let’s rewrite this code so it will have the 5 different methods that we discussed!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6" y="3216400"/>
            <a:ext cx="4165361" cy="27520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Let’s start with the sum method:</a:t>
            </a:r>
          </a:p>
          <a:p>
            <a:pPr marL="457200" indent="-457200" algn="ctr">
              <a:buAutoNum type="arabicPeriod"/>
            </a:pPr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do?</a:t>
            </a:r>
          </a:p>
          <a:p>
            <a:pPr marL="457200" indent="-457200" algn="ctr">
              <a:buAutoNum type="arabicPeriod"/>
            </a:pPr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do it (parameters)?</a:t>
            </a:r>
          </a:p>
          <a:p>
            <a:pPr marL="457200" indent="-457200" algn="ctr">
              <a:buAutoNum type="arabicPeriod"/>
            </a:pPr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does the method return?</a:t>
            </a:r>
          </a:p>
        </p:txBody>
      </p:sp>
    </p:spTree>
    <p:extLst>
      <p:ext uri="{BB962C8B-B14F-4D97-AF65-F5344CB8AC3E}">
        <p14:creationId xmlns:p14="http://schemas.microsoft.com/office/powerpoint/2010/main" val="114569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 smtClean="0"/>
              <a:t>Code Along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539938" y="1272951"/>
            <a:ext cx="12561455" cy="6217087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param1, double param2){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param1 + param2;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(value1, value2);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(value1, value2);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1" y="1444699"/>
            <a:ext cx="4165361" cy="7469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First step – have the method!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535537" y="1818176"/>
            <a:ext cx="1663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0" y="3053074"/>
            <a:ext cx="4165361" cy="7469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Second step – call the method!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33860" y="3195196"/>
            <a:ext cx="4065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04203" y="3720413"/>
            <a:ext cx="4494882" cy="153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1" y="4381494"/>
            <a:ext cx="4165361" cy="280150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Work in pairs and rewrite the remaining code to include the following methods:</a:t>
            </a:r>
          </a:p>
          <a:p>
            <a:pPr algn="ctr"/>
            <a:r>
              <a:rPr lang="en-US" dirty="0" err="1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subtractionMethod</a:t>
            </a:r>
            <a:endParaRPr lang="en-US" dirty="0" smtClean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multiplicationMethod</a:t>
            </a:r>
            <a:endParaRPr lang="en-US" dirty="0" smtClean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divisionMethod</a:t>
            </a:r>
            <a:endParaRPr lang="en-US" dirty="0" smtClean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printMethod</a:t>
            </a:r>
            <a:endParaRPr lang="en-US" dirty="0" smtClean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487882"/>
            <a:ext cx="8395419" cy="4379259"/>
          </a:xfrm>
        </p:spPr>
        <p:txBody>
          <a:bodyPr/>
          <a:lstStyle/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We start off each lecture with a quiz from your reading! </a:t>
            </a:r>
          </a:p>
          <a:p>
            <a:r>
              <a:rPr lang="en-US" dirty="0">
                <a:solidFill>
                  <a:srgbClr val="092529"/>
                </a:solidFill>
              </a:rPr>
              <a:t>Labs are due the night of the lab (meant to be done in lab!)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follow the modules *in order*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go back to labs until you get it correct, so submit for 0 is valid! </a:t>
            </a:r>
          </a:p>
          <a:p>
            <a:endParaRPr lang="en-US" dirty="0">
              <a:solidFill>
                <a:srgbClr val="09252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10486045" y="1182061"/>
            <a:ext cx="2576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:</a:t>
            </a:r>
          </a:p>
          <a:p>
            <a:r>
              <a:rPr lang="en-US" dirty="0"/>
              <a:t>Busy Week! (readings + labs)</a:t>
            </a:r>
          </a:p>
          <a:p>
            <a:r>
              <a:rPr lang="en-US" dirty="0"/>
              <a:t>Lab projects start!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4994E-F0C4-1A4D-A400-16F3B108C434}"/>
              </a:ext>
            </a:extLst>
          </p:cNvPr>
          <p:cNvSpPr txBox="1"/>
          <p:nvPr/>
        </p:nvSpPr>
        <p:spPr>
          <a:xfrm>
            <a:off x="10486045" y="3026858"/>
            <a:ext cx="32079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ACM  this Week</a:t>
            </a:r>
          </a:p>
          <a:p>
            <a:r>
              <a:rPr lang="en-US" dirty="0"/>
              <a:t>Success in CS Panel</a:t>
            </a:r>
          </a:p>
          <a:p>
            <a:r>
              <a:rPr lang="en-US" dirty="0"/>
              <a:t>Wednesday, 6:00 PM CSB 130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ACM-W this Week</a:t>
            </a:r>
          </a:p>
          <a:p>
            <a:r>
              <a:rPr lang="en-US" dirty="0"/>
              <a:t>Hike to </a:t>
            </a:r>
            <a:r>
              <a:rPr lang="en-US" dirty="0" err="1"/>
              <a:t>Horsetooth</a:t>
            </a:r>
            <a:r>
              <a:rPr lang="en-US" dirty="0"/>
              <a:t> Falls</a:t>
            </a:r>
          </a:p>
          <a:p>
            <a:r>
              <a:rPr lang="en-US" dirty="0"/>
              <a:t>Thursday, 5:30 PM </a:t>
            </a:r>
            <a:br>
              <a:rPr lang="en-US" dirty="0"/>
            </a:br>
            <a:r>
              <a:rPr lang="en-US" dirty="0"/>
              <a:t>Meet outside CSB front of building</a:t>
            </a:r>
          </a:p>
        </p:txBody>
      </p:sp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86716-379C-4B46-8303-B7B9AE9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94522"/>
            <a:ext cx="12561453" cy="1015663"/>
          </a:xfrm>
        </p:spPr>
        <p:txBody>
          <a:bodyPr/>
          <a:lstStyle/>
          <a:p>
            <a:r>
              <a:rPr lang="en-US" dirty="0" smtClean="0"/>
              <a:t>Programming == Problem Solving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533" y="1473901"/>
            <a:ext cx="5818447" cy="3693319"/>
          </a:xfrm>
        </p:spPr>
        <p:txBody>
          <a:bodyPr/>
          <a:lstStyle/>
          <a:p>
            <a:pPr fontAlgn="base"/>
            <a:r>
              <a:rPr lang="en-US" dirty="0" smtClean="0"/>
              <a:t>You </a:t>
            </a:r>
            <a:r>
              <a:rPr lang="en-US" dirty="0"/>
              <a:t>look at the problem to solve</a:t>
            </a:r>
          </a:p>
          <a:p>
            <a:pPr lvl="1" fontAlgn="base"/>
            <a:r>
              <a:rPr lang="en-US" dirty="0"/>
              <a:t>Clarify the problem and constraints</a:t>
            </a:r>
          </a:p>
          <a:p>
            <a:pPr fontAlgn="base"/>
            <a:r>
              <a:rPr lang="en-US" dirty="0"/>
              <a:t>Break it up into *smaller* parts (Divide)</a:t>
            </a:r>
          </a:p>
          <a:p>
            <a:pPr fontAlgn="base"/>
            <a:r>
              <a:rPr lang="en-US" dirty="0"/>
              <a:t>Outline the steps needed</a:t>
            </a:r>
          </a:p>
          <a:p>
            <a:pPr lvl="1" fontAlgn="base"/>
            <a:r>
              <a:rPr lang="en-US" dirty="0"/>
              <a:t>Solve each step (Conquer)</a:t>
            </a:r>
          </a:p>
          <a:p>
            <a:pPr fontAlgn="base"/>
            <a:r>
              <a:rPr lang="en-US" dirty="0"/>
              <a:t>Reassemble the pieces (Glue) </a:t>
            </a:r>
          </a:p>
          <a:p>
            <a:pPr fontAlgn="base"/>
            <a:r>
              <a:rPr lang="en-US" dirty="0"/>
              <a:t>Completed </a:t>
            </a:r>
            <a:r>
              <a:rPr lang="en-US" dirty="0" smtClean="0"/>
              <a:t>program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5475383" y="1487541"/>
            <a:ext cx="8196549" cy="57246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subtraction; 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double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value2 + " = " + sum);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488007" y="4924440"/>
            <a:ext cx="4480600" cy="8153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if we want to do the same set of instructions again?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1126985" y="5912095"/>
            <a:ext cx="3202643" cy="1300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REUSE CODE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4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86716-379C-4B46-8303-B7B9AE9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06" y="173054"/>
            <a:ext cx="12561453" cy="1015663"/>
          </a:xfrm>
        </p:spPr>
        <p:txBody>
          <a:bodyPr/>
          <a:lstStyle/>
          <a:p>
            <a:r>
              <a:rPr lang="en-US" dirty="0"/>
              <a:t>Reusable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208128"/>
            <a:ext cx="5818447" cy="486543"/>
          </a:xfrm>
        </p:spPr>
        <p:txBody>
          <a:bodyPr/>
          <a:lstStyle/>
          <a:p>
            <a:pPr fontAlgn="base"/>
            <a:r>
              <a:rPr lang="en-US" dirty="0" smtClean="0"/>
              <a:t>The </a:t>
            </a:r>
            <a:r>
              <a:rPr lang="en-US" dirty="0"/>
              <a:t>ENIAC women pioneered reusable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5119C-860B-9347-B98E-C910BAF0DF71}"/>
              </a:ext>
            </a:extLst>
          </p:cNvPr>
          <p:cNvSpPr/>
          <p:nvPr/>
        </p:nvSpPr>
        <p:spPr>
          <a:xfrm>
            <a:off x="10057318" y="2666579"/>
            <a:ext cx="3658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Programmers Betty Jean Jennings (left) and Fran Bilas (right) operate ENIAC's main control panel By United States Army (Image from http://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ftp.arl.army.mil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/~mike/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comphist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/) [Public domain], via Wikimedia Commons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9A9B96-6C8C-534E-972F-7B6254D22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318" y="289586"/>
            <a:ext cx="3658682" cy="241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628073" y="1918960"/>
            <a:ext cx="12561455" cy="557075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9278801" y="3591299"/>
            <a:ext cx="4480600" cy="8153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Is this a good way to reuse code?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10057318" y="4645872"/>
            <a:ext cx="3202643" cy="8956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 fontAlgn="base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Modularize code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10022101" y="5933009"/>
            <a:ext cx="3202643" cy="8956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 fontAlgn="base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Object-Oriented Design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D369-4BBC-664F-9218-0C07972D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408" y="2870537"/>
            <a:ext cx="9744199" cy="1015663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Objects and Methods?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8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72325-06F0-6146-95CF-FD0A14F9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386859"/>
            <a:ext cx="12561453" cy="1015663"/>
          </a:xfrm>
        </p:spPr>
        <p:txBody>
          <a:bodyPr/>
          <a:lstStyle/>
          <a:p>
            <a:r>
              <a:rPr lang="en-US" dirty="0"/>
              <a:t>DRY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DCAD8-D513-EA43-AC03-58D574D31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520872"/>
            <a:ext cx="7910138" cy="5668283"/>
          </a:xfrm>
        </p:spPr>
        <p:txBody>
          <a:bodyPr/>
          <a:lstStyle/>
          <a:p>
            <a:pPr fontAlgn="base"/>
            <a:r>
              <a:rPr lang="en-US" dirty="0"/>
              <a:t>Code should be DRY</a:t>
            </a:r>
          </a:p>
          <a:p>
            <a:pPr lvl="1" fontAlgn="base"/>
            <a:r>
              <a:rPr lang="en-US" b="1" u="sng" dirty="0"/>
              <a:t>D</a:t>
            </a:r>
            <a:r>
              <a:rPr lang="en-US" dirty="0"/>
              <a:t>on’t </a:t>
            </a:r>
            <a:r>
              <a:rPr lang="en-US" b="1" u="sng" dirty="0"/>
              <a:t>R</a:t>
            </a:r>
            <a:r>
              <a:rPr lang="en-US" dirty="0"/>
              <a:t>epeat </a:t>
            </a:r>
            <a:r>
              <a:rPr lang="en-US" b="1" u="sng" dirty="0"/>
              <a:t>Y</a:t>
            </a:r>
            <a:r>
              <a:rPr lang="en-US" dirty="0"/>
              <a:t>ourself</a:t>
            </a:r>
          </a:p>
          <a:p>
            <a:pPr fontAlgn="base"/>
            <a:r>
              <a:rPr lang="en-US" dirty="0"/>
              <a:t>Code should be</a:t>
            </a:r>
          </a:p>
          <a:p>
            <a:pPr lvl="1" fontAlgn="base"/>
            <a:r>
              <a:rPr lang="en-US" dirty="0"/>
              <a:t>Reusable </a:t>
            </a:r>
          </a:p>
          <a:p>
            <a:pPr lvl="1" fontAlgn="base"/>
            <a:r>
              <a:rPr lang="en-US" dirty="0"/>
              <a:t>Small Snippets</a:t>
            </a:r>
          </a:p>
          <a:p>
            <a:pPr fontAlgn="base"/>
            <a:r>
              <a:rPr lang="en-US" dirty="0"/>
              <a:t>Reusable code</a:t>
            </a:r>
          </a:p>
          <a:p>
            <a:pPr lvl="1" fontAlgn="base"/>
            <a:r>
              <a:rPr lang="en-US" dirty="0"/>
              <a:t>Only write once</a:t>
            </a:r>
          </a:p>
          <a:p>
            <a:pPr lvl="1" fontAlgn="base"/>
            <a:r>
              <a:rPr lang="en-US" dirty="0"/>
              <a:t>Use in multiple applications</a:t>
            </a:r>
          </a:p>
          <a:p>
            <a:pPr fontAlgn="base"/>
            <a:r>
              <a:rPr lang="en-US" dirty="0"/>
              <a:t>Java</a:t>
            </a:r>
          </a:p>
          <a:p>
            <a:pPr lvl="1" fontAlgn="base"/>
            <a:r>
              <a:rPr lang="en-US" dirty="0"/>
              <a:t>Methods are blocks of reusable code</a:t>
            </a:r>
          </a:p>
          <a:p>
            <a:pPr lvl="2" fontAlgn="base"/>
            <a:r>
              <a:rPr lang="en-US" dirty="0"/>
              <a:t>Ideally,  no more than 20 instructions</a:t>
            </a:r>
          </a:p>
          <a:p>
            <a:pPr lvl="1" fontAlgn="base"/>
            <a:r>
              <a:rPr lang="en-US" dirty="0"/>
              <a:t>Objects are blocks of information, with reusable code / methods</a:t>
            </a:r>
          </a:p>
          <a:p>
            <a:pPr lvl="1" fontAlgn="base"/>
            <a:r>
              <a:rPr lang="en-US" b="1" dirty="0"/>
              <a:t>CLUE</a:t>
            </a:r>
            <a:r>
              <a:rPr lang="en-US" dirty="0"/>
              <a:t>: If you are cutting and pasting code - it should be a method</a:t>
            </a:r>
          </a:p>
          <a:p>
            <a:pPr lvl="2" fontAlgn="base"/>
            <a:r>
              <a:rPr lang="en-US" dirty="0"/>
              <a:t>Really, that happens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440470" y="3886200"/>
            <a:ext cx="2387450" cy="854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67896-836E-2F43-8A1B-8F251BB6C615}"/>
              </a:ext>
            </a:extLst>
          </p:cNvPr>
          <p:cNvSpPr/>
          <p:nvPr/>
        </p:nvSpPr>
        <p:spPr>
          <a:xfrm>
            <a:off x="7644523" y="4858646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436BD-B2F4-D248-B2CB-2DEA79304985}"/>
              </a:ext>
            </a:extLst>
          </p:cNvPr>
          <p:cNvSpPr/>
          <p:nvPr/>
        </p:nvSpPr>
        <p:spPr>
          <a:xfrm>
            <a:off x="9668360" y="4858646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3108B3-2793-7445-BA4E-0494C788BE12}"/>
              </a:ext>
            </a:extLst>
          </p:cNvPr>
          <p:cNvSpPr/>
          <p:nvPr/>
        </p:nvSpPr>
        <p:spPr>
          <a:xfrm>
            <a:off x="11692197" y="4858646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4BF6C7-E4AE-AC42-A8D0-E3DFEBAFCAD6}"/>
              </a:ext>
            </a:extLst>
          </p:cNvPr>
          <p:cNvSpPr/>
          <p:nvPr/>
        </p:nvSpPr>
        <p:spPr>
          <a:xfrm>
            <a:off x="9440469" y="5668436"/>
            <a:ext cx="2387449" cy="817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Glue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4543DB-FCB6-494F-8E20-822946BC3CC0}"/>
              </a:ext>
            </a:extLst>
          </p:cNvPr>
          <p:cNvSpPr/>
          <p:nvPr/>
        </p:nvSpPr>
        <p:spPr>
          <a:xfrm>
            <a:off x="9576193" y="240030"/>
            <a:ext cx="3955507" cy="11624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Fun Fact: </a:t>
            </a:r>
          </a:p>
          <a:p>
            <a:r>
              <a:rPr lang="en-US" sz="14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Software Engineers, Andy Hunt and Dave Thomas, are credited with first using the the term for coding in the </a:t>
            </a:r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The Pragmatic Programmer</a:t>
            </a:r>
          </a:p>
        </p:txBody>
      </p:sp>
    </p:spTree>
    <p:extLst>
      <p:ext uri="{BB962C8B-B14F-4D97-AF65-F5344CB8AC3E}">
        <p14:creationId xmlns:p14="http://schemas.microsoft.com/office/powerpoint/2010/main" val="11884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 smtClean="0"/>
              <a:t>Reusing code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628073" y="1423201"/>
            <a:ext cx="12561455" cy="557075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85385" y="191273"/>
            <a:ext cx="4165361" cy="200506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many different concepts are in the main method?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2447039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Sum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3051736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Subtraction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3656433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Multiplication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4283664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Division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39" y="5011579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 smtClean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739268" y="2921496"/>
            <a:ext cx="6501161" cy="256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70195" y="2684267"/>
            <a:ext cx="7170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 flipV="1">
            <a:off x="4991725" y="3178098"/>
            <a:ext cx="6333615" cy="7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</p:cNvCxnSpPr>
          <p:nvPr/>
        </p:nvCxnSpPr>
        <p:spPr>
          <a:xfrm flipH="1" flipV="1">
            <a:off x="4070195" y="3288964"/>
            <a:ext cx="7255145" cy="1231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1"/>
          </p:cNvCxnSpPr>
          <p:nvPr/>
        </p:nvCxnSpPr>
        <p:spPr>
          <a:xfrm flipH="1">
            <a:off x="8709285" y="5248807"/>
            <a:ext cx="2616054" cy="50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572-99FC-2C40-9123-5231EE4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656904"/>
            <a:ext cx="12561453" cy="1015663"/>
          </a:xfrm>
        </p:spPr>
        <p:txBody>
          <a:bodyPr/>
          <a:lstStyle/>
          <a:p>
            <a:r>
              <a:rPr lang="en-US" dirty="0"/>
              <a:t>Objects are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B9CE-D22E-304F-98BA-26309D98A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800240"/>
            <a:ext cx="12561453" cy="5905591"/>
          </a:xfrm>
        </p:spPr>
        <p:txBody>
          <a:bodyPr/>
          <a:lstStyle/>
          <a:p>
            <a:pPr fontAlgn="base"/>
            <a:r>
              <a:rPr lang="en-US" dirty="0"/>
              <a:t>Think of LEGOs </a:t>
            </a:r>
          </a:p>
          <a:p>
            <a:pPr lvl="1" fontAlgn="base"/>
            <a:r>
              <a:rPr lang="en-US" dirty="0"/>
              <a:t>Blocks </a:t>
            </a:r>
          </a:p>
          <a:p>
            <a:pPr lvl="1" fontAlgn="base"/>
            <a:r>
              <a:rPr lang="en-US" dirty="0"/>
              <a:t>Assembled in different ways - creates new and interesting things</a:t>
            </a:r>
          </a:p>
          <a:p>
            <a:pPr fontAlgn="base"/>
            <a:r>
              <a:rPr lang="en-US" dirty="0"/>
              <a:t>Objects contain information in a logical order </a:t>
            </a:r>
          </a:p>
          <a:p>
            <a:pPr fontAlgn="base"/>
            <a:r>
              <a:rPr lang="en-US" dirty="0"/>
              <a:t>Example: </a:t>
            </a:r>
            <a:r>
              <a:rPr lang="en-US" u="sng" dirty="0"/>
              <a:t>Strings are objects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companion = “Clara”; // note, Strings are so common, they have this shortcut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companion.length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5</a:t>
            </a:r>
          </a:p>
          <a:p>
            <a:pPr fontAlgn="base"/>
            <a:r>
              <a:rPr lang="en-US" dirty="0"/>
              <a:t>Most objects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reserves room in memory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obj.myCoolMethod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dirty="0"/>
              <a:t>We will keep coming back to this</a:t>
            </a:r>
          </a:p>
          <a:p>
            <a:pPr lvl="1" fontAlgn="base"/>
            <a:r>
              <a:rPr lang="en-US" dirty="0"/>
              <a:t>Important to know - methods belong to Objects</a:t>
            </a:r>
          </a:p>
          <a:p>
            <a:pPr lvl="1" fontAlgn="base"/>
            <a:r>
              <a:rPr lang="en-US" dirty="0"/>
              <a:t>Even methods that </a:t>
            </a:r>
            <a:r>
              <a:rPr lang="en-US" b="1" dirty="0"/>
              <a:t>you</a:t>
            </a:r>
            <a:r>
              <a:rPr lang="en-US" dirty="0"/>
              <a:t> write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52B995-A490-EF4B-81C8-8848A14E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00" y="2365663"/>
            <a:ext cx="332815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2"/>
              </a:rPr>
              <a:t>© Ralf Roletschek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 - Published with permission. Read full copy information on </a:t>
            </a: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3"/>
              </a:rPr>
              <a:t>wikicommons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6D9799-4DC8-2C49-A07F-263769E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56" y="0"/>
            <a:ext cx="3510844" cy="23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5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4ED9-56BF-3F4A-8E26-0C10999B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E42E1-569F-B347-A47A-1501D7874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412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Which of the following are valid method “signatures”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double </a:t>
            </a:r>
            <a:r>
              <a:rPr lang="en-US" dirty="0" err="1"/>
              <a:t>calcArea</a:t>
            </a:r>
            <a:r>
              <a:rPr lang="en-US" dirty="0"/>
              <a:t>(double width, double height)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</a:t>
            </a:r>
            <a:r>
              <a:rPr lang="en-US" dirty="0" err="1"/>
              <a:t>my_method</a:t>
            </a:r>
            <a:r>
              <a:rPr lang="en-US" dirty="0"/>
              <a:t>(int x, boolean y)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[]); </a:t>
            </a:r>
          </a:p>
          <a:p>
            <a:pPr>
              <a:buFont typeface="+mj-lt"/>
              <a:buAutoNum type="alphaUcPeriod"/>
            </a:pPr>
            <a:r>
              <a:rPr lang="en-US" dirty="0"/>
              <a:t> All listed</a:t>
            </a:r>
          </a:p>
          <a:p>
            <a:pPr>
              <a:buFont typeface="+mj-lt"/>
              <a:buAutoNum type="alphaUcPeriod"/>
            </a:pPr>
            <a:r>
              <a:rPr lang="en-US" dirty="0"/>
              <a:t> None listed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2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6A0925CF-0332-7043-B7BB-1F26AAEF4C28}" vid="{CD29DD92-F4F2-B045-B9FE-6982B12F8E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2050</Words>
  <Application>Microsoft Office PowerPoint</Application>
  <PresentationFormat>Custom</PresentationFormat>
  <Paragraphs>276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Programming == Problem Solving</vt:lpstr>
      <vt:lpstr>Reusable Code</vt:lpstr>
      <vt:lpstr>Why Objects and Methods?</vt:lpstr>
      <vt:lpstr>DRY Code</vt:lpstr>
      <vt:lpstr>Reusing code</vt:lpstr>
      <vt:lpstr>Objects are Building Blocks</vt:lpstr>
      <vt:lpstr>Reading Check-in </vt:lpstr>
      <vt:lpstr>Method Syntax Basics</vt:lpstr>
      <vt:lpstr>Static vs. Instance Methods</vt:lpstr>
      <vt:lpstr>Method Name &amp; Parameters</vt:lpstr>
      <vt:lpstr>Return Types </vt:lpstr>
      <vt:lpstr>Code Along</vt:lpstr>
      <vt:lpstr>Code Along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26</cp:revision>
  <dcterms:created xsi:type="dcterms:W3CDTF">2020-03-08T08:09:19Z</dcterms:created>
  <dcterms:modified xsi:type="dcterms:W3CDTF">2021-09-01T14:40:06Z</dcterms:modified>
</cp:coreProperties>
</file>