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61" r:id="rId7"/>
    <p:sldId id="257" r:id="rId8"/>
    <p:sldId id="258" r:id="rId9"/>
    <p:sldId id="259" r:id="rId10"/>
    <p:sldId id="264" r:id="rId11"/>
    <p:sldId id="265" r:id="rId12"/>
    <p:sldId id="266" r:id="rId13"/>
    <p:sldId id="260" r:id="rId14"/>
    <p:sldId id="273" r:id="rId15"/>
    <p:sldId id="262" r:id="rId16"/>
    <p:sldId id="263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0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8806465-151D-46CB-A69C-EFB3BC3DBF8E}"/>
    <pc:docChg chg="modSld">
      <pc:chgData name="Marcia Moraes" userId="c9c67e8a-58e2-4733-9a1c-5d44fec4775b" providerId="ADAL" clId="{58806465-151D-46CB-A69C-EFB3BC3DBF8E}" dt="2023-11-13T15:19:19.740" v="1"/>
      <pc:docMkLst>
        <pc:docMk/>
      </pc:docMkLst>
      <pc:sldChg chg="modSp">
        <pc:chgData name="Marcia Moraes" userId="c9c67e8a-58e2-4733-9a1c-5d44fec4775b" providerId="ADAL" clId="{58806465-151D-46CB-A69C-EFB3BC3DBF8E}" dt="2023-11-13T15:19:19.740" v="1"/>
        <pc:sldMkLst>
          <pc:docMk/>
          <pc:sldMk cId="2571368551" sldId="272"/>
        </pc:sldMkLst>
        <pc:graphicFrameChg chg="mod modGraphic">
          <ac:chgData name="Marcia Moraes" userId="c9c67e8a-58e2-4733-9a1c-5d44fec4775b" providerId="ADAL" clId="{58806465-151D-46CB-A69C-EFB3BC3DBF8E}" dt="2023-11-13T15:19:19.740" v="1"/>
          <ac:graphicFrameMkLst>
            <pc:docMk/>
            <pc:sldMk cId="2571368551" sldId="272"/>
            <ac:graphicFrameMk id="8" creationId="{07C62F30-3C9C-4AF5-865C-4C1E0C950E9D}"/>
          </ac:graphicFrameMkLst>
        </pc:graphicFrameChg>
      </pc:sldChg>
    </pc:docChg>
  </pc:docChgLst>
  <pc:docChgLst>
    <pc:chgData name="Moraes,Marcia" userId="c9c67e8a-58e2-4733-9a1c-5d44fec4775b" providerId="ADAL" clId="{BF322DDB-2F5C-4464-8059-49CA23CDD3A7}"/>
  </pc:docChgLst>
  <pc:docChgLst>
    <pc:chgData name="Moraes,Marcia" userId="c9c67e8a-58e2-4733-9a1c-5d44fec4775b" providerId="ADAL" clId="{58806465-151D-46CB-A69C-EFB3BC3DBF8E}"/>
    <pc:docChg chg="custSel modSld">
      <pc:chgData name="Moraes,Marcia" userId="c9c67e8a-58e2-4733-9a1c-5d44fec4775b" providerId="ADAL" clId="{58806465-151D-46CB-A69C-EFB3BC3DBF8E}" dt="2023-11-12T18:40:52.653" v="1"/>
      <pc:docMkLst>
        <pc:docMk/>
      </pc:docMkLst>
      <pc:sldChg chg="addSp delSp">
        <pc:chgData name="Moraes,Marcia" userId="c9c67e8a-58e2-4733-9a1c-5d44fec4775b" providerId="ADAL" clId="{58806465-151D-46CB-A69C-EFB3BC3DBF8E}" dt="2023-11-12T18:40:52.653" v="1"/>
        <pc:sldMkLst>
          <pc:docMk/>
          <pc:sldMk cId="2571368551" sldId="272"/>
        </pc:sldMkLst>
        <pc:spChg chg="del">
          <ac:chgData name="Moraes,Marcia" userId="c9c67e8a-58e2-4733-9a1c-5d44fec4775b" providerId="ADAL" clId="{58806465-151D-46CB-A69C-EFB3BC3DBF8E}" dt="2023-11-12T18:39:45.834" v="0" actId="478"/>
          <ac:spMkLst>
            <pc:docMk/>
            <pc:sldMk cId="2571368551" sldId="272"/>
            <ac:spMk id="5" creationId="{1E54CBCD-3447-4F03-970A-F1628F46BEF2}"/>
          </ac:spMkLst>
        </pc:spChg>
        <pc:spChg chg="add">
          <ac:chgData name="Moraes,Marcia" userId="c9c67e8a-58e2-4733-9a1c-5d44fec4775b" providerId="ADAL" clId="{58806465-151D-46CB-A69C-EFB3BC3DBF8E}" dt="2023-11-12T18:40:52.653" v="1"/>
          <ac:spMkLst>
            <pc:docMk/>
            <pc:sldMk cId="2571368551" sldId="272"/>
            <ac:spMk id="7" creationId="{C46EA5F7-AEC0-40D7-893C-CAA04D08439D}"/>
          </ac:spMkLst>
        </pc:spChg>
        <pc:graphicFrameChg chg="add">
          <ac:chgData name="Moraes,Marcia" userId="c9c67e8a-58e2-4733-9a1c-5d44fec4775b" providerId="ADAL" clId="{58806465-151D-46CB-A69C-EFB3BC3DBF8E}" dt="2023-11-12T18:40:52.653" v="1"/>
          <ac:graphicFrameMkLst>
            <pc:docMk/>
            <pc:sldMk cId="2571368551" sldId="272"/>
            <ac:graphicFrameMk id="8" creationId="{07C62F30-3C9C-4AF5-865C-4C1E0C950E9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7048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lindrom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325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52140"/>
            <a:ext cx="12561453" cy="4298164"/>
          </a:xfrm>
        </p:spPr>
        <p:txBody>
          <a:bodyPr/>
          <a:lstStyle/>
          <a:p>
            <a:r>
              <a:rPr lang="en-US" sz="2400" dirty="0"/>
              <a:t>Recursion </a:t>
            </a:r>
          </a:p>
          <a:p>
            <a:pPr lvl="1"/>
            <a:r>
              <a:rPr lang="en-US" sz="2400" dirty="0"/>
              <a:t>When to use it?</a:t>
            </a:r>
          </a:p>
          <a:p>
            <a:pPr lvl="2"/>
            <a:r>
              <a:rPr lang="en-US" sz="2400" dirty="0"/>
              <a:t>When you have a limited paths to follow</a:t>
            </a:r>
          </a:p>
          <a:p>
            <a:pPr lvl="2"/>
            <a:r>
              <a:rPr lang="en-US" sz="2400" dirty="0"/>
              <a:t>When you don’t know your loop deep</a:t>
            </a:r>
          </a:p>
          <a:p>
            <a:pPr lvl="2"/>
            <a:r>
              <a:rPr lang="en-US" sz="2400" dirty="0"/>
              <a:t>When you data is already set up like a tree</a:t>
            </a:r>
          </a:p>
          <a:p>
            <a:pPr lvl="1"/>
            <a:r>
              <a:rPr lang="en-US" sz="2400" dirty="0"/>
              <a:t>you will come across it again – CS165</a:t>
            </a:r>
          </a:p>
          <a:p>
            <a:pPr lvl="1"/>
            <a:r>
              <a:rPr lang="en-US" sz="2400" dirty="0"/>
              <a:t>always remember your base case!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55" y="-4334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066800"/>
            <a:ext cx="12561453" cy="2626938"/>
          </a:xfrm>
        </p:spPr>
        <p:txBody>
          <a:bodyPr/>
          <a:lstStyle/>
          <a:p>
            <a:r>
              <a:rPr lang="en-US" sz="2400" dirty="0"/>
              <a:t>For example, let’s consider the following sequence of numbers</a:t>
            </a:r>
          </a:p>
          <a:p>
            <a:pPr lvl="1"/>
            <a:r>
              <a:rPr lang="en-US" sz="2200" dirty="0"/>
              <a:t>[0,1,2,3,4,5,6,7,8,9,10]</a:t>
            </a:r>
          </a:p>
          <a:p>
            <a:pPr lvl="1"/>
            <a:r>
              <a:rPr lang="en-US" sz="2200" dirty="0"/>
              <a:t>Numbers are ordered</a:t>
            </a:r>
          </a:p>
          <a:p>
            <a:pPr lvl="1"/>
            <a:r>
              <a:rPr lang="en-US" sz="2200" dirty="0"/>
              <a:t>We could structure this number line as a “tree”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1E05-E9CE-43FB-8913-F0D56CD5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40" y="2987928"/>
            <a:ext cx="5132161" cy="4121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A57EC-5756-4B51-854C-35073E365E6F}"/>
              </a:ext>
            </a:extLst>
          </p:cNvPr>
          <p:cNvSpPr txBox="1"/>
          <p:nvPr/>
        </p:nvSpPr>
        <p:spPr>
          <a:xfrm>
            <a:off x="7094515" y="334191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this tree 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99E58-A59A-4076-9C86-6AF0DA875B57}"/>
              </a:ext>
            </a:extLst>
          </p:cNvPr>
          <p:cNvSpPr txBox="1"/>
          <p:nvPr/>
        </p:nvSpPr>
        <p:spPr>
          <a:xfrm>
            <a:off x="7094514" y="434094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a linear structure as an array?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5E03-4A1D-45B8-B7C6-27AFC839E46E}"/>
              </a:ext>
            </a:extLst>
          </p:cNvPr>
          <p:cNvSpPr txBox="1"/>
          <p:nvPr/>
        </p:nvSpPr>
        <p:spPr>
          <a:xfrm>
            <a:off x="7094514" y="5473058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learn about </a:t>
            </a:r>
            <a:r>
              <a:rPr lang="en-US"/>
              <a:t>tree structures on CS165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2619"/>
          </a:xfrm>
        </p:spPr>
        <p:txBody>
          <a:bodyPr/>
          <a:lstStyle/>
          <a:p>
            <a:r>
              <a:rPr lang="en-US" sz="2000" dirty="0"/>
              <a:t>How can we change the </a:t>
            </a:r>
            <a:r>
              <a:rPr lang="en-US" sz="2000" dirty="0" err="1"/>
              <a:t>stringManipulator</a:t>
            </a:r>
            <a:r>
              <a:rPr lang="en-US" sz="2000" dirty="0"/>
              <a:t> method to reverse the string backwards, meaning that we start from the end instead of the begin?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Remember to think about:</a:t>
            </a:r>
          </a:p>
          <a:p>
            <a:pPr lvl="1"/>
            <a:r>
              <a:rPr lang="en-US" sz="2000" dirty="0"/>
              <a:t>base case (condition to stop)</a:t>
            </a:r>
          </a:p>
          <a:p>
            <a:pPr lvl="1"/>
            <a:r>
              <a:rPr lang="en-US" sz="2000" dirty="0"/>
              <a:t>recursive call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AC83F-F28B-4761-9C16-4DE64DA92826}"/>
              </a:ext>
            </a:extLst>
          </p:cNvPr>
          <p:cNvSpPr/>
          <p:nvPr/>
        </p:nvSpPr>
        <p:spPr>
          <a:xfrm>
            <a:off x="1276693" y="2903457"/>
            <a:ext cx="1018483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56156"/>
          </a:xfrm>
        </p:spPr>
        <p:txBody>
          <a:bodyPr/>
          <a:lstStyle/>
          <a:p>
            <a:r>
              <a:rPr lang="en-US" sz="2400" dirty="0"/>
              <a:t>Write a recursive method that verifies if a String is a palindrome or not. A word is a </a:t>
            </a:r>
            <a:r>
              <a:rPr lang="en-US" sz="2400" b="1" dirty="0">
                <a:hlinkClick r:id="rId2"/>
              </a:rPr>
              <a:t>palindrome</a:t>
            </a:r>
            <a:r>
              <a:rPr lang="en-US" sz="2400" dirty="0"/>
              <a:t> if the letters in the word are symmetric.</a:t>
            </a:r>
          </a:p>
          <a:p>
            <a:endParaRPr lang="en-US" sz="2400" dirty="0"/>
          </a:p>
          <a:p>
            <a:r>
              <a:rPr lang="en-US" sz="2400" dirty="0"/>
              <a:t>Remember to think about:</a:t>
            </a:r>
          </a:p>
          <a:p>
            <a:pPr lvl="1"/>
            <a:r>
              <a:rPr lang="en-US" sz="2400" dirty="0"/>
              <a:t>base case (condition to stop)</a:t>
            </a:r>
          </a:p>
          <a:p>
            <a:pPr lvl="1"/>
            <a:r>
              <a:rPr lang="en-US" sz="2400" dirty="0"/>
              <a:t>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93954" y="2699014"/>
            <a:ext cx="33759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https://www.brainyquote.com/quotes/katherine_johnson_875699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Like what you do, and then you will do your best. - Katherine Johnson">
            <a:extLst>
              <a:ext uri="{FF2B5EF4-FFF2-40B4-BE49-F238E27FC236}">
                <a16:creationId xmlns:a16="http://schemas.microsoft.com/office/drawing/2014/main" id="{7582B245-47AB-4C06-B05E-2204AB28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43" y="1"/>
            <a:ext cx="5087257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EA5F7-AEC0-40D7-893C-CAA04D08439D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C62F30-3C9C-4AF5-865C-4C1E0C95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91337"/>
              </p:ext>
            </p:extLst>
          </p:nvPr>
        </p:nvGraphicFramePr>
        <p:xfrm>
          <a:off x="9987253" y="4063757"/>
          <a:ext cx="3572199" cy="26391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2" y="-62309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EB75-55D2-45ED-BA4E-61F99B682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8170" y="3488525"/>
            <a:ext cx="6196418" cy="2063706"/>
          </a:xfrm>
        </p:spPr>
        <p:txBody>
          <a:bodyPr/>
          <a:lstStyle/>
          <a:p>
            <a:r>
              <a:rPr lang="en-US" sz="2400" dirty="0"/>
              <a:t>What does this program do?</a:t>
            </a:r>
          </a:p>
          <a:p>
            <a:r>
              <a:rPr lang="en-US" sz="2400" dirty="0"/>
              <a:t>Write down each recursive call and its parameter and return value for number = 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14AA29-3EC8-40EB-A512-0EB3D58C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863557"/>
            <a:ext cx="6568558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Recursion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E14764-E0CB-433C-B920-197C858D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10" y="847884"/>
            <a:ext cx="6824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4975786"/>
          </a:xfrm>
        </p:spPr>
        <p:txBody>
          <a:bodyPr/>
          <a:lstStyle/>
          <a:p>
            <a:r>
              <a:rPr lang="en-US" sz="2400" dirty="0"/>
              <a:t>Recursion</a:t>
            </a:r>
          </a:p>
          <a:p>
            <a:pPr lvl="1"/>
            <a:r>
              <a:rPr lang="en-US" sz="2400" dirty="0"/>
              <a:t>A way to ‘repeat’ code without loops</a:t>
            </a:r>
          </a:p>
          <a:p>
            <a:pPr lvl="1"/>
            <a:r>
              <a:rPr lang="en-US" sz="2400" dirty="0"/>
              <a:t>Methods that call themselves</a:t>
            </a:r>
          </a:p>
          <a:p>
            <a:pPr lvl="1"/>
            <a:r>
              <a:rPr lang="en-US" sz="2400" dirty="0"/>
              <a:t>Recursive methods have</a:t>
            </a:r>
          </a:p>
          <a:p>
            <a:pPr lvl="2"/>
            <a:r>
              <a:rPr lang="en-US" sz="2400" dirty="0"/>
              <a:t>A base case (condition to stop)</a:t>
            </a:r>
          </a:p>
          <a:p>
            <a:pPr lvl="2"/>
            <a:r>
              <a:rPr lang="en-US" sz="2400" dirty="0"/>
              <a:t>recursive call</a:t>
            </a:r>
          </a:p>
          <a:p>
            <a:pPr lvl="2"/>
            <a:r>
              <a:rPr lang="en-US" sz="2400" dirty="0"/>
              <a:t>return values (good design)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5627759"/>
          </a:xfrm>
        </p:spPr>
        <p:txBody>
          <a:bodyPr/>
          <a:lstStyle/>
          <a:p>
            <a:r>
              <a:rPr lang="en-US" sz="2400" dirty="0"/>
              <a:t>Math factorials</a:t>
            </a:r>
          </a:p>
          <a:p>
            <a:pPr lvl="1"/>
            <a:r>
              <a:rPr lang="en-US" sz="2400" dirty="0"/>
              <a:t>N = 6, factorial is 1 * 2 * 3 * 4 * 5 * 6</a:t>
            </a:r>
          </a:p>
          <a:p>
            <a:r>
              <a:rPr lang="en-US" sz="2400" dirty="0"/>
              <a:t>When calling methods</a:t>
            </a:r>
          </a:p>
          <a:p>
            <a:pPr lvl="1"/>
            <a:r>
              <a:rPr lang="en-US" sz="2400" dirty="0"/>
              <a:t>method is pushed onto the memory stack</a:t>
            </a:r>
          </a:p>
          <a:p>
            <a:pPr lvl="1"/>
            <a:r>
              <a:rPr lang="en-US" sz="2400" dirty="0"/>
              <a:t>removed when done</a:t>
            </a:r>
          </a:p>
          <a:p>
            <a:r>
              <a:rPr lang="en-US" sz="2400" dirty="0"/>
              <a:t>This causes the following to happen in memory</a:t>
            </a:r>
          </a:p>
          <a:p>
            <a:pPr lvl="1"/>
            <a:r>
              <a:rPr lang="en-US" sz="2400" dirty="0"/>
              <a:t>You will cover this more in CS 270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D0B4-1F45-8746-A09B-4DB16CF62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38361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Most of our cases, the tree only had one branch that continued to 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The other branch was always the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What if the tree branched out at both sides?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Fibonacci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-apple-system"/>
              </a:rPr>
              <a:t>The sum is equal to the previous </a:t>
            </a:r>
            <a:r>
              <a:rPr lang="en-US" sz="2600" dirty="0">
                <a:latin typeface="-apple-system"/>
              </a:rPr>
              <a:t>two</a:t>
            </a:r>
            <a:endParaRPr lang="en-US" sz="2600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34588-F818-AF29-3B3D-C620963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55" y="4681036"/>
            <a:ext cx="4765573" cy="24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47511" cy="481414"/>
          </a:xfrm>
        </p:spPr>
        <p:txBody>
          <a:bodyPr/>
          <a:lstStyle/>
          <a:p>
            <a:r>
              <a:rPr lang="en-US" dirty="0"/>
              <a:t>Fib(5)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BEA0F-D97F-34EF-D8F1-0B263803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51" y="1647824"/>
            <a:ext cx="7421070" cy="54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Along – Fibonacci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871759" cy="379610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Write a method that calculates the </a:t>
            </a:r>
            <a:r>
              <a:rPr lang="en-US" sz="2400" b="0" i="0" dirty="0" err="1">
                <a:effectLst/>
                <a:latin typeface="-apple-system"/>
              </a:rPr>
              <a:t>fibonacci</a:t>
            </a:r>
            <a:r>
              <a:rPr lang="en-US" sz="2400" b="0" i="0" dirty="0">
                <a:effectLst/>
                <a:latin typeface="-apple-system"/>
              </a:rPr>
              <a:t> value based on 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fib(5) would return 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fib(6) would return 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fib(7) would return 13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and so 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Both fib(2) and fib(1) return 1, fib(0) or lower returns 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DB4F-AA2D-6712-F712-BEB5BC5ACE9B}"/>
              </a:ext>
            </a:extLst>
          </p:cNvPr>
          <p:cNvSpPr txBox="1"/>
          <p:nvPr/>
        </p:nvSpPr>
        <p:spPr>
          <a:xfrm>
            <a:off x="9396248" y="2916621"/>
            <a:ext cx="286168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case 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A734F-86D9-7095-2382-19F0CDDA5EA6}"/>
              </a:ext>
            </a:extLst>
          </p:cNvPr>
          <p:cNvSpPr txBox="1"/>
          <p:nvPr/>
        </p:nvSpPr>
        <p:spPr>
          <a:xfrm>
            <a:off x="9396248" y="3608672"/>
            <a:ext cx="319029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recursive call?</a:t>
            </a:r>
          </a:p>
        </p:txBody>
      </p:sp>
    </p:spTree>
    <p:extLst>
      <p:ext uri="{BB962C8B-B14F-4D97-AF65-F5344CB8AC3E}">
        <p14:creationId xmlns:p14="http://schemas.microsoft.com/office/powerpoint/2010/main" val="39522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BADBC1-621B-4EED-B3DE-D3AE3A093F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408E98-FD53-4752-B390-626386BBD724}">
  <ds:schemaRefs>
    <ds:schemaRef ds:uri="http://purl.org/dc/elements/1.1/"/>
    <ds:schemaRef ds:uri="http://schemas.microsoft.com/office/2006/documentManagement/types"/>
    <ds:schemaRef ds:uri="e06ed288-fd75-4b50-bbed-f5a5df88c31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92c41bee-f0ee-4aa6-9399-a35fbb88351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7602377-4D0E-4F57-8B88-87CF797A6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1016</Words>
  <Application>Microsoft Office PowerPoint</Application>
  <PresentationFormat>Custom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Recursion Review, Recursion Review…</vt:lpstr>
      <vt:lpstr>Visualizing This Method</vt:lpstr>
      <vt:lpstr>The Memory Stack</vt:lpstr>
      <vt:lpstr>Multiple Branching</vt:lpstr>
      <vt:lpstr>Multiple Branching</vt:lpstr>
      <vt:lpstr>Coding Along – Fibonacci </vt:lpstr>
      <vt:lpstr>Overview</vt:lpstr>
      <vt:lpstr>Overview</vt:lpstr>
      <vt:lpstr>Practice 1</vt:lpstr>
      <vt:lpstr>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2020-04-24T03:04:34Z</dcterms:created>
  <dcterms:modified xsi:type="dcterms:W3CDTF">2023-11-13T15:19:23Z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