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22"/>
  </p:notesMasterIdLst>
  <p:handoutMasterIdLst>
    <p:handoutMasterId r:id="rId23"/>
  </p:handoutMasterIdLst>
  <p:sldIdLst>
    <p:sldId id="256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7" r:id="rId17"/>
    <p:sldId id="258" r:id="rId18"/>
    <p:sldId id="259" r:id="rId19"/>
    <p:sldId id="260" r:id="rId20"/>
    <p:sldId id="261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7A3B5759-C5AE-4F4B-A123-A71CEDFB2A85}"/>
  </pc:docChgLst>
  <pc:docChgLst>
    <pc:chgData name="Marcia Moraes" userId="c9c67e8a-58e2-4733-9a1c-5d44fec4775b" providerId="ADAL" clId="{FFA5543F-4D04-47EB-B450-89416CE2F2D2}"/>
    <pc:docChg chg="custSel modSld">
      <pc:chgData name="Marcia Moraes" userId="c9c67e8a-58e2-4733-9a1c-5d44fec4775b" providerId="ADAL" clId="{FFA5543F-4D04-47EB-B450-89416CE2F2D2}" dt="2023-09-14T15:43:40.234" v="171" actId="1076"/>
      <pc:docMkLst>
        <pc:docMk/>
      </pc:docMkLst>
      <pc:sldChg chg="modSp">
        <pc:chgData name="Marcia Moraes" userId="c9c67e8a-58e2-4733-9a1c-5d44fec4775b" providerId="ADAL" clId="{FFA5543F-4D04-47EB-B450-89416CE2F2D2}" dt="2023-09-14T15:42:39.435" v="163" actId="255"/>
        <pc:sldMkLst>
          <pc:docMk/>
          <pc:sldMk cId="4031683521" sldId="257"/>
        </pc:sldMkLst>
        <pc:spChg chg="mod">
          <ac:chgData name="Marcia Moraes" userId="c9c67e8a-58e2-4733-9a1c-5d44fec4775b" providerId="ADAL" clId="{FFA5543F-4D04-47EB-B450-89416CE2F2D2}" dt="2023-09-14T15:42:39.435" v="163" actId="255"/>
          <ac:spMkLst>
            <pc:docMk/>
            <pc:sldMk cId="4031683521" sldId="257"/>
            <ac:spMk id="5" creationId="{DDFDC286-5F2E-A744-9400-818045889D9E}"/>
          </ac:spMkLst>
        </pc:spChg>
      </pc:sldChg>
      <pc:sldChg chg="modSp">
        <pc:chgData name="Marcia Moraes" userId="c9c67e8a-58e2-4733-9a1c-5d44fec4775b" providerId="ADAL" clId="{FFA5543F-4D04-47EB-B450-89416CE2F2D2}" dt="2023-09-14T15:42:52.206" v="164" actId="255"/>
        <pc:sldMkLst>
          <pc:docMk/>
          <pc:sldMk cId="602393919" sldId="259"/>
        </pc:sldMkLst>
        <pc:spChg chg="mod">
          <ac:chgData name="Marcia Moraes" userId="c9c67e8a-58e2-4733-9a1c-5d44fec4775b" providerId="ADAL" clId="{FFA5543F-4D04-47EB-B450-89416CE2F2D2}" dt="2023-09-14T15:42:52.206" v="164" actId="255"/>
          <ac:spMkLst>
            <pc:docMk/>
            <pc:sldMk cId="602393919" sldId="259"/>
            <ac:spMk id="3" creationId="{98D78EC2-9F67-E240-B2FA-C686DD2B30EA}"/>
          </ac:spMkLst>
        </pc:spChg>
      </pc:sldChg>
      <pc:sldChg chg="modSp">
        <pc:chgData name="Marcia Moraes" userId="c9c67e8a-58e2-4733-9a1c-5d44fec4775b" providerId="ADAL" clId="{FFA5543F-4D04-47EB-B450-89416CE2F2D2}" dt="2023-09-14T15:43:02.927" v="165" actId="255"/>
        <pc:sldMkLst>
          <pc:docMk/>
          <pc:sldMk cId="2558376359" sldId="260"/>
        </pc:sldMkLst>
        <pc:spChg chg="mod">
          <ac:chgData name="Marcia Moraes" userId="c9c67e8a-58e2-4733-9a1c-5d44fec4775b" providerId="ADAL" clId="{FFA5543F-4D04-47EB-B450-89416CE2F2D2}" dt="2023-09-14T15:43:02.927" v="165" actId="255"/>
          <ac:spMkLst>
            <pc:docMk/>
            <pc:sldMk cId="2558376359" sldId="260"/>
            <ac:spMk id="3" creationId="{C4E5E1A7-90FB-344C-B636-B46CD6ACE694}"/>
          </ac:spMkLst>
        </pc:spChg>
      </pc:sldChg>
      <pc:sldChg chg="modSp">
        <pc:chgData name="Marcia Moraes" userId="c9c67e8a-58e2-4733-9a1c-5d44fec4775b" providerId="ADAL" clId="{FFA5543F-4D04-47EB-B450-89416CE2F2D2}" dt="2023-09-14T15:43:40.234" v="171" actId="1076"/>
        <pc:sldMkLst>
          <pc:docMk/>
          <pc:sldMk cId="1733493820" sldId="261"/>
        </pc:sldMkLst>
        <pc:spChg chg="mod">
          <ac:chgData name="Marcia Moraes" userId="c9c67e8a-58e2-4733-9a1c-5d44fec4775b" providerId="ADAL" clId="{FFA5543F-4D04-47EB-B450-89416CE2F2D2}" dt="2023-09-14T15:43:18.569" v="168" actId="1076"/>
          <ac:spMkLst>
            <pc:docMk/>
            <pc:sldMk cId="1733493820" sldId="261"/>
            <ac:spMk id="2" creationId="{BB603104-1407-1C41-B43E-DCB96FDAA3E0}"/>
          </ac:spMkLst>
        </pc:spChg>
        <pc:spChg chg="mod">
          <ac:chgData name="Marcia Moraes" userId="c9c67e8a-58e2-4733-9a1c-5d44fec4775b" providerId="ADAL" clId="{FFA5543F-4D04-47EB-B450-89416CE2F2D2}" dt="2023-09-14T15:43:23.214" v="169" actId="1076"/>
          <ac:spMkLst>
            <pc:docMk/>
            <pc:sldMk cId="1733493820" sldId="261"/>
            <ac:spMk id="3" creationId="{A7958EE0-B31E-BA49-9C67-068BEED827B1}"/>
          </ac:spMkLst>
        </pc:spChg>
        <pc:spChg chg="mod">
          <ac:chgData name="Marcia Moraes" userId="c9c67e8a-58e2-4733-9a1c-5d44fec4775b" providerId="ADAL" clId="{FFA5543F-4D04-47EB-B450-89416CE2F2D2}" dt="2023-09-14T15:43:40.234" v="171" actId="1076"/>
          <ac:spMkLst>
            <pc:docMk/>
            <pc:sldMk cId="1733493820" sldId="261"/>
            <ac:spMk id="21" creationId="{85349B9A-CA81-7B4E-8DF2-C45135212713}"/>
          </ac:spMkLst>
        </pc:spChg>
      </pc:sldChg>
      <pc:sldChg chg="modSp">
        <pc:chgData name="Marcia Moraes" userId="c9c67e8a-58e2-4733-9a1c-5d44fec4775b" providerId="ADAL" clId="{FFA5543F-4D04-47EB-B450-89416CE2F2D2}" dt="2023-09-14T15:38:57.619" v="137" actId="1076"/>
        <pc:sldMkLst>
          <pc:docMk/>
          <pc:sldMk cId="456769797" sldId="262"/>
        </pc:sldMkLst>
        <pc:spChg chg="mod">
          <ac:chgData name="Marcia Moraes" userId="c9c67e8a-58e2-4733-9a1c-5d44fec4775b" providerId="ADAL" clId="{FFA5543F-4D04-47EB-B450-89416CE2F2D2}" dt="2023-09-14T15:38:57.619" v="137" actId="1076"/>
          <ac:spMkLst>
            <pc:docMk/>
            <pc:sldMk cId="456769797" sldId="262"/>
            <ac:spMk id="3" creationId="{6C960DAE-B88B-406F-8FDA-8C28CFA755D0}"/>
          </ac:spMkLst>
        </pc:spChg>
        <pc:spChg chg="mod">
          <ac:chgData name="Marcia Moraes" userId="c9c67e8a-58e2-4733-9a1c-5d44fec4775b" providerId="ADAL" clId="{FFA5543F-4D04-47EB-B450-89416CE2F2D2}" dt="2023-09-14T15:38:44.534" v="134" actId="1076"/>
          <ac:spMkLst>
            <pc:docMk/>
            <pc:sldMk cId="456769797" sldId="262"/>
            <ac:spMk id="5" creationId="{DDFDC286-5F2E-A744-9400-818045889D9E}"/>
          </ac:spMkLst>
        </pc:spChg>
      </pc:sldChg>
      <pc:sldChg chg="modSp">
        <pc:chgData name="Marcia Moraes" userId="c9c67e8a-58e2-4733-9a1c-5d44fec4775b" providerId="ADAL" clId="{FFA5543F-4D04-47EB-B450-89416CE2F2D2}" dt="2023-09-14T15:40:32.061" v="149" actId="255"/>
        <pc:sldMkLst>
          <pc:docMk/>
          <pc:sldMk cId="2153849856" sldId="263"/>
        </pc:sldMkLst>
        <pc:spChg chg="mod">
          <ac:chgData name="Marcia Moraes" userId="c9c67e8a-58e2-4733-9a1c-5d44fec4775b" providerId="ADAL" clId="{FFA5543F-4D04-47EB-B450-89416CE2F2D2}" dt="2023-09-14T15:39:18.686" v="141" actId="1076"/>
          <ac:spMkLst>
            <pc:docMk/>
            <pc:sldMk cId="2153849856" sldId="263"/>
            <ac:spMk id="4" creationId="{7BC75B87-C129-C04D-B73A-32C854FEB28B}"/>
          </ac:spMkLst>
        </pc:spChg>
        <pc:spChg chg="mod">
          <ac:chgData name="Marcia Moraes" userId="c9c67e8a-58e2-4733-9a1c-5d44fec4775b" providerId="ADAL" clId="{FFA5543F-4D04-47EB-B450-89416CE2F2D2}" dt="2023-09-14T15:39:14.999" v="139" actId="1076"/>
          <ac:spMkLst>
            <pc:docMk/>
            <pc:sldMk cId="2153849856" sldId="263"/>
            <ac:spMk id="5" creationId="{DDFDC286-5F2E-A744-9400-818045889D9E}"/>
          </ac:spMkLst>
        </pc:spChg>
        <pc:spChg chg="mod">
          <ac:chgData name="Marcia Moraes" userId="c9c67e8a-58e2-4733-9a1c-5d44fec4775b" providerId="ADAL" clId="{FFA5543F-4D04-47EB-B450-89416CE2F2D2}" dt="2023-09-14T15:39:52.906" v="144" actId="1076"/>
          <ac:spMkLst>
            <pc:docMk/>
            <pc:sldMk cId="2153849856" sldId="263"/>
            <ac:spMk id="6" creationId="{E59756DE-2A5E-4103-98F0-389EF50F897B}"/>
          </ac:spMkLst>
        </pc:spChg>
        <pc:spChg chg="mod">
          <ac:chgData name="Marcia Moraes" userId="c9c67e8a-58e2-4733-9a1c-5d44fec4775b" providerId="ADAL" clId="{FFA5543F-4D04-47EB-B450-89416CE2F2D2}" dt="2023-09-14T15:40:32.061" v="149" actId="255"/>
          <ac:spMkLst>
            <pc:docMk/>
            <pc:sldMk cId="2153849856" sldId="263"/>
            <ac:spMk id="7" creationId="{D1D43643-09D8-4488-BB22-A443216664C6}"/>
          </ac:spMkLst>
        </pc:spChg>
      </pc:sldChg>
      <pc:sldChg chg="modSp">
        <pc:chgData name="Marcia Moraes" userId="c9c67e8a-58e2-4733-9a1c-5d44fec4775b" providerId="ADAL" clId="{FFA5543F-4D04-47EB-B450-89416CE2F2D2}" dt="2023-09-14T15:41:02.387" v="154" actId="255"/>
        <pc:sldMkLst>
          <pc:docMk/>
          <pc:sldMk cId="2016202707" sldId="264"/>
        </pc:sldMkLst>
        <pc:spChg chg="mod">
          <ac:chgData name="Marcia Moraes" userId="c9c67e8a-58e2-4733-9a1c-5d44fec4775b" providerId="ADAL" clId="{FFA5543F-4D04-47EB-B450-89416CE2F2D2}" dt="2023-09-14T15:40:46.534" v="151" actId="1076"/>
          <ac:spMkLst>
            <pc:docMk/>
            <pc:sldMk cId="2016202707" sldId="264"/>
            <ac:spMk id="5" creationId="{DDFDC286-5F2E-A744-9400-818045889D9E}"/>
          </ac:spMkLst>
        </pc:spChg>
        <pc:spChg chg="mod">
          <ac:chgData name="Marcia Moraes" userId="c9c67e8a-58e2-4733-9a1c-5d44fec4775b" providerId="ADAL" clId="{FFA5543F-4D04-47EB-B450-89416CE2F2D2}" dt="2023-09-14T15:40:57.209" v="153" actId="1076"/>
          <ac:spMkLst>
            <pc:docMk/>
            <pc:sldMk cId="2016202707" sldId="264"/>
            <ac:spMk id="8" creationId="{97573F1E-A8C4-477C-98EF-22E5460CBF0E}"/>
          </ac:spMkLst>
        </pc:spChg>
        <pc:spChg chg="mod">
          <ac:chgData name="Marcia Moraes" userId="c9c67e8a-58e2-4733-9a1c-5d44fec4775b" providerId="ADAL" clId="{FFA5543F-4D04-47EB-B450-89416CE2F2D2}" dt="2023-09-14T15:41:02.387" v="154" actId="255"/>
          <ac:spMkLst>
            <pc:docMk/>
            <pc:sldMk cId="2016202707" sldId="264"/>
            <ac:spMk id="11" creationId="{876AB1C7-B71F-467E-8C2D-24823FD80EE7}"/>
          </ac:spMkLst>
        </pc:spChg>
      </pc:sldChg>
      <pc:sldChg chg="modSp">
        <pc:chgData name="Marcia Moraes" userId="c9c67e8a-58e2-4733-9a1c-5d44fec4775b" providerId="ADAL" clId="{FFA5543F-4D04-47EB-B450-89416CE2F2D2}" dt="2023-09-14T15:41:39.974" v="158" actId="1076"/>
        <pc:sldMkLst>
          <pc:docMk/>
          <pc:sldMk cId="2838885280" sldId="266"/>
        </pc:sldMkLst>
        <pc:spChg chg="mod">
          <ac:chgData name="Marcia Moraes" userId="c9c67e8a-58e2-4733-9a1c-5d44fec4775b" providerId="ADAL" clId="{FFA5543F-4D04-47EB-B450-89416CE2F2D2}" dt="2023-09-14T15:41:29.666" v="156" actId="1076"/>
          <ac:spMkLst>
            <pc:docMk/>
            <pc:sldMk cId="2838885280" sldId="266"/>
            <ac:spMk id="5" creationId="{DDFDC286-5F2E-A744-9400-818045889D9E}"/>
          </ac:spMkLst>
        </pc:spChg>
        <pc:spChg chg="mod">
          <ac:chgData name="Marcia Moraes" userId="c9c67e8a-58e2-4733-9a1c-5d44fec4775b" providerId="ADAL" clId="{FFA5543F-4D04-47EB-B450-89416CE2F2D2}" dt="2023-09-14T15:41:39.974" v="158" actId="1076"/>
          <ac:spMkLst>
            <pc:docMk/>
            <pc:sldMk cId="2838885280" sldId="266"/>
            <ac:spMk id="14" creationId="{E766F170-FD35-4D06-AAD6-F58B1719111A}"/>
          </ac:spMkLst>
        </pc:spChg>
      </pc:sldChg>
      <pc:sldChg chg="modSp">
        <pc:chgData name="Marcia Moraes" userId="c9c67e8a-58e2-4733-9a1c-5d44fec4775b" providerId="ADAL" clId="{FFA5543F-4D04-47EB-B450-89416CE2F2D2}" dt="2023-09-14T15:42:07.352" v="162" actId="255"/>
        <pc:sldMkLst>
          <pc:docMk/>
          <pc:sldMk cId="1054478833" sldId="267"/>
        </pc:sldMkLst>
        <pc:spChg chg="mod">
          <ac:chgData name="Marcia Moraes" userId="c9c67e8a-58e2-4733-9a1c-5d44fec4775b" providerId="ADAL" clId="{FFA5543F-4D04-47EB-B450-89416CE2F2D2}" dt="2023-09-14T15:42:00.788" v="160" actId="1076"/>
          <ac:spMkLst>
            <pc:docMk/>
            <pc:sldMk cId="1054478833" sldId="267"/>
            <ac:spMk id="5" creationId="{DDFDC286-5F2E-A744-9400-818045889D9E}"/>
          </ac:spMkLst>
        </pc:spChg>
        <pc:spChg chg="mod">
          <ac:chgData name="Marcia Moraes" userId="c9c67e8a-58e2-4733-9a1c-5d44fec4775b" providerId="ADAL" clId="{FFA5543F-4D04-47EB-B450-89416CE2F2D2}" dt="2023-09-14T15:42:07.352" v="162" actId="255"/>
          <ac:spMkLst>
            <pc:docMk/>
            <pc:sldMk cId="1054478833" sldId="267"/>
            <ac:spMk id="8" creationId="{19C255FD-0EE1-499D-919E-CFC825642644}"/>
          </ac:spMkLst>
        </pc:spChg>
      </pc:sldChg>
      <pc:sldChg chg="addSp modSp">
        <pc:chgData name="Marcia Moraes" userId="c9c67e8a-58e2-4733-9a1c-5d44fec4775b" providerId="ADAL" clId="{FFA5543F-4D04-47EB-B450-89416CE2F2D2}" dt="2023-09-14T15:38:14.432" v="132" actId="1076"/>
        <pc:sldMkLst>
          <pc:docMk/>
          <pc:sldMk cId="2571368551" sldId="272"/>
        </pc:sldMkLst>
        <pc:spChg chg="mod">
          <ac:chgData name="Marcia Moraes" userId="c9c67e8a-58e2-4733-9a1c-5d44fec4775b" providerId="ADAL" clId="{FFA5543F-4D04-47EB-B450-89416CE2F2D2}" dt="2023-09-14T15:37:52.435" v="129" actId="1076"/>
          <ac:spMkLst>
            <pc:docMk/>
            <pc:sldMk cId="2571368551" sldId="272"/>
            <ac:spMk id="4" creationId="{119AD8F2-D5DB-A84B-A5B3-F7935E3E6D1D}"/>
          </ac:spMkLst>
        </pc:spChg>
        <pc:spChg chg="mod">
          <ac:chgData name="Marcia Moraes" userId="c9c67e8a-58e2-4733-9a1c-5d44fec4775b" providerId="ADAL" clId="{FFA5543F-4D04-47EB-B450-89416CE2F2D2}" dt="2023-09-14T15:36:56.854" v="0" actId="1076"/>
          <ac:spMkLst>
            <pc:docMk/>
            <pc:sldMk cId="2571368551" sldId="272"/>
            <ac:spMk id="6" creationId="{A2494937-C0C7-4ABC-A6FF-48F67C26DCCE}"/>
          </ac:spMkLst>
        </pc:spChg>
        <pc:spChg chg="add">
          <ac:chgData name="Marcia Moraes" userId="c9c67e8a-58e2-4733-9a1c-5d44fec4775b" providerId="ADAL" clId="{FFA5543F-4D04-47EB-B450-89416CE2F2D2}" dt="2023-09-14T15:37:41.153" v="127"/>
          <ac:spMkLst>
            <pc:docMk/>
            <pc:sldMk cId="2571368551" sldId="272"/>
            <ac:spMk id="8" creationId="{D76BB3E1-5623-474B-A458-C2159FA9FFB5}"/>
          </ac:spMkLst>
        </pc:spChg>
        <pc:spChg chg="mod">
          <ac:chgData name="Marcia Moraes" userId="c9c67e8a-58e2-4733-9a1c-5d44fec4775b" providerId="ADAL" clId="{FFA5543F-4D04-47EB-B450-89416CE2F2D2}" dt="2023-09-14T15:38:14.432" v="132" actId="1076"/>
          <ac:spMkLst>
            <pc:docMk/>
            <pc:sldMk cId="2571368551" sldId="272"/>
            <ac:spMk id="11" creationId="{BDA0DBC1-29A7-4498-B9AA-9B174D0FEC3E}"/>
          </ac:spMkLst>
        </pc:spChg>
        <pc:graphicFrameChg chg="add">
          <ac:chgData name="Marcia Moraes" userId="c9c67e8a-58e2-4733-9a1c-5d44fec4775b" providerId="ADAL" clId="{FFA5543F-4D04-47EB-B450-89416CE2F2D2}" dt="2023-09-14T15:37:41.153" v="127"/>
          <ac:graphicFrameMkLst>
            <pc:docMk/>
            <pc:sldMk cId="2571368551" sldId="272"/>
            <ac:graphicFrameMk id="7" creationId="{D8CB7BA7-C9D5-4931-818B-9924E5A5A5B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6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6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8307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4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9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08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1078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0970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0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46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336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4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7087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66818-4EB4-457E-ACB9-C32A397E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352520"/>
            <a:ext cx="12685257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QuestionApp2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first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"What was the original name of the Java language?"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"*7"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"Duke"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"Oak"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"Gosling"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second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 which country was the inventor of Java born?"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"Australia"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"Canada"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"Denmark"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.addChoice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"United States"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16A16-6E4C-408D-A436-74AA4094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257" y="4430287"/>
            <a:ext cx="644434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q.display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response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q.checkAnswer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180606-D88D-40BB-9421-D7D317BC5387}"/>
              </a:ext>
            </a:extLst>
          </p:cNvPr>
          <p:cNvCxnSpPr/>
          <p:nvPr/>
        </p:nvCxnSpPr>
        <p:spPr>
          <a:xfrm>
            <a:off x="3069773" y="6139540"/>
            <a:ext cx="293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48463-ABC4-4846-9E22-1FDC6C69DA4C}"/>
              </a:ext>
            </a:extLst>
          </p:cNvPr>
          <p:cNvCxnSpPr/>
          <p:nvPr/>
        </p:nvCxnSpPr>
        <p:spPr>
          <a:xfrm flipV="1">
            <a:off x="6008916" y="4691741"/>
            <a:ext cx="0" cy="1447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A7891-42EC-445E-A103-11867793067C}"/>
              </a:ext>
            </a:extLst>
          </p:cNvPr>
          <p:cNvCxnSpPr/>
          <p:nvPr/>
        </p:nvCxnSpPr>
        <p:spPr>
          <a:xfrm>
            <a:off x="6008916" y="4691741"/>
            <a:ext cx="1284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Inheritance Summary and More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61460"/>
          </a:xfrm>
        </p:spPr>
        <p:txBody>
          <a:bodyPr/>
          <a:lstStyle/>
          <a:p>
            <a:r>
              <a:rPr lang="en-US" sz="2000" dirty="0"/>
              <a:t>Inheritance</a:t>
            </a:r>
          </a:p>
          <a:p>
            <a:pPr lvl="1"/>
            <a:r>
              <a:rPr lang="en-US" sz="2000" dirty="0"/>
              <a:t>Heart of OOP!</a:t>
            </a:r>
          </a:p>
          <a:p>
            <a:pPr lvl="1"/>
            <a:r>
              <a:rPr lang="en-US" sz="2000" dirty="0"/>
              <a:t>Essential to large programs</a:t>
            </a:r>
          </a:p>
          <a:p>
            <a:pPr lvl="1"/>
            <a:r>
              <a:rPr lang="en-US" sz="2000" dirty="0"/>
              <a:t>DRY </a:t>
            </a:r>
          </a:p>
          <a:p>
            <a:r>
              <a:rPr lang="en-US" sz="2000" dirty="0"/>
              <a:t>A class can </a:t>
            </a:r>
            <a:r>
              <a:rPr lang="en-US" sz="2000" b="1" dirty="0"/>
              <a:t>extend</a:t>
            </a:r>
            <a:r>
              <a:rPr lang="en-US" sz="2000" dirty="0"/>
              <a:t> another class</a:t>
            </a:r>
          </a:p>
          <a:p>
            <a:pPr lvl="1"/>
            <a:r>
              <a:rPr lang="en-US" sz="2000" dirty="0"/>
              <a:t>By extending:</a:t>
            </a:r>
          </a:p>
          <a:p>
            <a:pPr lvl="2"/>
            <a:r>
              <a:rPr lang="en-US" sz="2000" b="1" dirty="0"/>
              <a:t>inherit </a:t>
            </a:r>
            <a:r>
              <a:rPr lang="en-US" sz="2000" dirty="0"/>
              <a:t>methods and properties!</a:t>
            </a:r>
          </a:p>
          <a:p>
            <a:pPr lvl="1"/>
            <a:r>
              <a:rPr lang="en-US" sz="2000" b="1" dirty="0"/>
              <a:t>override</a:t>
            </a:r>
          </a:p>
          <a:p>
            <a:pPr lvl="2"/>
            <a:r>
              <a:rPr lang="en-US" sz="2000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5423344"/>
          </a:xfrm>
        </p:spPr>
        <p:txBody>
          <a:bodyPr/>
          <a:lstStyle/>
          <a:p>
            <a:r>
              <a:rPr lang="en-US" sz="2000" b="1" dirty="0"/>
              <a:t>All</a:t>
            </a:r>
            <a:r>
              <a:rPr lang="en-US" sz="2000" dirty="0"/>
              <a:t> classes in java extend Object</a:t>
            </a:r>
          </a:p>
          <a:p>
            <a:r>
              <a:rPr lang="en-US" sz="2000" b="1" dirty="0"/>
              <a:t>Object </a:t>
            </a:r>
            <a:r>
              <a:rPr lang="en-US" sz="2000" dirty="0"/>
              <a:t>is a type / class </a:t>
            </a:r>
          </a:p>
          <a:p>
            <a:pPr lvl="1"/>
            <a:r>
              <a:rPr lang="en-US" sz="2000" dirty="0"/>
              <a:t>Includes common methods</a:t>
            </a:r>
          </a:p>
          <a:p>
            <a:pPr lvl="1"/>
            <a:r>
              <a:rPr lang="en-US" sz="2000" dirty="0" err="1"/>
              <a:t>toString</a:t>
            </a:r>
            <a:r>
              <a:rPr lang="en-US" sz="2000" dirty="0"/>
              <a:t>()  </a:t>
            </a:r>
          </a:p>
          <a:p>
            <a:pPr lvl="2"/>
            <a:r>
              <a:rPr lang="en-US" sz="2000" dirty="0"/>
              <a:t>returns String of the object</a:t>
            </a:r>
          </a:p>
          <a:p>
            <a:pPr lvl="2"/>
            <a:r>
              <a:rPr lang="en-US" sz="2000" dirty="0"/>
              <a:t>by default memory location (not useful) – should override!</a:t>
            </a:r>
          </a:p>
          <a:p>
            <a:pPr lvl="2"/>
            <a:r>
              <a:rPr lang="en-US" sz="2000" dirty="0" err="1"/>
              <a:t>System.out.println</a:t>
            </a:r>
            <a:r>
              <a:rPr lang="en-US" sz="2000" dirty="0"/>
              <a:t>() – calls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/>
              <a:t>String concatenation calls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equals(Object)</a:t>
            </a:r>
          </a:p>
          <a:p>
            <a:pPr lvl="2"/>
            <a:r>
              <a:rPr lang="en-US" sz="2000" dirty="0"/>
              <a:t>compares memory locations</a:t>
            </a:r>
          </a:p>
          <a:p>
            <a:pPr lvl="2"/>
            <a:r>
              <a:rPr lang="en-US" sz="2000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4684680"/>
          </a:xfrm>
        </p:spPr>
        <p:txBody>
          <a:bodyPr/>
          <a:lstStyle/>
          <a:p>
            <a:r>
              <a:rPr lang="en-US" sz="2000" dirty="0"/>
              <a:t>public </a:t>
            </a:r>
          </a:p>
          <a:p>
            <a:pPr lvl="1"/>
            <a:r>
              <a:rPr lang="en-US" sz="2000" dirty="0"/>
              <a:t>Everyone has access</a:t>
            </a:r>
          </a:p>
          <a:p>
            <a:r>
              <a:rPr lang="en-US" sz="2000" dirty="0"/>
              <a:t>private</a:t>
            </a:r>
          </a:p>
          <a:p>
            <a:pPr lvl="1"/>
            <a:r>
              <a:rPr lang="en-US" sz="2000" dirty="0"/>
              <a:t>Only the class has access</a:t>
            </a:r>
          </a:p>
          <a:p>
            <a:pPr lvl="1"/>
            <a:r>
              <a:rPr lang="en-US" sz="2000" dirty="0"/>
              <a:t>This means child classes – can’t access private!</a:t>
            </a:r>
          </a:p>
          <a:p>
            <a:r>
              <a:rPr lang="en-US" sz="2000" dirty="0"/>
              <a:t>protected</a:t>
            </a:r>
          </a:p>
          <a:p>
            <a:pPr lvl="1"/>
            <a:r>
              <a:rPr lang="en-US" sz="2000" dirty="0"/>
              <a:t>child class has access only</a:t>
            </a:r>
          </a:p>
          <a:p>
            <a:r>
              <a:rPr lang="en-US" sz="2000" dirty="0"/>
              <a:t>&lt;blank/omitted&gt;</a:t>
            </a:r>
          </a:p>
          <a:p>
            <a:pPr lvl="1"/>
            <a:r>
              <a:rPr lang="en-US" sz="2000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2013"/>
            <a:ext cx="12561453" cy="1015663"/>
          </a:xfrm>
        </p:spPr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005527"/>
            <a:ext cx="12427525" cy="2453300"/>
          </a:xfrm>
        </p:spPr>
        <p:txBody>
          <a:bodyPr/>
          <a:lstStyle/>
          <a:p>
            <a:r>
              <a:rPr lang="en-US" sz="2000" dirty="0"/>
              <a:t>Substitution principle states that you can always use a subclass object when a superclass object is expected.</a:t>
            </a:r>
          </a:p>
          <a:p>
            <a:r>
              <a:rPr lang="en-US" sz="2000" dirty="0"/>
              <a:t>Children may appear to be their parents!</a:t>
            </a:r>
          </a:p>
          <a:p>
            <a:r>
              <a:rPr lang="en-US" sz="2000" dirty="0"/>
              <a:t>Define a data structure of the parent type and you can store parent and children types!</a:t>
            </a:r>
          </a:p>
          <a:p>
            <a:r>
              <a:rPr lang="en-US" sz="2000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481269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ArrayList</a:t>
            </a:r>
            <a:r>
              <a:rPr lang="en-US" dirty="0"/>
              <a:t>&lt;Box&gt; boxes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boxes.add</a:t>
            </a:r>
            <a:r>
              <a:rPr lang="en-US" dirty="0"/>
              <a:t>(bx)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boxes.add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(boxes)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178802" y="3458827"/>
            <a:ext cx="5010725" cy="282263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Pretty cool</a:t>
            </a:r>
          </a:p>
          <a:p>
            <a:r>
              <a:rPr lang="en-US" sz="2000" dirty="0"/>
              <a:t>Will learn more after Exam 2</a:t>
            </a:r>
          </a:p>
          <a:p>
            <a:r>
              <a:rPr lang="en-US" sz="2000" b="1" dirty="0"/>
              <a:t>Take away: </a:t>
            </a:r>
          </a:p>
          <a:p>
            <a:pPr lvl="1"/>
            <a:r>
              <a:rPr lang="en-US" sz="2000" dirty="0"/>
              <a:t>inheritance is DRY</a:t>
            </a:r>
          </a:p>
          <a:p>
            <a:pPr lvl="1"/>
            <a:r>
              <a:rPr lang="en-US" sz="2000" dirty="0"/>
              <a:t>inheritance lets </a:t>
            </a:r>
            <a:r>
              <a:rPr lang="en-US" sz="2000" b="1" dirty="0"/>
              <a:t>children</a:t>
            </a:r>
            <a:r>
              <a:rPr lang="en-US" sz="2000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61" y="171136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230197" y="1239322"/>
            <a:ext cx="9746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 – go to your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10 – go to your lab to have your participation points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7 – remember to do it by Sunday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 earlier to have your Exam’s module open!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7664644" y="96732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NEXT WEEK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 2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Don’t procrastinate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catch up if you need!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463151" y="3256558"/>
            <a:ext cx="34708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https://www.ellevatenetwork.com/articles/8013-inspirational-quotes-from-black-women-pioneers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0" name="Picture 6" descr="Madam C.J. Walker Quote">
            <a:extLst>
              <a:ext uri="{FF2B5EF4-FFF2-40B4-BE49-F238E27FC236}">
                <a16:creationId xmlns:a16="http://schemas.microsoft.com/office/drawing/2014/main" id="{09C80CDA-F041-4168-BFBD-3B06B25C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75" y="0"/>
            <a:ext cx="3222171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B7BA7-C9D5-4931-818B-9924E5A5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94103"/>
              </p:ext>
            </p:extLst>
          </p:nvPr>
        </p:nvGraphicFramePr>
        <p:xfrm>
          <a:off x="10025176" y="4145454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- 2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6BB3E1-5623-474B-A458-C2159FA9FFB5}"/>
              </a:ext>
            </a:extLst>
          </p:cNvPr>
          <p:cNvSpPr txBox="1"/>
          <p:nvPr/>
        </p:nvSpPr>
        <p:spPr>
          <a:xfrm flipH="1">
            <a:off x="9976198" y="368614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1620508"/>
          </a:xfrm>
        </p:spPr>
        <p:txBody>
          <a:bodyPr/>
          <a:lstStyle/>
          <a:p>
            <a:r>
              <a:rPr lang="en-US" sz="2400" dirty="0"/>
              <a:t>Is a relationship between a more general class (called </a:t>
            </a:r>
            <a:r>
              <a:rPr lang="en-US" sz="2400" b="1" dirty="0"/>
              <a:t>superclass</a:t>
            </a:r>
            <a:r>
              <a:rPr lang="en-US" sz="2400" dirty="0"/>
              <a:t>) and a more specialized class (called </a:t>
            </a:r>
            <a:r>
              <a:rPr lang="en-US" sz="2400" b="1" dirty="0"/>
              <a:t>subclass</a:t>
            </a:r>
            <a:r>
              <a:rPr lang="en-US" sz="2400" dirty="0"/>
              <a:t>) </a:t>
            </a:r>
          </a:p>
          <a:p>
            <a:r>
              <a:rPr lang="en-US" sz="2400" dirty="0"/>
              <a:t>The subclass inherits data and behavior from the superclass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0DAE-B88B-406F-8FDA-8C28CFA755D0}"/>
              </a:ext>
            </a:extLst>
          </p:cNvPr>
          <p:cNvSpPr txBox="1"/>
          <p:nvPr/>
        </p:nvSpPr>
        <p:spPr>
          <a:xfrm>
            <a:off x="6447128" y="3409001"/>
            <a:ext cx="72256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Car is a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The class Car inherits from class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In this relationship Vehicle is the superclass and Car is the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subclass.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4. Superclass and subclass are joined with an arrow that point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to superclass.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95" y="245148"/>
            <a:ext cx="12561453" cy="1015663"/>
          </a:xfrm>
        </p:spPr>
        <p:txBody>
          <a:bodyPr/>
          <a:lstStyle/>
          <a:p>
            <a:r>
              <a:rPr lang="en-US" dirty="0"/>
              <a:t>Inheritance – Substitution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52554"/>
            <a:ext cx="12561453" cy="1620508"/>
          </a:xfrm>
        </p:spPr>
        <p:txBody>
          <a:bodyPr/>
          <a:lstStyle/>
          <a:p>
            <a:r>
              <a:rPr lang="en-US" sz="2400" dirty="0"/>
              <a:t>Substitution principle states that you can always use a subclass object when a superclass object is expected.</a:t>
            </a:r>
          </a:p>
          <a:p>
            <a:r>
              <a:rPr lang="en-US" sz="2400" dirty="0"/>
              <a:t>What does that mean in practice? Let’s consider our Vehicle hierarchy of classes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3643-09D8-4488-BB22-A443216664C6}"/>
              </a:ext>
            </a:extLst>
          </p:cNvPr>
          <p:cNvSpPr txBox="1"/>
          <p:nvPr/>
        </p:nvSpPr>
        <p:spPr>
          <a:xfrm>
            <a:off x="6435964" y="3088348"/>
            <a:ext cx="7381636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</a:rPr>
              <a:t>Consider a method that takes an argument type Vehicle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 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</a:p>
          <a:p>
            <a:endParaRPr lang="en-US" sz="16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2. </a:t>
            </a:r>
            <a:r>
              <a:rPr lang="en-US" dirty="0">
                <a:solidFill>
                  <a:srgbClr val="092529"/>
                </a:solidFill>
                <a:latin typeface="Proxima Nova" charset="0"/>
              </a:rPr>
              <a:t>Because Car is a subclass of Vehicle, you can call the method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with a Car object: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car1 = new Car( … );</a:t>
            </a:r>
          </a:p>
          <a:p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8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(car1);</a:t>
            </a:r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3. </a:t>
            </a:r>
            <a:r>
              <a:rPr lang="en-US" dirty="0">
                <a:solidFill>
                  <a:srgbClr val="092529"/>
                </a:solidFill>
                <a:latin typeface="Proxima Nova" charset="0"/>
              </a:rPr>
              <a:t>Why provide a method that processes Vehicle objects</a:t>
            </a:r>
          </a:p>
          <a:p>
            <a:r>
              <a:rPr lang="en-US" dirty="0">
                <a:solidFill>
                  <a:srgbClr val="092529"/>
                </a:solidFill>
                <a:latin typeface="Proxima Nova" charset="0"/>
              </a:rPr>
              <a:t>instead of Car objects?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56DE-2A5E-4103-98F0-389EF50F897B}"/>
              </a:ext>
            </a:extLst>
          </p:cNvPr>
          <p:cNvSpPr txBox="1"/>
          <p:nvPr/>
        </p:nvSpPr>
        <p:spPr>
          <a:xfrm>
            <a:off x="7697783" y="6175970"/>
            <a:ext cx="53230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That method is more useful because it handles</a:t>
            </a:r>
          </a:p>
          <a:p>
            <a:r>
              <a:rPr lang="en-US" sz="1800" dirty="0"/>
              <a:t>ANY kind of vehicles (Car, Truck, and Motorcycle)!</a:t>
            </a:r>
          </a:p>
        </p:txBody>
      </p:sp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95995"/>
            <a:ext cx="6442576" cy="1037528"/>
          </a:xfrm>
        </p:spPr>
        <p:txBody>
          <a:bodyPr/>
          <a:lstStyle/>
          <a:p>
            <a:r>
              <a:rPr lang="en-US" sz="2000" dirty="0"/>
              <a:t>Consider the following hierarchy of question types</a:t>
            </a:r>
          </a:p>
          <a:p>
            <a:r>
              <a:rPr lang="en-US" sz="2000" dirty="0"/>
              <a:t>The root of this hierarchy is the Question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3, p. 417.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EC3F-9A55-46BD-A23F-760684E4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0" y="2743830"/>
            <a:ext cx="6657975" cy="36480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73F1E-A8C4-477C-98EF-22E5460CBF0E}"/>
              </a:ext>
            </a:extLst>
          </p:cNvPr>
          <p:cNvSpPr txBox="1">
            <a:spLocks/>
          </p:cNvSpPr>
          <p:nvPr/>
        </p:nvSpPr>
        <p:spPr>
          <a:xfrm>
            <a:off x="7353616" y="1486777"/>
            <a:ext cx="6442576" cy="162230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Considering that all question types can display its text and can check whether a given response is a correct answer, which class should implement these functionalities?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9AACF-DE05-4932-A0AA-8CF1D395D92C}"/>
              </a:ext>
            </a:extLst>
          </p:cNvPr>
          <p:cNvSpPr txBox="1"/>
          <p:nvPr/>
        </p:nvSpPr>
        <p:spPr>
          <a:xfrm>
            <a:off x="8473132" y="3275534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Question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76AB1C7-B71F-467E-8C2D-24823FD80EE7}"/>
              </a:ext>
            </a:extLst>
          </p:cNvPr>
          <p:cNvSpPr txBox="1">
            <a:spLocks/>
          </p:cNvSpPr>
          <p:nvPr/>
        </p:nvSpPr>
        <p:spPr>
          <a:xfrm>
            <a:off x="7353616" y="3811319"/>
            <a:ext cx="6442576" cy="51430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data and behaviors should be implemented?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5EB-D0F9-4317-A4AA-B2C303EE9B12}"/>
              </a:ext>
            </a:extLst>
          </p:cNvPr>
          <p:cNvSpPr txBox="1"/>
          <p:nvPr/>
        </p:nvSpPr>
        <p:spPr>
          <a:xfrm>
            <a:off x="8473132" y="4459186"/>
            <a:ext cx="23275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Data</a:t>
            </a:r>
          </a:p>
          <a:p>
            <a:r>
              <a:rPr lang="en-US" sz="1800" dirty="0"/>
              <a:t>	text and answer</a:t>
            </a:r>
          </a:p>
          <a:p>
            <a:r>
              <a:rPr lang="en-US" sz="1800" dirty="0"/>
              <a:t>Behavior</a:t>
            </a:r>
          </a:p>
          <a:p>
            <a:r>
              <a:rPr lang="en-US" sz="1800" dirty="0"/>
              <a:t>	constructor</a:t>
            </a:r>
          </a:p>
          <a:p>
            <a:r>
              <a:rPr lang="en-US" sz="1800" dirty="0"/>
              <a:t>	set</a:t>
            </a:r>
          </a:p>
          <a:p>
            <a:r>
              <a:rPr lang="en-US" sz="1800" dirty="0"/>
              <a:t>	get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checkAnswer</a:t>
            </a:r>
            <a:endParaRPr lang="en-US" sz="1800" dirty="0"/>
          </a:p>
          <a:p>
            <a:r>
              <a:rPr lang="en-US" sz="1800" dirty="0"/>
              <a:t>	display</a:t>
            </a:r>
          </a:p>
        </p:txBody>
      </p:sp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9" y="132373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E995B1-E4A5-439E-955B-528D9884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28" y="1004292"/>
            <a:ext cx="6019800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//calls the constructor with two parameters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(text);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text;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answer;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F3001-69EF-4FD5-B742-3B05BFB8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14" y="1071723"/>
            <a:ext cx="69088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checkAnswer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31289-385D-497E-85FF-75FC8BBE95C1}"/>
              </a:ext>
            </a:extLst>
          </p:cNvPr>
          <p:cNvCxnSpPr>
            <a:cxnSpLocks/>
          </p:cNvCxnSpPr>
          <p:nvPr/>
        </p:nvCxnSpPr>
        <p:spPr>
          <a:xfrm>
            <a:off x="3962400" y="7119257"/>
            <a:ext cx="15784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F67558-FAFB-4AD9-84B9-F084E536E759}"/>
              </a:ext>
            </a:extLst>
          </p:cNvPr>
          <p:cNvCxnSpPr/>
          <p:nvPr/>
        </p:nvCxnSpPr>
        <p:spPr>
          <a:xfrm flipV="1">
            <a:off x="5540828" y="1251857"/>
            <a:ext cx="0" cy="586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FF0B6-106A-4883-BEE9-FB2B26822549}"/>
              </a:ext>
            </a:extLst>
          </p:cNvPr>
          <p:cNvCxnSpPr>
            <a:cxnSpLocks/>
          </p:cNvCxnSpPr>
          <p:nvPr/>
        </p:nvCxnSpPr>
        <p:spPr>
          <a:xfrm>
            <a:off x="5540828" y="1251857"/>
            <a:ext cx="1093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062B80E9-54DC-4917-91F6-F6B501D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29" y="3543976"/>
            <a:ext cx="7971970" cy="31393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QuestionApp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q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"Who was the inventor of Java?"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"James Gosling"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response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.checkAnswer(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6990"/>
            <a:ext cx="6708389" cy="2945743"/>
          </a:xfrm>
        </p:spPr>
        <p:txBody>
          <a:bodyPr/>
          <a:lstStyle/>
          <a:p>
            <a:r>
              <a:rPr lang="en-US" sz="2000" dirty="0"/>
              <a:t>Suppose we want our program to handle questions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4. United States</a:t>
            </a:r>
          </a:p>
          <a:p>
            <a:r>
              <a:rPr lang="en-US" sz="2000" dirty="0"/>
              <a:t>What we could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4, p. 420.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7F1A-5787-45F9-B85B-3DD47989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4642546"/>
            <a:ext cx="1510562" cy="2060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C8C87-BCBE-4C38-A16B-98635423B2B2}"/>
              </a:ext>
            </a:extLst>
          </p:cNvPr>
          <p:cNvSpPr txBox="1"/>
          <p:nvPr/>
        </p:nvSpPr>
        <p:spPr>
          <a:xfrm>
            <a:off x="3093057" y="5332080"/>
            <a:ext cx="381574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Use inheritance to implement </a:t>
            </a:r>
            <a:r>
              <a:rPr lang="en-US" sz="1800" dirty="0" err="1"/>
              <a:t>ChoiceQuestion</a:t>
            </a:r>
            <a:endParaRPr lang="en-US" sz="1800" dirty="0"/>
          </a:p>
          <a:p>
            <a:r>
              <a:rPr lang="en-US" sz="1800" dirty="0"/>
              <a:t>as a subclass of Question!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7697783" y="1476919"/>
            <a:ext cx="5844361" cy="556184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Subclass</a:t>
            </a:r>
          </a:p>
          <a:p>
            <a:pPr lvl="1"/>
            <a:r>
              <a:rPr lang="en-US" sz="2000" dirty="0"/>
              <a:t>Automatically have the instance variables that are declared in the superclass</a:t>
            </a:r>
          </a:p>
          <a:p>
            <a:pPr lvl="1"/>
            <a:r>
              <a:rPr lang="en-US" sz="2000" dirty="0"/>
              <a:t>Inherits all public methods from the superclass</a:t>
            </a:r>
          </a:p>
          <a:p>
            <a:r>
              <a:rPr lang="en-US" sz="2000" dirty="0"/>
              <a:t>We declare new instance variables (attributes) in the subclass</a:t>
            </a:r>
          </a:p>
          <a:p>
            <a:r>
              <a:rPr lang="en-US" sz="2000" dirty="0"/>
              <a:t>We declare new methods (behaviors) in the subclass</a:t>
            </a:r>
          </a:p>
          <a:p>
            <a:r>
              <a:rPr lang="en-US" sz="2000" dirty="0"/>
              <a:t>We can change the implementation of inherited methods if the inherited behavior is not appropriated – this is called </a:t>
            </a:r>
            <a:r>
              <a:rPr lang="en-US" sz="2000" b="1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8388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643" y="1444262"/>
            <a:ext cx="6506371" cy="2945743"/>
          </a:xfrm>
        </p:spPr>
        <p:txBody>
          <a:bodyPr/>
          <a:lstStyle/>
          <a:p>
            <a:r>
              <a:rPr lang="en-US" sz="2000" dirty="0"/>
              <a:t>Considering the </a:t>
            </a:r>
            <a:r>
              <a:rPr lang="en-US" sz="2000" dirty="0" err="1"/>
              <a:t>ChoiceQuestion</a:t>
            </a:r>
            <a:r>
              <a:rPr lang="en-US" sz="2000" dirty="0"/>
              <a:t> format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4. United States</a:t>
            </a:r>
          </a:p>
          <a:p>
            <a:r>
              <a:rPr lang="en-US" sz="2000" dirty="0"/>
              <a:t>What instance variables and methods do we need to have on </a:t>
            </a:r>
            <a:r>
              <a:rPr lang="en-US" sz="2000" dirty="0" err="1"/>
              <a:t>ChoiceQuestion</a:t>
            </a:r>
            <a:r>
              <a:rPr lang="en-US" sz="2000" dirty="0"/>
              <a:t> class?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543014" y="4625825"/>
            <a:ext cx="6365785" cy="2384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Instance variable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of Strings to store various choices for answers</a:t>
            </a:r>
          </a:p>
          <a:p>
            <a:pPr marL="0" indent="0">
              <a:buNone/>
            </a:pPr>
            <a:r>
              <a:rPr lang="en-US" dirty="0"/>
              <a:t>	Methods</a:t>
            </a:r>
          </a:p>
          <a:p>
            <a:pPr lvl="1"/>
            <a:r>
              <a:rPr lang="en-US" dirty="0" err="1"/>
              <a:t>addChoice</a:t>
            </a:r>
            <a:r>
              <a:rPr lang="en-US" dirty="0"/>
              <a:t>(String choice, Boolean correct) – new method</a:t>
            </a:r>
          </a:p>
          <a:p>
            <a:pPr lvl="1"/>
            <a:r>
              <a:rPr lang="en-US" dirty="0"/>
              <a:t>display() – override display method from the superclass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9C255FD-0EE1-499D-919E-CFC825642644}"/>
              </a:ext>
            </a:extLst>
          </p:cNvPr>
          <p:cNvSpPr txBox="1">
            <a:spLocks/>
          </p:cNvSpPr>
          <p:nvPr/>
        </p:nvSpPr>
        <p:spPr>
          <a:xfrm>
            <a:off x="7311229" y="1463722"/>
            <a:ext cx="6506371" cy="4827925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Okay, so how does the constructor on a subclass works?</a:t>
            </a:r>
          </a:p>
          <a:p>
            <a:r>
              <a:rPr lang="en-US" sz="2000" dirty="0"/>
              <a:t>We need to initialize the instance variables that are inherited as well the new instance variables (those who belong to the subclass)</a:t>
            </a:r>
          </a:p>
          <a:p>
            <a:r>
              <a:rPr lang="en-US" sz="2000" dirty="0"/>
              <a:t>To initialize the inherited instance variables</a:t>
            </a:r>
          </a:p>
          <a:p>
            <a:pPr lvl="1"/>
            <a:r>
              <a:rPr lang="en-US" sz="2000" dirty="0"/>
              <a:t>We do that by calling the constructor of the super class using the reserved work </a:t>
            </a:r>
            <a:r>
              <a:rPr lang="en-US" sz="2000" b="1" dirty="0"/>
              <a:t>super </a:t>
            </a:r>
            <a:r>
              <a:rPr lang="en-US" sz="2000" dirty="0"/>
              <a:t>and passing the necessary parameters</a:t>
            </a:r>
          </a:p>
          <a:p>
            <a:r>
              <a:rPr lang="en-US" sz="2000" dirty="0"/>
              <a:t>To initialize the new instance variables</a:t>
            </a:r>
          </a:p>
          <a:p>
            <a:pPr lvl="1"/>
            <a:r>
              <a:rPr lang="en-US" sz="2000" dirty="0"/>
              <a:t>We do what we always have done so far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61F2D-4641-4B99-B402-54A48802DA96}"/>
              </a:ext>
            </a:extLst>
          </p:cNvPr>
          <p:cNvSpPr txBox="1"/>
          <p:nvPr/>
        </p:nvSpPr>
        <p:spPr>
          <a:xfrm>
            <a:off x="8350206" y="942997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 denotes inheritance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880F-498C-4ED3-BC9B-4BDA5D32D646}"/>
              </a:ext>
            </a:extLst>
          </p:cNvPr>
          <p:cNvCxnSpPr>
            <a:cxnSpLocks/>
          </p:cNvCxnSpPr>
          <p:nvPr/>
        </p:nvCxnSpPr>
        <p:spPr>
          <a:xfrm flipH="1">
            <a:off x="4125535" y="1464767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8154D-7941-4A14-A4A6-9E7C246FC7D5}"/>
              </a:ext>
            </a:extLst>
          </p:cNvPr>
          <p:cNvSpPr txBox="1"/>
          <p:nvPr/>
        </p:nvSpPr>
        <p:spPr>
          <a:xfrm>
            <a:off x="8350104" y="1350565"/>
            <a:ext cx="5575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instance variable added to subclass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CCA6-B43E-4348-A332-ECEC3FE2CAAD}"/>
              </a:ext>
            </a:extLst>
          </p:cNvPr>
          <p:cNvCxnSpPr>
            <a:cxnSpLocks/>
          </p:cNvCxnSpPr>
          <p:nvPr/>
        </p:nvCxnSpPr>
        <p:spPr>
          <a:xfrm flipH="1">
            <a:off x="4825492" y="2364244"/>
            <a:ext cx="337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CE95F-5CE1-4F99-9C21-CA3DE80D968D}"/>
              </a:ext>
            </a:extLst>
          </p:cNvPr>
          <p:cNvSpPr txBox="1"/>
          <p:nvPr/>
        </p:nvSpPr>
        <p:spPr>
          <a:xfrm>
            <a:off x="8304028" y="2076520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– calls the super class constructor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AE84F-C448-44D1-8174-E8B6D576E7AE}"/>
              </a:ext>
            </a:extLst>
          </p:cNvPr>
          <p:cNvCxnSpPr>
            <a:cxnSpLocks/>
          </p:cNvCxnSpPr>
          <p:nvPr/>
        </p:nvCxnSpPr>
        <p:spPr>
          <a:xfrm flipH="1">
            <a:off x="4017930" y="2608355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4B8564-F237-4656-A055-A35251971140}"/>
              </a:ext>
            </a:extLst>
          </p:cNvPr>
          <p:cNvSpPr txBox="1"/>
          <p:nvPr/>
        </p:nvSpPr>
        <p:spPr>
          <a:xfrm>
            <a:off x="8304028" y="2371506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instance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1DE82-A8AA-4951-9762-5825745563C2}"/>
              </a:ext>
            </a:extLst>
          </p:cNvPr>
          <p:cNvCxnSpPr>
            <a:cxnSpLocks/>
          </p:cNvCxnSpPr>
          <p:nvPr/>
        </p:nvCxnSpPr>
        <p:spPr>
          <a:xfrm flipH="1">
            <a:off x="5987279" y="3024439"/>
            <a:ext cx="2213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486BA-00E1-4366-B779-38ABFB2C220B}"/>
              </a:ext>
            </a:extLst>
          </p:cNvPr>
          <p:cNvSpPr txBox="1"/>
          <p:nvPr/>
        </p:nvSpPr>
        <p:spPr>
          <a:xfrm>
            <a:off x="8307573" y="2873051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 added to the subclass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96355C-3DCC-4F1E-B31C-2E76804EC608}"/>
              </a:ext>
            </a:extLst>
          </p:cNvPr>
          <p:cNvCxnSpPr>
            <a:cxnSpLocks/>
          </p:cNvCxnSpPr>
          <p:nvPr/>
        </p:nvCxnSpPr>
        <p:spPr>
          <a:xfrm flipH="1">
            <a:off x="4825494" y="3914335"/>
            <a:ext cx="340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22917-946B-4B2C-BC16-E26573BE8755}"/>
              </a:ext>
            </a:extLst>
          </p:cNvPr>
          <p:cNvSpPr txBox="1"/>
          <p:nvPr/>
        </p:nvSpPr>
        <p:spPr>
          <a:xfrm>
            <a:off x="8350104" y="3741201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inherited method </a:t>
            </a:r>
            <a:r>
              <a:rPr lang="en-US" dirty="0" err="1"/>
              <a:t>setAnswer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C26-80E6-4857-A0FB-9F2A651665CD}"/>
              </a:ext>
            </a:extLst>
          </p:cNvPr>
          <p:cNvCxnSpPr>
            <a:cxnSpLocks/>
          </p:cNvCxnSpPr>
          <p:nvPr/>
        </p:nvCxnSpPr>
        <p:spPr>
          <a:xfrm flipH="1">
            <a:off x="3434315" y="4731502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043DF-F986-4617-8FFE-9F414D420B96}"/>
              </a:ext>
            </a:extLst>
          </p:cNvPr>
          <p:cNvSpPr txBox="1"/>
          <p:nvPr/>
        </p:nvSpPr>
        <p:spPr>
          <a:xfrm>
            <a:off x="8242601" y="4531447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overriding method 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61336-4BE3-436A-BF8D-6D38553D77D1}"/>
              </a:ext>
            </a:extLst>
          </p:cNvPr>
          <p:cNvCxnSpPr>
            <a:cxnSpLocks/>
          </p:cNvCxnSpPr>
          <p:nvPr/>
        </p:nvCxnSpPr>
        <p:spPr>
          <a:xfrm flipH="1">
            <a:off x="3475668" y="521972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46234-0FB6-45DC-8547-AC3AB392EBD2}"/>
              </a:ext>
            </a:extLst>
          </p:cNvPr>
          <p:cNvSpPr txBox="1"/>
          <p:nvPr/>
        </p:nvSpPr>
        <p:spPr>
          <a:xfrm>
            <a:off x="8242601" y="5070814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super class method display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13146B-EAB7-45D5-BAFE-63322B15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64" y="689507"/>
            <a:ext cx="690880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Question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questionText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choice,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correct){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(choice);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(correct){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//display the question text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//display the answer choices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choiceNumber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589CA4-6262-452B-B8B2-8F45CC276C30}"/>
              </a:ext>
            </a:extLst>
          </p:cNvPr>
          <p:cNvCxnSpPr>
            <a:cxnSpLocks/>
          </p:cNvCxnSpPr>
          <p:nvPr/>
        </p:nvCxnSpPr>
        <p:spPr>
          <a:xfrm flipH="1">
            <a:off x="4928272" y="1166063"/>
            <a:ext cx="337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4" grpId="0"/>
      <p:bldP spid="26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37624A-CB4C-4775-9D5B-87C3560EF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144E4-EB8A-4FA0-8858-53967A2814D9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e06ed288-fd75-4b50-bbed-f5a5df88c31c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291BD-DFC5-49CA-979A-25104A040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2230</Words>
  <Application>Microsoft Office PowerPoint</Application>
  <PresentationFormat>Custom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Bradley Hand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Inheritance</vt:lpstr>
      <vt:lpstr>Inheritance – Substitution Principle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Summary and More Examples</vt:lpstr>
      <vt:lpstr>Inheritance – Makes Java DRY</vt:lpstr>
      <vt:lpstr>Box-Cube Example</vt:lpstr>
      <vt:lpstr>Object Class</vt:lpstr>
      <vt:lpstr>Revisiting Scope</vt:lpstr>
      <vt:lpstr>Inheritance is Polymorphic!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15</cp:revision>
  <dcterms:created xsi:type="dcterms:W3CDTF">2020-04-18T06:00:53Z</dcterms:created>
  <dcterms:modified xsi:type="dcterms:W3CDTF">2023-09-14T15:43:42Z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