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  <p:sldId id="274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79FB4EA-AD9E-48DA-9A09-B5201FDCFA77}"/>
  </pc:docChgLst>
  <pc:docChgLst>
    <pc:chgData name="Marcia Moraes" userId="c9c67e8a-58e2-4733-9a1c-5d44fec4775b" providerId="ADAL" clId="{CA673059-942D-4FC2-B7DB-95A394EB4144}"/>
    <pc:docChg chg="custSel modSld">
      <pc:chgData name="Marcia Moraes" userId="c9c67e8a-58e2-4733-9a1c-5d44fec4775b" providerId="ADAL" clId="{CA673059-942D-4FC2-B7DB-95A394EB4144}" dt="2023-10-11T00:49:38.468" v="2" actId="1076"/>
      <pc:docMkLst>
        <pc:docMk/>
      </pc:docMkLst>
      <pc:sldChg chg="addSp delSp modSp">
        <pc:chgData name="Marcia Moraes" userId="c9c67e8a-58e2-4733-9a1c-5d44fec4775b" providerId="ADAL" clId="{CA673059-942D-4FC2-B7DB-95A394EB4144}" dt="2023-10-11T00:49:38.468" v="2" actId="1076"/>
        <pc:sldMkLst>
          <pc:docMk/>
          <pc:sldMk cId="2571368551" sldId="272"/>
        </pc:sldMkLst>
        <pc:spChg chg="del">
          <ac:chgData name="Marcia Moraes" userId="c9c67e8a-58e2-4733-9a1c-5d44fec4775b" providerId="ADAL" clId="{CA673059-942D-4FC2-B7DB-95A394EB4144}" dt="2023-10-11T00:49:31.607" v="0" actId="478"/>
          <ac:spMkLst>
            <pc:docMk/>
            <pc:sldMk cId="2571368551" sldId="272"/>
            <ac:spMk id="5" creationId="{1E54CBCD-3447-4F03-970A-F1628F46BEF2}"/>
          </ac:spMkLst>
        </pc:spChg>
        <pc:spChg chg="add mod">
          <ac:chgData name="Marcia Moraes" userId="c9c67e8a-58e2-4733-9a1c-5d44fec4775b" providerId="ADAL" clId="{CA673059-942D-4FC2-B7DB-95A394EB4144}" dt="2023-10-11T00:49:38.468" v="2" actId="1076"/>
          <ac:spMkLst>
            <pc:docMk/>
            <pc:sldMk cId="2571368551" sldId="272"/>
            <ac:spMk id="7" creationId="{3533720F-4B76-430B-AB26-69D7FE91CB57}"/>
          </ac:spMkLst>
        </pc:spChg>
        <pc:graphicFrameChg chg="add mod">
          <ac:chgData name="Marcia Moraes" userId="c9c67e8a-58e2-4733-9a1c-5d44fec4775b" providerId="ADAL" clId="{CA673059-942D-4FC2-B7DB-95A394EB4144}" dt="2023-10-11T00:49:38.468" v="2" actId="1076"/>
          <ac:graphicFrameMkLst>
            <pc:docMk/>
            <pc:sldMk cId="2571368551" sldId="272"/>
            <ac:graphicFrameMk id="8" creationId="{509E16E6-A1F0-4ED2-AF4E-30E3C3A24B4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01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24575,'8551'0'0,"-8507"-2"0,81-14 0,14-3 0,169 14-1365,-243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2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2400 44 24575,'-17'0'0,"48"-3"0,23-1 0,75-14 0,1 6 0,0 5 0,158 13 0,-272-5 0,0 2 0,1 0 0,-2 1 0,1 0 0,0 1 0,-1 1 0,0 1 0,17 10 0,7 7 0,59 49 0,21 10 0,-77-56 0,59 51 0,-88-67 0,-1 2 0,0-1 0,0 2 0,-2 0 0,0 0 0,0 1 0,-1 0 0,8 21 0,-2-2 0,0 5 0,2-1 0,1 0 0,44 64 0,-29-58 0,-2 2 0,30 58 0,-14-18 0,-27-51 0,-1 1 0,-2 1 0,17 52 0,-16-30 0,-8-29 0,-1 1 0,-1 0 0,-2 0 0,2 40 0,-7-57 0,2 60 0,-3 1 0,-10 86 0,6-138 0,0-1 0,-1 0 0,-1 0 0,-1 0 0,0 0 0,-2-1 0,-1-1 0,-1 0 0,0 0 0,-1-1 0,-24 28 0,-51 43 0,51-55 0,-60 74 0,81-89 0,-1-2 0,-1 0 0,-1 0 0,0-2 0,-1-1 0,-22 14 0,-132 71 0,103-62 0,-471 226 0,276-163 0,216-86 0,0-3 0,-1-2 0,-83 6 0,-290-17 0,163-4 0,-260-36 0,-2-1 0,396 45 0,-108-5 0,231 3 0,0-1 0,0-1 0,0 1 0,0 0 0,-1-1 0,1 0 0,0 1 0,0-1 0,0-1 0,0 1 0,0 0 0,1-1 0,-1 1 0,0-1 0,1 0 0,-1 0 0,1 0 0,-1 0 0,1 0 0,-2-4 0,3 4 0,0-1 0,0 0 0,0 0 0,1 0 0,-1 0 0,1 0 0,0 0 0,0 0 0,0 0 0,0 0 0,1 0 0,-1 0 0,1 0 0,0 0 0,0 0 0,0 0 0,0 0 0,0 0 0,0 1 0,1-1 0,2-2 0,13-21 0,1 0 0,1 2 0,2 1 0,0 0 0,44-35 0,-29 26 0,39-45 0,-36 29 0,-10 12 0,51-50 0,-97 113 0,-38 43 0,-8-9 0,-63 65 0,111-111 0,0-1 0,0 0 0,-2-1 0,0-1 0,0-1 0,-1 0 0,0-1 0,-22 8 0,-19 4 0,-81 20 0,132-40 0,0 0 0,0 1 0,0 0 0,0 0 0,1 1 0,-1 0 0,-9 6 0,16-9 0,0 0 0,0 0 0,0 0 0,0 0 0,0 0 0,0 1 0,0-1 0,1 0 0,-1 0 0,0 1 0,1-1 0,-1 0 0,1 1 0,-1-1 0,1 1 0,0-1 0,-1 1 0,1 2 0,0-2 0,1 0 0,-1 1 0,1-1 0,0 0 0,0 1 0,0-1 0,0 0 0,0 0 0,0 0 0,1 0 0,-1 0 0,1 0 0,-1 0 0,1-1 0,2 3 0,12 11 0,2-1 0,-1-1 0,2-1 0,-1 0 0,2-1 0,-1-1 0,26 8 0,155 44 0,-113-39 0,184 76 0,-63-20 0,-174-68-682,45 7-1,-38-12-6143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Lab11FileOutput/blob/main/src/FileTester.jav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371483"/>
          </a:xfrm>
        </p:spPr>
        <p:txBody>
          <a:bodyPr/>
          <a:lstStyle/>
          <a:p>
            <a:r>
              <a:rPr lang="en-US" sz="2400" dirty="0"/>
              <a:t>Is a grouping of related types, classes, interfaces, and </a:t>
            </a:r>
            <a:r>
              <a:rPr lang="en-US" sz="2400" dirty="0" err="1"/>
              <a:t>subpackage</a:t>
            </a:r>
            <a:endParaRPr lang="en-US" sz="2400" dirty="0"/>
          </a:p>
          <a:p>
            <a:r>
              <a:rPr lang="en-US" sz="2400" dirty="0"/>
              <a:t>Use “import” to add those packages to your program</a:t>
            </a:r>
          </a:p>
          <a:p>
            <a:r>
              <a:rPr lang="en-US" sz="2400" dirty="0" err="1"/>
              <a:t>java.lang</a:t>
            </a:r>
            <a:r>
              <a:rPr lang="en-US" sz="2400" dirty="0"/>
              <a:t> is automatically imported in all Java programs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java.io.File</a:t>
            </a:r>
            <a:r>
              <a:rPr lang="en-US" sz="2400" dirty="0"/>
              <a:t>; versus import java.io.*;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0AAB6-55CF-4B44-9C08-E345A901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516"/>
            <a:ext cx="13620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2140868" cy="2660793"/>
          </a:xfrm>
        </p:spPr>
        <p:txBody>
          <a:bodyPr/>
          <a:lstStyle/>
          <a:p>
            <a:r>
              <a:rPr lang="en-US" sz="2400" dirty="0"/>
              <a:t>a program whose job is to thoroughly test another program (or portion) via a series of input/output checks known as test cases</a:t>
            </a:r>
          </a:p>
          <a:p>
            <a:r>
              <a:rPr lang="en-US" sz="2400" dirty="0"/>
              <a:t>Example: FileTester.java </a:t>
            </a:r>
            <a:r>
              <a:rPr lang="en-US" sz="2400"/>
              <a:t>class available in </a:t>
            </a:r>
            <a:r>
              <a:rPr lang="en-US" sz="2400" dirty="0"/>
              <a:t>Lab 11!</a:t>
            </a:r>
          </a:p>
          <a:p>
            <a:r>
              <a:rPr lang="en-US" sz="2400" dirty="0">
                <a:hlinkClick r:id="rId2"/>
              </a:rPr>
              <a:t>https://github.com/CSU-CompSci-CS163-4/Lab11FileOutput/blob/main/src/FileTester.java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5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950101" y="3505200"/>
            <a:ext cx="184858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https://theartofliving.com/growth-mindset-quotes/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Time Quotes Albert Einstein">
            <a:extLst>
              <a:ext uri="{FF2B5EF4-FFF2-40B4-BE49-F238E27FC236}">
                <a16:creationId xmlns:a16="http://schemas.microsoft.com/office/drawing/2014/main" id="{56004AA4-ADC7-47C2-A641-282FB8A9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3720F-4B76-430B-AB26-69D7FE91CB57}"/>
              </a:ext>
            </a:extLst>
          </p:cNvPr>
          <p:cNvSpPr txBox="1"/>
          <p:nvPr/>
        </p:nvSpPr>
        <p:spPr>
          <a:xfrm flipH="1">
            <a:off x="9987253" y="366364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E16E6-A1F0-4ED2-AF4E-30E3C3A2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66294"/>
              </p:ext>
            </p:extLst>
          </p:nvPr>
        </p:nvGraphicFramePr>
        <p:xfrm>
          <a:off x="9998308" y="416382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0981" cy="3781613"/>
          </a:xfrm>
        </p:spPr>
        <p:txBody>
          <a:bodyPr/>
          <a:lstStyle/>
          <a:p>
            <a:r>
              <a:rPr lang="en-US" sz="2400" dirty="0"/>
              <a:t>Analyze the class Cake presented and write all concepts and ideas you can remember regarding what is a class and how we can define and use it.</a:t>
            </a:r>
          </a:p>
          <a:p>
            <a:r>
              <a:rPr lang="en-US" sz="2400" dirty="0"/>
              <a:t>Make a comment line by line.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6716486" y="29750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5956759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sz="1800" dirty="0"/>
              <a:t>Recipes</a:t>
            </a:r>
          </a:p>
          <a:p>
            <a:pPr lvl="1"/>
            <a:r>
              <a:rPr lang="en-US" sz="1800" dirty="0"/>
              <a:t>Types (ways to create them)</a:t>
            </a:r>
          </a:p>
          <a:p>
            <a:pPr lvl="1"/>
            <a:r>
              <a:rPr lang="en-US" sz="1800" dirty="0"/>
              <a:t>Objects</a:t>
            </a:r>
          </a:p>
          <a:p>
            <a:pPr lvl="1"/>
            <a:r>
              <a:rPr lang="en-US" sz="1800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sz="1800" dirty="0"/>
              <a:t>variables</a:t>
            </a:r>
          </a:p>
          <a:p>
            <a:pPr lvl="1"/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sz="1800" dirty="0"/>
              <a:t>scope </a:t>
            </a:r>
          </a:p>
          <a:p>
            <a:pPr lvl="2"/>
            <a:r>
              <a:rPr lang="en-US" sz="1800" dirty="0"/>
              <a:t>Who can access them</a:t>
            </a:r>
          </a:p>
          <a:p>
            <a:pPr lvl="1"/>
            <a:r>
              <a:rPr lang="en-US" sz="1800" dirty="0"/>
              <a:t>Memory Type</a:t>
            </a:r>
          </a:p>
          <a:p>
            <a:pPr lvl="2"/>
            <a:r>
              <a:rPr lang="en-US" sz="1800" dirty="0"/>
              <a:t>static or instance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5CE9C-C39F-4266-B08E-4FC866EEAFBC}"/>
              </a:ext>
            </a:extLst>
          </p:cNvPr>
          <p:cNvSpPr txBox="1"/>
          <p:nvPr/>
        </p:nvSpPr>
        <p:spPr>
          <a:xfrm>
            <a:off x="6908800" y="36783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46"/>
            <a:ext cx="12561453" cy="1015663"/>
          </a:xfrm>
        </p:spPr>
        <p:txBody>
          <a:bodyPr/>
          <a:lstStyle/>
          <a:p>
            <a:r>
              <a:rPr lang="en-US" dirty="0"/>
              <a:t>Static x Instance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6312885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class</a:t>
            </a:r>
          </a:p>
          <a:p>
            <a:pPr lvl="1"/>
            <a:r>
              <a:rPr lang="en-US" dirty="0"/>
              <a:t>How do you access a public static variable outside of the class?</a:t>
            </a:r>
          </a:p>
          <a:p>
            <a:pPr lvl="2"/>
            <a:r>
              <a:rPr lang="en-US" dirty="0" err="1"/>
              <a:t>NameClass.nameStaticVariable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Cake.IS_GOOD</a:t>
            </a:r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Belongs to the object</a:t>
            </a:r>
          </a:p>
          <a:p>
            <a:pPr lvl="1"/>
            <a:r>
              <a:rPr lang="en-US" dirty="0"/>
              <a:t>How do you access a private instance variable?</a:t>
            </a:r>
          </a:p>
          <a:p>
            <a:pPr lvl="2"/>
            <a:r>
              <a:rPr lang="en-US" dirty="0"/>
              <a:t>You will need to have a get method for each variable that you want to have access from other class</a:t>
            </a:r>
          </a:p>
          <a:p>
            <a:pPr lvl="2"/>
            <a:r>
              <a:rPr lang="en-US" dirty="0" err="1"/>
              <a:t>nameObject.getNameVariable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Cake cake1 = new Cake(“chocolate”, 3.50);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(cake1.getName());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40B67-1CA5-4F37-9FD6-8058A256357E}"/>
              </a:ext>
            </a:extLst>
          </p:cNvPr>
          <p:cNvSpPr txBox="1"/>
          <p:nvPr/>
        </p:nvSpPr>
        <p:spPr>
          <a:xfrm>
            <a:off x="7581739" y="36783"/>
            <a:ext cx="6164610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Checking your Understanding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5486975" cy="3756156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sz="1800" dirty="0"/>
              <a:t>Class variables (scope and type)</a:t>
            </a:r>
          </a:p>
          <a:p>
            <a:pPr lvl="1"/>
            <a:r>
              <a:rPr lang="en-US" sz="1800" dirty="0"/>
              <a:t>Instance variables (scope and type)</a:t>
            </a:r>
          </a:p>
          <a:p>
            <a:r>
              <a:rPr lang="en-US" dirty="0"/>
              <a:t>What is the purpose of the class variable in this example?</a:t>
            </a:r>
          </a:p>
          <a:p>
            <a:r>
              <a:rPr lang="en-US" dirty="0"/>
              <a:t>How can we access the class variable from another class?</a:t>
            </a:r>
          </a:p>
          <a:p>
            <a:r>
              <a:rPr lang="en-US" dirty="0"/>
              <a:t>How can we access the instance variable from another class?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400800" y="1158922"/>
            <a:ext cx="7180788" cy="59093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id;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221" y="1290432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6456998" y="1129124"/>
            <a:ext cx="7360602" cy="535531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22106" y="3799114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5400298" y="5258164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4857781" y="2464119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119756"/>
            <a:ext cx="5486975" cy="6212213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sz="1800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sz="1800" dirty="0"/>
              <a:t>call the most specific constructor with default values</a:t>
            </a:r>
          </a:p>
          <a:p>
            <a:pPr lvl="1"/>
            <a:r>
              <a:rPr lang="en-US" sz="1800" dirty="0"/>
              <a:t>this() (notice parents) is used to call the constructor.</a:t>
            </a:r>
          </a:p>
          <a:p>
            <a:pPr lvl="1"/>
            <a:r>
              <a:rPr lang="en-US" sz="1800" dirty="0"/>
              <a:t>must be </a:t>
            </a:r>
            <a:r>
              <a:rPr lang="en-US" sz="1800" b="1" dirty="0"/>
              <a:t>first line</a:t>
            </a:r>
            <a:r>
              <a:rPr lang="en-US" sz="1800" dirty="0"/>
              <a:t> in the constructor. </a:t>
            </a:r>
          </a:p>
          <a:p>
            <a:pPr lvl="1"/>
            <a:r>
              <a:rPr lang="en-US" sz="1800" dirty="0"/>
              <a:t>Keep it DRY!</a:t>
            </a:r>
          </a:p>
          <a:p>
            <a:r>
              <a:rPr lang="en-US" dirty="0"/>
              <a:t>When you write a constructor with parameters, the default one is not supported anymore!</a:t>
            </a:r>
          </a:p>
          <a:p>
            <a:pPr lvl="1"/>
            <a:r>
              <a:rPr lang="en-US" sz="1800" dirty="0"/>
              <a:t>Box b1 = new Box(); --- Error!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sz="1800" dirty="0"/>
              <a:t>What do you need</a:t>
            </a:r>
          </a:p>
          <a:p>
            <a:pPr lvl="1"/>
            <a:r>
              <a:rPr lang="en-US" sz="1800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672943" y="1776683"/>
            <a:ext cx="6908645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14:cNvPr>
              <p14:cNvContentPartPr/>
              <p14:nvPr/>
            </p14:nvContentPartPr>
            <p14:xfrm>
              <a:off x="8555800" y="3536851"/>
              <a:ext cx="3323880" cy="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6800" y="3527642"/>
                <a:ext cx="33415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14:cNvPr>
              <p14:cNvContentPartPr/>
              <p14:nvPr/>
            </p14:nvContentPartPr>
            <p14:xfrm>
              <a:off x="11983714" y="3536851"/>
              <a:ext cx="1533600" cy="119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4714" y="3527851"/>
                <a:ext cx="15512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239000" y="1776683"/>
            <a:ext cx="6342588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Pet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age;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"Unnamed";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-1;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name + ", " + age;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BAC91-C1EB-481F-B60B-A09C54856BBA}">
  <ds:schemaRefs>
    <ds:schemaRef ds:uri="http://purl.org/dc/terms/"/>
    <ds:schemaRef ds:uri="e06ed288-fd75-4b50-bbed-f5a5df88c31c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92c41bee-f0ee-4aa6-9399-a35fbb88351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1403</Words>
  <Application>Microsoft Office PowerPoint</Application>
  <PresentationFormat>Custom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</vt:lpstr>
      <vt:lpstr>Static x Instance Variables</vt:lpstr>
      <vt:lpstr>Checking your Understanding (Part 1)</vt:lpstr>
      <vt:lpstr>Static Methods</vt:lpstr>
      <vt:lpstr>Overloaded Constructors</vt:lpstr>
      <vt:lpstr>Checking your Understanding (Part 2)</vt:lpstr>
      <vt:lpstr>Packages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2020-04-15T02:27:17Z</dcterms:created>
  <dcterms:modified xsi:type="dcterms:W3CDTF">2023-10-11T00:49:40Z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