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77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28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DDF3BC5-825B-4573-8A2B-98B3CDF3F058}"/>
    <pc:docChg chg="custSel modSld">
      <pc:chgData name="Marcia Moraes" userId="c9c67e8a-58e2-4733-9a1c-5d44fec4775b" providerId="ADAL" clId="{9DDF3BC5-825B-4573-8A2B-98B3CDF3F058}" dt="2023-10-26T17:27:03.361" v="2" actId="20577"/>
      <pc:docMkLst>
        <pc:docMk/>
      </pc:docMkLst>
      <pc:sldChg chg="addSp delSp modSp">
        <pc:chgData name="Marcia Moraes" userId="c9c67e8a-58e2-4733-9a1c-5d44fec4775b" providerId="ADAL" clId="{9DDF3BC5-825B-4573-8A2B-98B3CDF3F058}" dt="2023-10-26T17:27:03.361" v="2" actId="20577"/>
        <pc:sldMkLst>
          <pc:docMk/>
          <pc:sldMk cId="2571368551" sldId="272"/>
        </pc:sldMkLst>
        <pc:spChg chg="del">
          <ac:chgData name="Marcia Moraes" userId="c9c67e8a-58e2-4733-9a1c-5d44fec4775b" providerId="ADAL" clId="{9DDF3BC5-825B-4573-8A2B-98B3CDF3F058}" dt="2023-10-24T21:27:22.441" v="0" actId="478"/>
          <ac:spMkLst>
            <pc:docMk/>
            <pc:sldMk cId="2571368551" sldId="272"/>
            <ac:spMk id="5" creationId="{1E54CBCD-3447-4F03-970A-F1628F46BEF2}"/>
          </ac:spMkLst>
        </pc:spChg>
        <pc:spChg chg="add">
          <ac:chgData name="Marcia Moraes" userId="c9c67e8a-58e2-4733-9a1c-5d44fec4775b" providerId="ADAL" clId="{9DDF3BC5-825B-4573-8A2B-98B3CDF3F058}" dt="2023-10-24T21:28:01.595" v="1"/>
          <ac:spMkLst>
            <pc:docMk/>
            <pc:sldMk cId="2571368551" sldId="272"/>
            <ac:spMk id="7" creationId="{A2BB02FD-7468-4CA7-AE15-5E2FC69A2A00}"/>
          </ac:spMkLst>
        </pc:spChg>
        <pc:spChg chg="mod">
          <ac:chgData name="Marcia Moraes" userId="c9c67e8a-58e2-4733-9a1c-5d44fec4775b" providerId="ADAL" clId="{9DDF3BC5-825B-4573-8A2B-98B3CDF3F058}" dt="2023-10-26T17:27:03.361" v="2" actId="20577"/>
          <ac:spMkLst>
            <pc:docMk/>
            <pc:sldMk cId="2571368551" sldId="272"/>
            <ac:spMk id="11" creationId="{BDA0DBC1-29A7-4498-B9AA-9B174D0FEC3E}"/>
          </ac:spMkLst>
        </pc:spChg>
        <pc:graphicFrameChg chg="add">
          <ac:chgData name="Marcia Moraes" userId="c9c67e8a-58e2-4733-9a1c-5d44fec4775b" providerId="ADAL" clId="{9DDF3BC5-825B-4573-8A2B-98B3CDF3F058}" dt="2023-10-24T21:28:01.595" v="1"/>
          <ac:graphicFrameMkLst>
            <pc:docMk/>
            <pc:sldMk cId="2571368551" sldId="272"/>
            <ac:graphicFrameMk id="8" creationId="{C00265BD-7880-45A3-868B-AEC7ECB9AB5E}"/>
          </ac:graphicFrameMkLst>
        </pc:graphicFrameChg>
      </pc:sldChg>
    </pc:docChg>
  </pc:docChgLst>
  <pc:docChgLst>
    <pc:chgData name="Marcia Moraes" userId="c9c67e8a-58e2-4733-9a1c-5d44fec4775b" providerId="ADAL" clId="{97145F3A-442B-467A-B4E2-71818570B6F2}"/>
  </pc:docChgLst>
  <pc:docChgLst>
    <pc:chgData name="Marcia Moraes" userId="c9c67e8a-58e2-4733-9a1c-5d44fec4775b" providerId="ADAL" clId="{737BC473-D2BC-42F5-9433-E3DD58752011}"/>
  </pc:docChgLst>
  <pc:docChgLst>
    <pc:chgData name="Moraes,Marcia" userId="c9c67e8a-58e2-4733-9a1c-5d44fec4775b" providerId="ADAL" clId="{97145F3A-442B-467A-B4E2-71818570B6F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699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373874"/>
            <a:ext cx="3161924" cy="70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37949" y="696687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4086" y="7338858"/>
            <a:ext cx="3514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10Array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Arrays versus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66320"/>
            <a:ext cx="12561453" cy="1774397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 are lists that use Array as the underlining structure</a:t>
            </a:r>
          </a:p>
          <a:p>
            <a:r>
              <a:rPr lang="en-US" sz="2400" dirty="0"/>
              <a:t>Arrays are just how you declare a group of objects in order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 is an individual object someone wrote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7BD98-54C3-4DB4-9E33-74FF68A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6" y="3208041"/>
            <a:ext cx="10934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3964932"/>
          </a:xfrm>
        </p:spPr>
        <p:txBody>
          <a:bodyPr/>
          <a:lstStyle/>
          <a:p>
            <a:r>
              <a:rPr lang="en-US" sz="2400" dirty="0"/>
              <a:t>When your size is fixed, arrays are much faster to use!</a:t>
            </a:r>
          </a:p>
          <a:p>
            <a:endParaRPr lang="en-US" sz="2400" dirty="0"/>
          </a:p>
          <a:p>
            <a:r>
              <a:rPr lang="en-US" sz="2400" dirty="0"/>
              <a:t>When you need to keep order on sparsely populated datasets (that are often fixed sizes)</a:t>
            </a:r>
          </a:p>
          <a:p>
            <a:pPr lvl="1"/>
            <a:r>
              <a:rPr lang="en-US" sz="2200" dirty="0"/>
              <a:t> [value, null, null, null, value, null, value]</a:t>
            </a:r>
          </a:p>
          <a:p>
            <a:endParaRPr lang="en-US" sz="2600" dirty="0"/>
          </a:p>
          <a:p>
            <a:r>
              <a:rPr lang="en-US" sz="2600" dirty="0"/>
              <a:t>They are used about equally, just depends on what you are doing.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7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When use arrays over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7507-4BD4-4282-9B56-D277270E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07DDFE-EE8A-4049-AA94-F865DC4E571F}"/>
              </a:ext>
            </a:extLst>
          </p:cNvPr>
          <p:cNvSpPr txBox="1">
            <a:spLocks/>
          </p:cNvSpPr>
          <p:nvPr/>
        </p:nvSpPr>
        <p:spPr>
          <a:xfrm>
            <a:off x="628075" y="1054573"/>
            <a:ext cx="12864644" cy="622414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long[] values = new long[1000000];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10l;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Instant 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("Array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List&lt;Long&gt;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 // remember polymorphism use List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1000000;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*10l);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java.time.Instant.now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("List Loop Done: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java.time.Duration.between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(start, end).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toMillis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//note this is not really the best way to determine the time between algorithms just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7E935-70C3-4EC1-A109-D9A68286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48" y="4740570"/>
            <a:ext cx="4105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16D9F-6A4D-417A-9478-353B6CFB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1502"/>
            <a:ext cx="12561453" cy="2217595"/>
          </a:xfrm>
        </p:spPr>
        <p:txBody>
          <a:bodyPr/>
          <a:lstStyle/>
          <a:p>
            <a:r>
              <a:rPr lang="en-US" sz="2400" dirty="0"/>
              <a:t>Do the arrays worksheet.</a:t>
            </a:r>
          </a:p>
          <a:p>
            <a:endParaRPr lang="en-US" sz="2400" dirty="0"/>
          </a:p>
          <a:p>
            <a:r>
              <a:rPr lang="en-US" sz="2400" dirty="0"/>
              <a:t>In class code </a:t>
            </a:r>
            <a:r>
              <a:rPr lang="en-US" sz="2400"/>
              <a:t>and worksheet code - </a:t>
            </a:r>
            <a:r>
              <a:rPr lang="en-US" sz="2400">
                <a:hlinkClick r:id="rId2"/>
              </a:rPr>
              <a:t>https://github.com/CSU-CompSci-CS163-4/Handouts/tree/main/ClassExamples/10Arrays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20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14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22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412774" y="2609938"/>
            <a:ext cx="24048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https://stock.adobe.com/search/images?k=%22happy+friday%22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Happy Friday&quot; Images – Browse 578 Stock Photos, Vectors, and ...">
            <a:extLst>
              <a:ext uri="{FF2B5EF4-FFF2-40B4-BE49-F238E27FC236}">
                <a16:creationId xmlns:a16="http://schemas.microsoft.com/office/drawing/2014/main" id="{CB3DA3AF-4D1E-4814-BD04-D6B47403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86" y="0"/>
            <a:ext cx="3595914" cy="2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B02FD-7468-4CA7-AE15-5E2FC69A2A00}"/>
              </a:ext>
            </a:extLst>
          </p:cNvPr>
          <p:cNvSpPr txBox="1"/>
          <p:nvPr/>
        </p:nvSpPr>
        <p:spPr>
          <a:xfrm flipH="1">
            <a:off x="9976198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0265BD-7880-45A3-868B-AEC7ECB9A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42367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39D3A7-6274-BE4D-B5CA-81DC107E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42300"/>
            <a:ext cx="12561453" cy="1015663"/>
          </a:xfrm>
        </p:spPr>
        <p:txBody>
          <a:bodyPr/>
          <a:lstStyle/>
          <a:p>
            <a:r>
              <a:rPr lang="en-US" dirty="0"/>
              <a:t>Recalling The Past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9987-5A5C-9B4E-BE38-2DD2B4DFF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85858"/>
            <a:ext cx="9593611" cy="5241756"/>
          </a:xfrm>
        </p:spPr>
        <p:txBody>
          <a:bodyPr/>
          <a:lstStyle/>
          <a:p>
            <a:r>
              <a:rPr lang="en-US" sz="2400" dirty="0"/>
              <a:t>For every value you want to store</a:t>
            </a:r>
          </a:p>
          <a:p>
            <a:pPr lvl="1"/>
            <a:r>
              <a:rPr lang="en-US" sz="2000" dirty="0"/>
              <a:t>You need a variable</a:t>
            </a:r>
          </a:p>
          <a:p>
            <a:r>
              <a:rPr lang="en-US" sz="2400" dirty="0"/>
              <a:t>What if you want to store 100 values? 10,000 values?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ArrayLists</a:t>
            </a:r>
            <a:r>
              <a:rPr lang="en-US" sz="2000" dirty="0"/>
              <a:t> for storing object</a:t>
            </a:r>
          </a:p>
          <a:p>
            <a:pPr lvl="1"/>
            <a:r>
              <a:rPr lang="en-US" sz="2000" dirty="0"/>
              <a:t>But how about primitive types?</a:t>
            </a:r>
          </a:p>
          <a:p>
            <a:pPr lvl="2"/>
            <a:r>
              <a:rPr lang="en-US" sz="1800" dirty="0"/>
              <a:t>Introducing Arrays</a:t>
            </a:r>
          </a:p>
          <a:p>
            <a:pPr lvl="2"/>
            <a:r>
              <a:rPr lang="en-US" sz="1800" dirty="0"/>
              <a:t>Reserving memory for storing values, in order from the 0 index</a:t>
            </a:r>
          </a:p>
          <a:p>
            <a:r>
              <a:rPr lang="en-US" sz="2400" dirty="0"/>
              <a:t>Sound Familiar -  Recall String</a:t>
            </a:r>
          </a:p>
          <a:p>
            <a:pPr lvl="1"/>
            <a:r>
              <a:rPr lang="en-US" sz="2000" dirty="0"/>
              <a:t>The  String object contains </a:t>
            </a:r>
          </a:p>
          <a:p>
            <a:pPr lvl="2"/>
            <a:r>
              <a:rPr lang="en-US" sz="1800" dirty="0"/>
              <a:t>chars in order!</a:t>
            </a:r>
          </a:p>
          <a:p>
            <a:pPr lvl="1"/>
            <a:r>
              <a:rPr lang="en-US" sz="2000" dirty="0"/>
              <a:t>It is a character array!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ACFF6-5C26-C04B-99C0-BE55BC64292F}"/>
              </a:ext>
            </a:extLst>
          </p:cNvPr>
          <p:cNvGrpSpPr/>
          <p:nvPr/>
        </p:nvGrpSpPr>
        <p:grpSpPr>
          <a:xfrm>
            <a:off x="11547706" y="1255429"/>
            <a:ext cx="639599" cy="5261542"/>
            <a:chOff x="1136771" y="1929083"/>
            <a:chExt cx="639599" cy="52615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17518F-E6DE-1E4D-9F9F-277975981716}"/>
                </a:ext>
              </a:extLst>
            </p:cNvPr>
            <p:cNvGrpSpPr/>
            <p:nvPr/>
          </p:nvGrpSpPr>
          <p:grpSpPr>
            <a:xfrm>
              <a:off x="1136771" y="4798162"/>
              <a:ext cx="639599" cy="2392463"/>
              <a:chOff x="626920" y="3527053"/>
              <a:chExt cx="819707" cy="30661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4CFFFD-B581-CC4D-B81A-38D58E1BA13F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AB24FF-5C65-F742-945B-5153A980929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13436F-AE8A-F041-A3A3-4675B38B2FD4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D5C9EA-CAEA-E243-A0B0-803035622411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A1A20C-1454-6948-8A24-E6771DCDDAC7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CD8F-9D71-D149-8B73-BC8C52EE69E4}"/>
                </a:ext>
              </a:extLst>
            </p:cNvPr>
            <p:cNvGrpSpPr/>
            <p:nvPr/>
          </p:nvGrpSpPr>
          <p:grpSpPr>
            <a:xfrm>
              <a:off x="1136771" y="1929083"/>
              <a:ext cx="639599" cy="2874145"/>
              <a:chOff x="626920" y="3527053"/>
              <a:chExt cx="819707" cy="368349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59C61-CBCF-5F4C-B850-10C4D77CB06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AE84CE-B300-E347-AD69-4936BC18EC31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836AC-BD25-044F-A45A-6B1E40474E03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k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F43097A-3AFC-4B48-82B8-E0750A3CE64B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 err="1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i</a:t>
                </a:r>
                <a:endPara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148DB6-9554-194D-A4EE-F2B77335A68B}"/>
                  </a:ext>
                </a:extLst>
              </p:cNvPr>
              <p:cNvSpPr/>
              <p:nvPr/>
            </p:nvSpPr>
            <p:spPr>
              <a:xfrm>
                <a:off x="626920" y="4747482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899FF-7010-3544-BDC2-D8D757F0D06A}"/>
                  </a:ext>
                </a:extLst>
              </p:cNvPr>
              <p:cNvSpPr/>
              <p:nvPr/>
            </p:nvSpPr>
            <p:spPr>
              <a:xfrm>
                <a:off x="627879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rgbClr val="092529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F416A6-47F9-DA49-A876-19D527555F9C}"/>
              </a:ext>
            </a:extLst>
          </p:cNvPr>
          <p:cNvGrpSpPr/>
          <p:nvPr/>
        </p:nvGrpSpPr>
        <p:grpSpPr>
          <a:xfrm>
            <a:off x="10975816" y="1285858"/>
            <a:ext cx="637954" cy="5202922"/>
            <a:chOff x="769833" y="1803702"/>
            <a:chExt cx="637954" cy="5202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34151-C330-A34C-873A-8913AEA1E9CA}"/>
                </a:ext>
              </a:extLst>
            </p:cNvPr>
            <p:cNvSpPr txBox="1"/>
            <p:nvPr/>
          </p:nvSpPr>
          <p:spPr>
            <a:xfrm>
              <a:off x="912686" y="1803702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9B84A-5E00-1244-9F47-A24AAC91E714}"/>
                </a:ext>
              </a:extLst>
            </p:cNvPr>
            <p:cNvSpPr txBox="1"/>
            <p:nvPr/>
          </p:nvSpPr>
          <p:spPr>
            <a:xfrm>
              <a:off x="912686" y="2265743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C61585-8B50-3247-9D4E-9BA2A4202FBB}"/>
                </a:ext>
              </a:extLst>
            </p:cNvPr>
            <p:cNvSpPr txBox="1"/>
            <p:nvPr/>
          </p:nvSpPr>
          <p:spPr>
            <a:xfrm>
              <a:off x="912686" y="276331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FF9F97-3072-404C-9715-6ABC4F1100DD}"/>
                </a:ext>
              </a:extLst>
            </p:cNvPr>
            <p:cNvSpPr txBox="1"/>
            <p:nvPr/>
          </p:nvSpPr>
          <p:spPr>
            <a:xfrm>
              <a:off x="912545" y="3247598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DB229B-16AE-3141-ABB2-6267F5F78A44}"/>
                </a:ext>
              </a:extLst>
            </p:cNvPr>
            <p:cNvSpPr txBox="1"/>
            <p:nvPr/>
          </p:nvSpPr>
          <p:spPr>
            <a:xfrm>
              <a:off x="912545" y="370615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69246-507F-B644-8A67-38BC9A4E2BE3}"/>
                </a:ext>
              </a:extLst>
            </p:cNvPr>
            <p:cNvSpPr txBox="1"/>
            <p:nvPr/>
          </p:nvSpPr>
          <p:spPr>
            <a:xfrm>
              <a:off x="912545" y="4211021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51F814-29A3-A443-BCC4-50089D911FCD}"/>
                </a:ext>
              </a:extLst>
            </p:cNvPr>
            <p:cNvSpPr txBox="1"/>
            <p:nvPr/>
          </p:nvSpPr>
          <p:spPr>
            <a:xfrm>
              <a:off x="912545" y="4680125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C09B2A-CDD9-0347-9C6F-0B5D3143EC47}"/>
                </a:ext>
              </a:extLst>
            </p:cNvPr>
            <p:cNvSpPr txBox="1"/>
            <p:nvPr/>
          </p:nvSpPr>
          <p:spPr>
            <a:xfrm>
              <a:off x="911789" y="514922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F0DB8-D78B-F446-8F19-38BC21DA18EF}"/>
                </a:ext>
              </a:extLst>
            </p:cNvPr>
            <p:cNvSpPr txBox="1"/>
            <p:nvPr/>
          </p:nvSpPr>
          <p:spPr>
            <a:xfrm>
              <a:off x="911723" y="5644139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91E095-C020-0749-A4E8-131C03265C52}"/>
                </a:ext>
              </a:extLst>
            </p:cNvPr>
            <p:cNvSpPr txBox="1"/>
            <p:nvPr/>
          </p:nvSpPr>
          <p:spPr>
            <a:xfrm>
              <a:off x="911723" y="6117987"/>
              <a:ext cx="286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E6BEDA-BB6D-C84A-B052-C41C20CCB9F2}"/>
                </a:ext>
              </a:extLst>
            </p:cNvPr>
            <p:cNvSpPr txBox="1"/>
            <p:nvPr/>
          </p:nvSpPr>
          <p:spPr>
            <a:xfrm>
              <a:off x="769833" y="6606514"/>
              <a:ext cx="637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4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E0E-F1A3-5445-BAFE-1F9A2B8D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39E0-84C5-2C4A-A458-70BDFE0C9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3056027" cy="5436681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 // ok shorter version</a:t>
            </a:r>
          </a:p>
          <a:p>
            <a:pPr lvl="1"/>
            <a:r>
              <a:rPr lang="en-US" sz="2000" dirty="0"/>
              <a:t>builds an array with six elements. </a:t>
            </a:r>
          </a:p>
          <a:p>
            <a:pPr lvl="1"/>
            <a:r>
              <a:rPr lang="en-US" sz="2000" dirty="0"/>
              <a:t>with those values in the memory locations</a:t>
            </a:r>
          </a:p>
          <a:p>
            <a:r>
              <a:rPr lang="en-US" sz="2000" dirty="0"/>
              <a:t>Another way: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 new char[6];  // declare the size of the array (more common)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‘k’;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palindrome[1]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palindrome[3] = ‘n’;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palindrome[4]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palindrome[5] = ‘k’; </a:t>
            </a:r>
          </a:p>
        </p:txBody>
      </p:sp>
    </p:spTree>
    <p:extLst>
      <p:ext uri="{BB962C8B-B14F-4D97-AF65-F5344CB8AC3E}">
        <p14:creationId xmlns:p14="http://schemas.microsoft.com/office/powerpoint/2010/main" val="183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B0AE-72EF-1745-AF1E-D82970EF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662EC-C50E-564E-9457-D8D872B0C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7612"/>
          </a:xfrm>
        </p:spPr>
        <p:txBody>
          <a:bodyPr/>
          <a:lstStyle/>
          <a:p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Elements in the array can be changed / reset!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palindrome = {‘k’,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‘n’, ‘n’,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‘k’};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palindrome[0] = ‘c’;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palindrome[2] =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(palindrome)); // prints 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c,i,i,n,i,k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86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B74F-9B4B-4649-87BD-5E7AC6E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0397"/>
            <a:ext cx="12561453" cy="1015663"/>
          </a:xfrm>
        </p:spPr>
        <p:txBody>
          <a:bodyPr/>
          <a:lstStyle/>
          <a:p>
            <a:r>
              <a:rPr lang="en-US" dirty="0"/>
              <a:t>Arrays can be any type!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BE83-F5FE-3249-9624-4B4F5CECA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576782" cy="5067285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int[] values = new int[100];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numeric primitives</a:t>
            </a:r>
          </a:p>
          <a:p>
            <a:pPr marL="699614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String[] names = new String[10];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default values are null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 for all objects</a:t>
            </a:r>
          </a:p>
          <a:p>
            <a:endParaRPr lang="en-US" sz="2000" dirty="0"/>
          </a:p>
          <a:p>
            <a:r>
              <a:rPr lang="en-US" sz="2000" dirty="0"/>
              <a:t>Format is: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TYPE[] name = new TYPE[size];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8EBB3-5CCB-8248-980D-96C0D1DFD6D6}"/>
              </a:ext>
            </a:extLst>
          </p:cNvPr>
          <p:cNvSpPr txBox="1"/>
          <p:nvPr/>
        </p:nvSpPr>
        <p:spPr>
          <a:xfrm>
            <a:off x="6604000" y="1463722"/>
            <a:ext cx="67183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[5] = “rocky”;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4D3BF7E-A38F-794F-9020-7B0D3103DCE6}"/>
              </a:ext>
            </a:extLst>
          </p:cNvPr>
          <p:cNvSpPr/>
          <p:nvPr/>
        </p:nvSpPr>
        <p:spPr>
          <a:xfrm>
            <a:off x="6346372" y="5091140"/>
            <a:ext cx="7471228" cy="504117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[brad,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janet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magenta,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columbia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riff-raff, rocky,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scott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</a:t>
            </a:r>
            <a:r>
              <a:rPr lang="en-US" sz="1600" dirty="0" err="1">
                <a:latin typeface="Proxima Nova" charset="0"/>
                <a:ea typeface="Proxima Nova" charset="0"/>
                <a:cs typeface="Proxima Nova" charset="0"/>
              </a:rPr>
              <a:t>frankie</a:t>
            </a:r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, null, null]</a:t>
            </a:r>
          </a:p>
        </p:txBody>
      </p:sp>
    </p:spTree>
    <p:extLst>
      <p:ext uri="{BB962C8B-B14F-4D97-AF65-F5344CB8AC3E}">
        <p14:creationId xmlns:p14="http://schemas.microsoft.com/office/powerpoint/2010/main" val="1803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9DF-78F3-EF44-9083-C1069C8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88"/>
            <a:ext cx="12561453" cy="1015663"/>
          </a:xfrm>
        </p:spPr>
        <p:txBody>
          <a:bodyPr/>
          <a:lstStyle/>
          <a:p>
            <a:r>
              <a:rPr lang="en-US" dirty="0"/>
              <a:t>Array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410-7036-9645-BD8D-3792989C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32" y="1249753"/>
            <a:ext cx="7340268" cy="5885970"/>
          </a:xfrm>
        </p:spPr>
        <p:txBody>
          <a:bodyPr/>
          <a:lstStyle/>
          <a:p>
            <a:r>
              <a:rPr lang="en-US" sz="2000" dirty="0"/>
              <a:t>Array size allocated to size 10 </a:t>
            </a:r>
          </a:p>
          <a:p>
            <a:pPr lvl="1"/>
            <a:r>
              <a:rPr lang="en-US" sz="1800" dirty="0"/>
              <a:t>0..9 indices valid</a:t>
            </a:r>
          </a:p>
          <a:p>
            <a:r>
              <a:rPr lang="en-US" sz="2000" dirty="0" err="1"/>
              <a:t>rhps</a:t>
            </a:r>
            <a:r>
              <a:rPr lang="en-US" sz="2000" dirty="0"/>
              <a:t>[20]</a:t>
            </a:r>
          </a:p>
          <a:p>
            <a:pPr lvl="1"/>
            <a:r>
              <a:rPr lang="en-US" sz="1800" dirty="0"/>
              <a:t>throws </a:t>
            </a:r>
            <a:r>
              <a:rPr lang="en-US" sz="1800" dirty="0" err="1"/>
              <a:t>IndexOutOfBoundsException</a:t>
            </a:r>
            <a:r>
              <a:rPr lang="en-US" sz="1800" dirty="0"/>
              <a:t>!</a:t>
            </a:r>
          </a:p>
          <a:p>
            <a:r>
              <a:rPr lang="en-US" sz="2000" dirty="0"/>
              <a:t>How to check for that?</a:t>
            </a:r>
          </a:p>
          <a:p>
            <a:pPr lvl="1"/>
            <a:r>
              <a:rPr lang="en-US" sz="1800" dirty="0"/>
              <a:t>.length</a:t>
            </a:r>
          </a:p>
          <a:p>
            <a:pPr lvl="1"/>
            <a:r>
              <a:rPr lang="en-US" sz="1800" dirty="0"/>
              <a:t>notice no parenthesis, command, not a method</a:t>
            </a:r>
          </a:p>
          <a:p>
            <a:r>
              <a:rPr lang="en-US" sz="2000" dirty="0" err="1"/>
              <a:t>rhps.length</a:t>
            </a:r>
            <a:endParaRPr lang="en-US" sz="2000" dirty="0"/>
          </a:p>
          <a:p>
            <a:pPr lvl="1"/>
            <a:r>
              <a:rPr lang="en-US" sz="1800" dirty="0"/>
              <a:t>returns 10</a:t>
            </a:r>
          </a:p>
          <a:p>
            <a:r>
              <a:rPr lang="en-US" sz="2000" dirty="0"/>
              <a:t>which means</a:t>
            </a:r>
          </a:p>
          <a:p>
            <a:pPr lvl="1"/>
            <a:r>
              <a:rPr lang="en-US" sz="1800" dirty="0"/>
              <a:t>we always know the 1</a:t>
            </a:r>
            <a:r>
              <a:rPr lang="en-US" sz="1800" baseline="30000" dirty="0"/>
              <a:t>st</a:t>
            </a:r>
            <a:r>
              <a:rPr lang="en-US" sz="1800" dirty="0"/>
              <a:t> index (0)</a:t>
            </a:r>
          </a:p>
          <a:p>
            <a:pPr lvl="1"/>
            <a:r>
              <a:rPr lang="en-US" sz="1800" dirty="0"/>
              <a:t>and the last (rhps.length-1)</a:t>
            </a:r>
          </a:p>
          <a:p>
            <a:pPr lvl="1"/>
            <a:r>
              <a:rPr lang="en-US" sz="1800" dirty="0"/>
              <a:t>no matter the size of the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CBB4-46D8-C442-9B5D-47ACD9D74EB3}"/>
              </a:ext>
            </a:extLst>
          </p:cNvPr>
          <p:cNvSpPr txBox="1"/>
          <p:nvPr/>
        </p:nvSpPr>
        <p:spPr>
          <a:xfrm>
            <a:off x="8109857" y="1462404"/>
            <a:ext cx="5336268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“brad”;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= “magenta”;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columbia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“riff-raff”;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[5]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eddie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[6]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[7] =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frankie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rhps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[20] = “rocky”; // error!</a:t>
            </a:r>
          </a:p>
        </p:txBody>
      </p:sp>
    </p:spTree>
    <p:extLst>
      <p:ext uri="{BB962C8B-B14F-4D97-AF65-F5344CB8AC3E}">
        <p14:creationId xmlns:p14="http://schemas.microsoft.com/office/powerpoint/2010/main" val="27432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90773"/>
            <a:ext cx="5972750" cy="3897349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String[10];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(“Tran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898237" y="1470784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D2041-A763-49DD-A648-0ECC0D5B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35" y="2150453"/>
            <a:ext cx="1229205" cy="41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510-D139-5046-B5EC-70FAE2E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1613"/>
            <a:ext cx="12561453" cy="1015663"/>
          </a:xfrm>
        </p:spPr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4B72-8968-FA4B-AB36-2B044F476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6954"/>
            <a:ext cx="12864644" cy="3411062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seats = new String[4];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seats[0] = "Amy";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seats[2] = "Rory";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(seats));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seats.length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 is in seat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!= null ? seats[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 "No one", i+1);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74DEE-695F-C44C-B7C5-11F5622314F1}"/>
              </a:ext>
            </a:extLst>
          </p:cNvPr>
          <p:cNvSpPr txBox="1"/>
          <p:nvPr/>
        </p:nvSpPr>
        <p:spPr>
          <a:xfrm>
            <a:off x="628075" y="1205951"/>
            <a:ext cx="5432425" cy="57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going to be printed?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2F15C-91B9-41A0-8352-A5CA149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5178016"/>
            <a:ext cx="3826967" cy="2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D2FF9F9C-9B01-4142-BBE5-544BB3636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1E752-3417-4C64-BDA9-89478EE6A1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AC291D-993A-4A3D-A5B6-D3FDA2A7A5A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e06ed288-fd75-4b50-bbed-f5a5df88c31c"/>
    <ds:schemaRef ds:uri="http://www.w3.org/XML/1998/namespace"/>
    <ds:schemaRef ds:uri="http://purl.org/dc/elements/1.1/"/>
    <ds:schemaRef ds:uri="http://schemas.microsoft.com/office/2006/documentManagement/types"/>
    <ds:schemaRef ds:uri="92c41bee-f0ee-4aa6-9399-a35fbb88351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1252</Words>
  <Application>Microsoft Office PowerPoint</Application>
  <PresentationFormat>Custom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Microsoft Sans Serif</vt:lpstr>
      <vt:lpstr>Proxima Nova</vt:lpstr>
      <vt:lpstr>Source Sans Pro</vt:lpstr>
      <vt:lpstr>Times New Roman</vt:lpstr>
      <vt:lpstr>Vitesse Light</vt:lpstr>
      <vt:lpstr>Wingdings</vt:lpstr>
      <vt:lpstr>Office Theme</vt:lpstr>
      <vt:lpstr>PowerPoint Presentation</vt:lpstr>
      <vt:lpstr>Announcements</vt:lpstr>
      <vt:lpstr>Recalling The Past</vt:lpstr>
      <vt:lpstr>Basic  Array</vt:lpstr>
      <vt:lpstr>Arrays are Mutable</vt:lpstr>
      <vt:lpstr>Arrays can be any type!</vt:lpstr>
      <vt:lpstr>Array Length</vt:lpstr>
      <vt:lpstr>Loops and Arrays</vt:lpstr>
      <vt:lpstr>Loops and Arrays</vt:lpstr>
      <vt:lpstr>Arrays versus ArrayLists</vt:lpstr>
      <vt:lpstr>When use arrays over ArrayLists?</vt:lpstr>
      <vt:lpstr>When use arrays over ArrayLists?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2020-03-17T22:55:58Z</dcterms:created>
  <dcterms:modified xsi:type="dcterms:W3CDTF">2023-10-26T17:27:05Z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