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2" r:id="rId7"/>
    <p:sldId id="258" r:id="rId8"/>
    <p:sldId id="273" r:id="rId9"/>
    <p:sldId id="259" r:id="rId10"/>
    <p:sldId id="260" r:id="rId11"/>
    <p:sldId id="264" r:id="rId12"/>
    <p:sldId id="261" r:id="rId13"/>
    <p:sldId id="263" r:id="rId14"/>
    <p:sldId id="274" r:id="rId15"/>
    <p:sldId id="275" r:id="rId16"/>
    <p:sldId id="267" r:id="rId17"/>
    <p:sldId id="262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68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C8A3895-9B1D-4E8D-B30E-808FECC1E1B4}"/>
  </pc:docChgLst>
  <pc:docChgLst>
    <pc:chgData name="Marcia Moraes" userId="c9c67e8a-58e2-4733-9a1c-5d44fec4775b" providerId="ADAL" clId="{F9CDF985-13F2-499A-8A55-943F22618C3C}"/>
    <pc:docChg chg="custSel modSld">
      <pc:chgData name="Marcia Moraes" userId="c9c67e8a-58e2-4733-9a1c-5d44fec4775b" providerId="ADAL" clId="{F9CDF985-13F2-499A-8A55-943F22618C3C}" dt="2023-09-14T13:59:35.254" v="173" actId="20577"/>
      <pc:docMkLst>
        <pc:docMk/>
      </pc:docMkLst>
      <pc:sldChg chg="addSp modSp">
        <pc:chgData name="Marcia Moraes" userId="c9c67e8a-58e2-4733-9a1c-5d44fec4775b" providerId="ADAL" clId="{F9CDF985-13F2-499A-8A55-943F22618C3C}" dt="2023-09-14T13:59:35.254" v="173" actId="20577"/>
        <pc:sldMkLst>
          <pc:docMk/>
          <pc:sldMk cId="2019265180" sldId="270"/>
        </pc:sldMkLst>
        <pc:spChg chg="add mod">
          <ac:chgData name="Marcia Moraes" userId="c9c67e8a-58e2-4733-9a1c-5d44fec4775b" providerId="ADAL" clId="{F9CDF985-13F2-499A-8A55-943F22618C3C}" dt="2023-09-14T13:59:35.254" v="173" actId="20577"/>
          <ac:spMkLst>
            <pc:docMk/>
            <pc:sldMk cId="2019265180" sldId="270"/>
            <ac:spMk id="5" creationId="{24E59D90-8018-493E-AFF9-3C08F4AFF82A}"/>
          </ac:spMkLst>
        </pc:spChg>
        <pc:spChg chg="mod">
          <ac:chgData name="Marcia Moraes" userId="c9c67e8a-58e2-4733-9a1c-5d44fec4775b" providerId="ADAL" clId="{F9CDF985-13F2-499A-8A55-943F22618C3C}" dt="2023-09-14T13:57:27.049" v="138" actId="20577"/>
          <ac:spMkLst>
            <pc:docMk/>
            <pc:sldMk cId="2019265180" sldId="270"/>
            <ac:spMk id="7" creationId="{900B76C7-4821-426C-9C80-6ADC6DD0EA77}"/>
          </ac:spMkLst>
        </pc:spChg>
        <pc:graphicFrameChg chg="add mod modGraphic">
          <ac:chgData name="Marcia Moraes" userId="c9c67e8a-58e2-4733-9a1c-5d44fec4775b" providerId="ADAL" clId="{F9CDF985-13F2-499A-8A55-943F22618C3C}" dt="2023-09-14T13:58:52.778" v="144" actId="14734"/>
          <ac:graphicFrameMkLst>
            <pc:docMk/>
            <pc:sldMk cId="2019265180" sldId="270"/>
            <ac:graphicFrameMk id="3" creationId="{4A37E52F-0E20-4E7D-996C-8020D7FF679E}"/>
          </ac:graphicFrameMkLst>
        </pc:graphicFrameChg>
      </pc:sldChg>
      <pc:sldChg chg="modSp">
        <pc:chgData name="Marcia Moraes" userId="c9c67e8a-58e2-4733-9a1c-5d44fec4775b" providerId="ADAL" clId="{F9CDF985-13F2-499A-8A55-943F22618C3C}" dt="2023-09-14T13:56:56.723" v="13"/>
        <pc:sldMkLst>
          <pc:docMk/>
          <pc:sldMk cId="2302936247" sldId="272"/>
        </pc:sldMkLst>
        <pc:spChg chg="mod">
          <ac:chgData name="Marcia Moraes" userId="c9c67e8a-58e2-4733-9a1c-5d44fec4775b" providerId="ADAL" clId="{F9CDF985-13F2-499A-8A55-943F22618C3C}" dt="2023-09-14T13:56:56.723" v="13"/>
          <ac:spMkLst>
            <pc:docMk/>
            <pc:sldMk cId="2302936247" sldId="272"/>
            <ac:spMk id="5" creationId="{60370ACD-6E3D-5D4E-8918-7EDF38D2E5B4}"/>
          </ac:spMkLst>
        </pc:spChg>
      </pc:sldChg>
    </pc:docChg>
  </pc:docChgLst>
  <pc:docChgLst>
    <pc:chgData name="Marcia Moraes" userId="c9c67e8a-58e2-4733-9a1c-5d44fec4775b" providerId="ADAL" clId="{EA7127AE-31EC-4AFB-91C6-2A0169B62BE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521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4510" y="702112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8033" y="7354400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(Albert.Lionelle@colostate.edu). Updated by Marcia 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Moraes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Strings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8DBB4-337A-4276-964E-C6D3914E6C78}"/>
              </a:ext>
            </a:extLst>
          </p:cNvPr>
          <p:cNvSpPr txBox="1"/>
          <p:nvPr/>
        </p:nvSpPr>
        <p:spPr>
          <a:xfrm>
            <a:off x="1598248" y="4136572"/>
            <a:ext cx="32869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Proxima Nova"/>
              </a:rPr>
              <a:t>City,Latitude,Longitude</a:t>
            </a:r>
            <a:endParaRPr lang="en-US" sz="2400" dirty="0">
              <a:latin typeface="Proxima Nov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1865B-C341-460C-972B-704AB84FEDC2}"/>
              </a:ext>
            </a:extLst>
          </p:cNvPr>
          <p:cNvSpPr txBox="1">
            <a:spLocks/>
          </p:cNvSpPr>
          <p:nvPr/>
        </p:nvSpPr>
        <p:spPr>
          <a:xfrm>
            <a:off x="628075" y="4741307"/>
            <a:ext cx="11759868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we parse that String to have each one of those elements individually?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449-2FB0-4EB6-9A5F-6266B7508762}"/>
              </a:ext>
            </a:extLst>
          </p:cNvPr>
          <p:cNvSpPr txBox="1"/>
          <p:nvPr/>
        </p:nvSpPr>
        <p:spPr>
          <a:xfrm>
            <a:off x="1598248" y="5656390"/>
            <a:ext cx="78475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Using substring method combined with </a:t>
            </a:r>
            <a:r>
              <a:rPr lang="en-US" sz="2400" dirty="0" err="1">
                <a:latin typeface="Proxima Nova"/>
              </a:rPr>
              <a:t>indexOf</a:t>
            </a:r>
            <a:r>
              <a:rPr lang="en-US" sz="2400" dirty="0">
                <a:latin typeface="Proxima Nova"/>
              </a:rPr>
              <a:t> method!</a:t>
            </a:r>
          </a:p>
        </p:txBody>
      </p:sp>
    </p:spTree>
    <p:extLst>
      <p:ext uri="{BB962C8B-B14F-4D97-AF65-F5344CB8AC3E}">
        <p14:creationId xmlns:p14="http://schemas.microsoft.com/office/powerpoint/2010/main" val="5640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1345234-EB99-4577-A3EB-4693730B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29" y="4646685"/>
            <a:ext cx="119158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E5F255-953A-43FC-8BE9-DBF83FC26D1F}"/>
              </a:ext>
            </a:extLst>
          </p:cNvPr>
          <p:cNvSpPr txBox="1">
            <a:spLocks/>
          </p:cNvSpPr>
          <p:nvPr/>
        </p:nvSpPr>
        <p:spPr>
          <a:xfrm>
            <a:off x="628075" y="3994736"/>
            <a:ext cx="8124039" cy="58022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 getting the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C5E24-3952-461C-9BD5-A6E7E8A2631D}"/>
              </a:ext>
            </a:extLst>
          </p:cNvPr>
          <p:cNvSpPr txBox="1"/>
          <p:nvPr/>
        </p:nvSpPr>
        <p:spPr>
          <a:xfrm>
            <a:off x="9144000" y="4113294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2926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2675"/>
          </a:xfrm>
        </p:spPr>
        <p:txBody>
          <a:bodyPr/>
          <a:lstStyle/>
          <a:p>
            <a:r>
              <a:rPr lang="en-US" sz="2400" dirty="0"/>
              <a:t>Write a method that returns all characters after a given character</a:t>
            </a:r>
          </a:p>
          <a:p>
            <a:pPr lvl="1"/>
            <a:r>
              <a:rPr lang="en-US" sz="2400" dirty="0"/>
              <a:t>Example: sub(“SATOROTAS”, ‘O’)  // return ROTAS</a:t>
            </a:r>
          </a:p>
          <a:p>
            <a:pPr lvl="1"/>
            <a:r>
              <a:rPr lang="en-US" sz="2400" dirty="0"/>
              <a:t>Example: sub(“SATOROTAS</a:t>
            </a:r>
            <a:r>
              <a:rPr lang="en-US" sz="2400"/>
              <a:t>”, ‘A’) </a:t>
            </a:r>
            <a:r>
              <a:rPr lang="en-US" sz="2400" dirty="0"/>
              <a:t>// returns TOROTAS</a:t>
            </a:r>
          </a:p>
          <a:p>
            <a:endParaRPr lang="en-US" sz="2600" dirty="0"/>
          </a:p>
          <a:p>
            <a:r>
              <a:rPr lang="en-US" sz="2600" dirty="0"/>
              <a:t>Think about the problem that you need to solve</a:t>
            </a:r>
          </a:p>
          <a:p>
            <a:r>
              <a:rPr lang="en-US" sz="2600" dirty="0"/>
              <a:t>Write a sequence of steps to solve that problem – your algorithm</a:t>
            </a:r>
          </a:p>
          <a:p>
            <a:r>
              <a:rPr lang="en-US" sz="2600" dirty="0"/>
              <a:t>Translate your algorithm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07 -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9976198" y="2548110"/>
            <a:ext cx="3913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https://www.quotespedia.org/authors/h/henry-ford/whether-you-think-you-can-or-think-you-cant-youre-right-henry-ford/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Whether you think you can or think you can't, you're right. - Henry Ford -  Quotespedia.org">
            <a:extLst>
              <a:ext uri="{FF2B5EF4-FFF2-40B4-BE49-F238E27FC236}">
                <a16:creationId xmlns:a16="http://schemas.microsoft.com/office/drawing/2014/main" id="{FA180B9E-6C50-4161-9B7C-073A82DB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07" y="0"/>
            <a:ext cx="4088493" cy="2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37E52F-0E20-4E7D-996C-8020D7FF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81233"/>
              </p:ext>
            </p:extLst>
          </p:nvPr>
        </p:nvGraphicFramePr>
        <p:xfrm>
          <a:off x="10025176" y="3822831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E59D90-8018-493E-AFF9-3C08F4AFF82A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2660793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Explain what is a String, describe at least three methods you can use over Strings and how those methods work.</a:t>
            </a:r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807" y="1834607"/>
            <a:ext cx="8077688" cy="4757393"/>
          </a:xfrm>
        </p:spPr>
        <p:txBody>
          <a:bodyPr/>
          <a:lstStyle/>
          <a:p>
            <a:pPr fontAlgn="base"/>
            <a:r>
              <a:rPr lang="en-US" sz="2400" dirty="0"/>
              <a:t>A String is a collection of ordered characters</a:t>
            </a:r>
          </a:p>
          <a:p>
            <a:pPr lvl="1" fontAlgn="base"/>
            <a:r>
              <a:rPr lang="en-US" sz="2400" dirty="0"/>
              <a:t>It has data</a:t>
            </a:r>
          </a:p>
          <a:p>
            <a:pPr lvl="1" fontAlgn="base"/>
            <a:r>
              <a:rPr lang="en-US" sz="2400" dirty="0"/>
              <a:t>It has functionality (methods)</a:t>
            </a:r>
          </a:p>
          <a:p>
            <a:pPr lvl="1" fontAlgn="base"/>
            <a:r>
              <a:rPr lang="en-US" sz="2400" dirty="0"/>
              <a:t>It is also </a:t>
            </a:r>
            <a:r>
              <a:rPr lang="en-US" sz="2400" b="1" dirty="0"/>
              <a:t>immutable</a:t>
            </a:r>
            <a:r>
              <a:rPr lang="en-US" sz="2400" dirty="0"/>
              <a:t> ( can’t be directly modified)</a:t>
            </a:r>
          </a:p>
          <a:p>
            <a:pPr lvl="2" fontAlgn="base"/>
            <a:r>
              <a:rPr lang="en-US" sz="2400" dirty="0"/>
              <a:t>Every method that builds a String, returns a copy</a:t>
            </a:r>
          </a:p>
          <a:p>
            <a:pPr lvl="2" fontAlgn="base"/>
            <a:r>
              <a:rPr lang="en-US" sz="2400" dirty="0"/>
              <a:t>Java does this for memory efficiency</a:t>
            </a:r>
          </a:p>
          <a:p>
            <a:pPr fontAlgn="base"/>
            <a:r>
              <a:rPr lang="en-US" sz="2400" dirty="0"/>
              <a:t>Example</a:t>
            </a:r>
          </a:p>
          <a:p>
            <a:pPr lvl="1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9599547" y="1867104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658034" y="23002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10417147" y="2500296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9149247" y="2582985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9149247" y="3170999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9170950" y="3791649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Common Strings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6CB869-3762-4BDB-A04E-57741B35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5" y="1249698"/>
            <a:ext cx="125634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22302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2673818"/>
            <a:ext cx="6964855" cy="9796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3" y="4736986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5284584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2C7A14-A27B-46F1-A420-1A867B298A92}"/>
              </a:ext>
            </a:extLst>
          </p:cNvPr>
          <p:cNvSpPr txBox="1">
            <a:spLocks/>
          </p:cNvSpPr>
          <p:nvPr/>
        </p:nvSpPr>
        <p:spPr>
          <a:xfrm>
            <a:off x="6419326" y="5893411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niki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EEB7-5CA3-41F8-9A0C-CC21CB114F7B}"/>
              </a:ext>
            </a:extLst>
          </p:cNvPr>
          <p:cNvSpPr txBox="1"/>
          <p:nvPr/>
        </p:nvSpPr>
        <p:spPr>
          <a:xfrm>
            <a:off x="6419326" y="2155440"/>
            <a:ext cx="593624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the outputs for the following instructions?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7F618AB-0633-42A7-8E70-633C5FE07A16}"/>
              </a:ext>
            </a:extLst>
          </p:cNvPr>
          <p:cNvSpPr txBox="1">
            <a:spLocks/>
          </p:cNvSpPr>
          <p:nvPr/>
        </p:nvSpPr>
        <p:spPr>
          <a:xfrm>
            <a:off x="6419326" y="3626048"/>
            <a:ext cx="2791522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59A4F-8D87-485F-A00C-FD5BD49661FE}"/>
              </a:ext>
            </a:extLst>
          </p:cNvPr>
          <p:cNvSpPr/>
          <p:nvPr/>
        </p:nvSpPr>
        <p:spPr>
          <a:xfrm>
            <a:off x="9151828" y="3686145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F46D6-3D91-4C0A-9BFD-35258A65A54D}"/>
              </a:ext>
            </a:extLst>
          </p:cNvPr>
          <p:cNvSpPr/>
          <p:nvPr/>
        </p:nvSpPr>
        <p:spPr>
          <a:xfrm>
            <a:off x="6373902" y="4199375"/>
            <a:ext cx="6908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()-1);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89EAB-76A1-4FC2-81D3-8AE616B33CD7}"/>
              </a:ext>
            </a:extLst>
          </p:cNvPr>
          <p:cNvSpPr/>
          <p:nvPr/>
        </p:nvSpPr>
        <p:spPr>
          <a:xfrm>
            <a:off x="6373902" y="319892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F6A80-599E-4203-BFBC-14604A4AD698}"/>
              </a:ext>
            </a:extLst>
          </p:cNvPr>
          <p:cNvSpPr/>
          <p:nvPr/>
        </p:nvSpPr>
        <p:spPr>
          <a:xfrm>
            <a:off x="9204672" y="3219748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11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E3D22-2E04-4BC7-A800-B37D4D95A7C3}"/>
              </a:ext>
            </a:extLst>
          </p:cNvPr>
          <p:cNvSpPr/>
          <p:nvPr/>
        </p:nvSpPr>
        <p:spPr>
          <a:xfrm>
            <a:off x="11465724" y="4188267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CC0527-5F74-40D7-A571-E8439DB2D910}"/>
              </a:ext>
            </a:extLst>
          </p:cNvPr>
          <p:cNvSpPr/>
          <p:nvPr/>
        </p:nvSpPr>
        <p:spPr>
          <a:xfrm>
            <a:off x="9972965" y="478797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1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78DC8-1627-42DB-8479-D32302CC0993}"/>
              </a:ext>
            </a:extLst>
          </p:cNvPr>
          <p:cNvSpPr/>
          <p:nvPr/>
        </p:nvSpPr>
        <p:spPr>
          <a:xfrm>
            <a:off x="9901750" y="5320913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2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E014F-46F5-4934-8088-1261B39A9913}"/>
              </a:ext>
            </a:extLst>
          </p:cNvPr>
          <p:cNvSpPr/>
          <p:nvPr/>
        </p:nvSpPr>
        <p:spPr>
          <a:xfrm>
            <a:off x="9885897" y="5962988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44" grpId="0"/>
      <p:bldP spid="51" grpId="0"/>
      <p:bldP spid="20" grpId="0"/>
      <p:bldP spid="21" grpId="0"/>
      <p:bldP spid="42" grpId="0"/>
      <p:bldP spid="43" grpId="0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990" y="1502359"/>
            <a:ext cx="5217553" cy="4941984"/>
          </a:xfrm>
        </p:spPr>
        <p:txBody>
          <a:bodyPr/>
          <a:lstStyle/>
          <a:p>
            <a:r>
              <a:rPr lang="en-US" sz="2000" dirty="0"/>
              <a:t>Write a loop that :</a:t>
            </a:r>
          </a:p>
          <a:p>
            <a:pPr lvl="1"/>
            <a:r>
              <a:rPr lang="en-US" sz="2000" dirty="0"/>
              <a:t>Looks at each character in a String (hint: </a:t>
            </a:r>
            <a:r>
              <a:rPr lang="en-US" sz="2000" dirty="0" err="1"/>
              <a:t>charAt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Returns the index of that character (don’t use ‘</a:t>
            </a:r>
            <a:r>
              <a:rPr lang="en-US" sz="2000" dirty="0" err="1"/>
              <a:t>indexOf</a:t>
            </a:r>
            <a:r>
              <a:rPr lang="en-US" sz="2000" dirty="0"/>
              <a:t>’)</a:t>
            </a:r>
          </a:p>
          <a:p>
            <a:pPr lvl="2"/>
            <a:r>
              <a:rPr lang="en-US" sz="2000" dirty="0"/>
              <a:t>Return -1 if the loop ends but the character was not found.</a:t>
            </a:r>
          </a:p>
          <a:p>
            <a:pPr lvl="1"/>
            <a:r>
              <a:rPr lang="en-US" sz="2000" dirty="0"/>
              <a:t>Now modify it to start at the end of the word, not the start!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115" y="1463722"/>
            <a:ext cx="743494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public static int </a:t>
            </a:r>
            <a:r>
              <a:rPr lang="en-US" altLang="en-US" sz="1800" dirty="0">
                <a:solidFill>
                  <a:srgbClr val="FFC66D"/>
                </a:solidFill>
                <a:latin typeface="JetBrains Mono"/>
              </a:rPr>
              <a:t>find</a:t>
            </a:r>
            <a:r>
              <a:rPr lang="en-US" altLang="en-US" sz="1800" dirty="0">
                <a:latin typeface="JetBrains Mono"/>
              </a:rPr>
              <a:t>(String str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800" dirty="0">
                <a:latin typeface="JetBrains Mono"/>
              </a:rPr>
              <a:t>char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) {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find(str, </a:t>
            </a:r>
            <a:r>
              <a:rPr lang="en-US" altLang="en-US" sz="1800" dirty="0" err="1">
                <a:solidFill>
                  <a:srgbClr val="6897BB"/>
                </a:solidFill>
                <a:latin typeface="JetBrains Mono"/>
              </a:rPr>
              <a:t>ch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, 0);</a:t>
            </a:r>
            <a:br>
              <a:rPr lang="en-US" altLang="en-US" sz="18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 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int start)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// LOOP here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change this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'Z'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73F2-90D7-4F9A-A677-2052C2FA1D04}"/>
              </a:ext>
            </a:extLst>
          </p:cNvPr>
          <p:cNvSpPr txBox="1"/>
          <p:nvPr/>
        </p:nvSpPr>
        <p:spPr>
          <a:xfrm>
            <a:off x="1153886" y="5982678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22102A9F-045A-4750-A220-48D737455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DD271-6848-486E-8635-15D65EA21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48DBB-E3F1-4A84-AF7D-28B80FBFDF09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06ed288-fd75-4b50-bbed-f5a5df88c31c"/>
    <ds:schemaRef ds:uri="http://purl.org/dc/dcmitype/"/>
    <ds:schemaRef ds:uri="92c41bee-f0ee-4aa6-9399-a35fbb883510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</TotalTime>
  <Words>1121</Words>
  <Application>Microsoft Office PowerPoint</Application>
  <PresentationFormat>Custom</PresentationFormat>
  <Paragraphs>220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Strings</vt:lpstr>
      <vt:lpstr>Common Strings Methods</vt:lpstr>
      <vt:lpstr>Finding the index</vt:lpstr>
      <vt:lpstr>lastIndexOf</vt:lpstr>
      <vt:lpstr>Practice Loop Review</vt:lpstr>
      <vt:lpstr>indexOf is overloaded</vt:lpstr>
      <vt:lpstr>Substring</vt:lpstr>
      <vt:lpstr>Exploring Patterns</vt:lpstr>
      <vt:lpstr>Exploring Patterns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28</cp:revision>
  <dcterms:created xsi:type="dcterms:W3CDTF">2020-03-16T02:19:23Z</dcterms:created>
  <dcterms:modified xsi:type="dcterms:W3CDTF">2023-09-14T13:59:48Z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