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56" r:id="rId5"/>
    <p:sldId id="266" r:id="rId6"/>
    <p:sldId id="268" r:id="rId7"/>
    <p:sldId id="274" r:id="rId8"/>
    <p:sldId id="270" r:id="rId9"/>
    <p:sldId id="271" r:id="rId10"/>
    <p:sldId id="272" r:id="rId11"/>
    <p:sldId id="267" r:id="rId12"/>
    <p:sldId id="279" r:id="rId13"/>
    <p:sldId id="280" r:id="rId14"/>
    <p:sldId id="281" r:id="rId15"/>
    <p:sldId id="277" r:id="rId16"/>
    <p:sldId id="269" r:id="rId17"/>
    <p:sldId id="257" r:id="rId18"/>
    <p:sldId id="275" r:id="rId19"/>
    <p:sldId id="282" r:id="rId20"/>
    <p:sldId id="283" r:id="rId21"/>
    <p:sldId id="263" r:id="rId22"/>
    <p:sldId id="276" r:id="rId23"/>
    <p:sldId id="265" r:id="rId24"/>
    <p:sldId id="273" r:id="rId25"/>
    <p:sldId id="285" r:id="rId26"/>
    <p:sldId id="284" r:id="rId27"/>
    <p:sldId id="286" r:id="rId28"/>
    <p:sldId id="278" r:id="rId29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2529"/>
    <a:srgbClr val="7F7F7F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84" autoAdjust="0"/>
    <p:restoredTop sz="95994" autoAdjust="0"/>
  </p:normalViewPr>
  <p:slideViewPr>
    <p:cSldViewPr snapToGrid="0" snapToObjects="1">
      <p:cViewPr varScale="1">
        <p:scale>
          <a:sx n="59" d="100"/>
          <a:sy n="59" d="100"/>
        </p:scale>
        <p:origin x="264" y="52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782DD80B-8497-4C78-88BF-7159EC0EB292}"/>
    <pc:docChg chg="custSel addSld delSld modSld sldOrd">
      <pc:chgData name="Marcia Moraes" userId="c9c67e8a-58e2-4733-9a1c-5d44fec4775b" providerId="ADAL" clId="{782DD80B-8497-4C78-88BF-7159EC0EB292}" dt="2023-08-10T21:09:24.931" v="146"/>
      <pc:docMkLst>
        <pc:docMk/>
      </pc:docMkLst>
      <pc:sldChg chg="delSp">
        <pc:chgData name="Marcia Moraes" userId="c9c67e8a-58e2-4733-9a1c-5d44fec4775b" providerId="ADAL" clId="{782DD80B-8497-4C78-88BF-7159EC0EB292}" dt="2023-08-10T17:03:12.043" v="46" actId="478"/>
        <pc:sldMkLst>
          <pc:docMk/>
          <pc:sldMk cId="482869905" sldId="257"/>
        </pc:sldMkLst>
        <pc:picChg chg="del">
          <ac:chgData name="Marcia Moraes" userId="c9c67e8a-58e2-4733-9a1c-5d44fec4775b" providerId="ADAL" clId="{782DD80B-8497-4C78-88BF-7159EC0EB292}" dt="2023-08-10T17:03:12.043" v="46" actId="478"/>
          <ac:picMkLst>
            <pc:docMk/>
            <pc:sldMk cId="482869905" sldId="257"/>
            <ac:picMk id="1026" creationId="{BD4EDBCB-50BF-A44E-9ACE-664BDDA0ADF6}"/>
          </ac:picMkLst>
        </pc:picChg>
      </pc:sldChg>
      <pc:sldChg chg="modSp add del">
        <pc:chgData name="Marcia Moraes" userId="c9c67e8a-58e2-4733-9a1c-5d44fec4775b" providerId="ADAL" clId="{782DD80B-8497-4C78-88BF-7159EC0EB292}" dt="2023-08-10T16:59:03.098" v="41" actId="2696"/>
        <pc:sldMkLst>
          <pc:docMk/>
          <pc:sldMk cId="3146645207" sldId="258"/>
        </pc:sldMkLst>
        <pc:spChg chg="mod">
          <ac:chgData name="Marcia Moraes" userId="c9c67e8a-58e2-4733-9a1c-5d44fec4775b" providerId="ADAL" clId="{782DD80B-8497-4C78-88BF-7159EC0EB292}" dt="2023-08-10T16:57:57.022" v="37" actId="20577"/>
          <ac:spMkLst>
            <pc:docMk/>
            <pc:sldMk cId="3146645207" sldId="258"/>
            <ac:spMk id="3" creationId="{BE65F122-2B5E-194D-8CC7-FF10DD3264C1}"/>
          </ac:spMkLst>
        </pc:spChg>
      </pc:sldChg>
      <pc:sldChg chg="del">
        <pc:chgData name="Marcia Moraes" userId="c9c67e8a-58e2-4733-9a1c-5d44fec4775b" providerId="ADAL" clId="{782DD80B-8497-4C78-88BF-7159EC0EB292}" dt="2023-08-10T16:59:26.398" v="42" actId="2696"/>
        <pc:sldMkLst>
          <pc:docMk/>
          <pc:sldMk cId="1168442721" sldId="259"/>
        </pc:sldMkLst>
      </pc:sldChg>
      <pc:sldChg chg="del">
        <pc:chgData name="Marcia Moraes" userId="c9c67e8a-58e2-4733-9a1c-5d44fec4775b" providerId="ADAL" clId="{782DD80B-8497-4C78-88BF-7159EC0EB292}" dt="2023-08-10T17:00:22.846" v="45" actId="2696"/>
        <pc:sldMkLst>
          <pc:docMk/>
          <pc:sldMk cId="709799232" sldId="260"/>
        </pc:sldMkLst>
      </pc:sldChg>
      <pc:sldChg chg="modSp">
        <pc:chgData name="Marcia Moraes" userId="c9c67e8a-58e2-4733-9a1c-5d44fec4775b" providerId="ADAL" clId="{782DD80B-8497-4C78-88BF-7159EC0EB292}" dt="2023-08-10T16:44:42.944" v="3" actId="14100"/>
        <pc:sldMkLst>
          <pc:docMk/>
          <pc:sldMk cId="876244202" sldId="266"/>
        </pc:sldMkLst>
        <pc:spChg chg="mod">
          <ac:chgData name="Marcia Moraes" userId="c9c67e8a-58e2-4733-9a1c-5d44fec4775b" providerId="ADAL" clId="{782DD80B-8497-4C78-88BF-7159EC0EB292}" dt="2023-08-10T16:44:37.002" v="2" actId="14"/>
          <ac:spMkLst>
            <pc:docMk/>
            <pc:sldMk cId="876244202" sldId="266"/>
            <ac:spMk id="5" creationId="{D45B7610-981A-7441-A483-AB5BABDA0AB4}"/>
          </ac:spMkLst>
        </pc:spChg>
        <pc:picChg chg="mod">
          <ac:chgData name="Marcia Moraes" userId="c9c67e8a-58e2-4733-9a1c-5d44fec4775b" providerId="ADAL" clId="{782DD80B-8497-4C78-88BF-7159EC0EB292}" dt="2023-08-10T16:44:42.944" v="3" actId="14100"/>
          <ac:picMkLst>
            <pc:docMk/>
            <pc:sldMk cId="876244202" sldId="266"/>
            <ac:picMk id="1026" creationId="{1F717CB0-92E6-4EB8-80C2-70E21F159AED}"/>
          </ac:picMkLst>
        </pc:picChg>
      </pc:sldChg>
      <pc:sldChg chg="modSp">
        <pc:chgData name="Marcia Moraes" userId="c9c67e8a-58e2-4733-9a1c-5d44fec4775b" providerId="ADAL" clId="{782DD80B-8497-4C78-88BF-7159EC0EB292}" dt="2023-08-10T16:45:10.742" v="24" actId="20577"/>
        <pc:sldMkLst>
          <pc:docMk/>
          <pc:sldMk cId="2614426722" sldId="268"/>
        </pc:sldMkLst>
        <pc:spChg chg="mod">
          <ac:chgData name="Marcia Moraes" userId="c9c67e8a-58e2-4733-9a1c-5d44fec4775b" providerId="ADAL" clId="{782DD80B-8497-4C78-88BF-7159EC0EB292}" dt="2023-08-10T16:45:10.742" v="24" actId="20577"/>
          <ac:spMkLst>
            <pc:docMk/>
            <pc:sldMk cId="2614426722" sldId="268"/>
            <ac:spMk id="3" creationId="{BF92A239-A7CC-0648-A509-B3B45DB8F5FA}"/>
          </ac:spMkLst>
        </pc:spChg>
      </pc:sldChg>
      <pc:sldChg chg="modSp">
        <pc:chgData name="Marcia Moraes" userId="c9c67e8a-58e2-4733-9a1c-5d44fec4775b" providerId="ADAL" clId="{782DD80B-8497-4C78-88BF-7159EC0EB292}" dt="2023-08-10T16:53:53.714" v="32" actId="255"/>
        <pc:sldMkLst>
          <pc:docMk/>
          <pc:sldMk cId="2322425887" sldId="270"/>
        </pc:sldMkLst>
        <pc:spChg chg="mod">
          <ac:chgData name="Marcia Moraes" userId="c9c67e8a-58e2-4733-9a1c-5d44fec4775b" providerId="ADAL" clId="{782DD80B-8497-4C78-88BF-7159EC0EB292}" dt="2023-08-10T16:53:53.714" v="32" actId="255"/>
          <ac:spMkLst>
            <pc:docMk/>
            <pc:sldMk cId="2322425887" sldId="270"/>
            <ac:spMk id="8" creationId="{00000000-0000-0000-0000-000000000000}"/>
          </ac:spMkLst>
        </pc:spChg>
      </pc:sldChg>
      <pc:sldChg chg="addSp delSp modSp delAnim modAnim">
        <pc:chgData name="Marcia Moraes" userId="c9c67e8a-58e2-4733-9a1c-5d44fec4775b" providerId="ADAL" clId="{782DD80B-8497-4C78-88BF-7159EC0EB292}" dt="2023-08-10T21:09:24.931" v="146"/>
        <pc:sldMkLst>
          <pc:docMk/>
          <pc:sldMk cId="2264662996" sldId="273"/>
        </pc:sldMkLst>
        <pc:spChg chg="mod">
          <ac:chgData name="Marcia Moraes" userId="c9c67e8a-58e2-4733-9a1c-5d44fec4775b" providerId="ADAL" clId="{782DD80B-8497-4C78-88BF-7159EC0EB292}" dt="2023-08-10T21:09:21.334" v="145" actId="20577"/>
          <ac:spMkLst>
            <pc:docMk/>
            <pc:sldMk cId="2264662996" sldId="273"/>
            <ac:spMk id="6" creationId="{61A47B75-5CF5-8148-89FC-032FCDA5013B}"/>
          </ac:spMkLst>
        </pc:spChg>
        <pc:spChg chg="del">
          <ac:chgData name="Marcia Moraes" userId="c9c67e8a-58e2-4733-9a1c-5d44fec4775b" providerId="ADAL" clId="{782DD80B-8497-4C78-88BF-7159EC0EB292}" dt="2023-08-10T20:56:29.322" v="96" actId="478"/>
          <ac:spMkLst>
            <pc:docMk/>
            <pc:sldMk cId="2264662996" sldId="273"/>
            <ac:spMk id="7" creationId="{61A47B75-5CF5-8148-89FC-032FCDA5013B}"/>
          </ac:spMkLst>
        </pc:spChg>
        <pc:spChg chg="del">
          <ac:chgData name="Marcia Moraes" userId="c9c67e8a-58e2-4733-9a1c-5d44fec4775b" providerId="ADAL" clId="{782DD80B-8497-4C78-88BF-7159EC0EB292}" dt="2023-08-10T20:56:30.934" v="97" actId="478"/>
          <ac:spMkLst>
            <pc:docMk/>
            <pc:sldMk cId="2264662996" sldId="273"/>
            <ac:spMk id="8" creationId="{61A47B75-5CF5-8148-89FC-032FCDA5013B}"/>
          </ac:spMkLst>
        </pc:spChg>
        <pc:picChg chg="add mod modCrop">
          <ac:chgData name="Marcia Moraes" userId="c9c67e8a-58e2-4733-9a1c-5d44fec4775b" providerId="ADAL" clId="{782DD80B-8497-4C78-88BF-7159EC0EB292}" dt="2023-08-10T20:57:24.693" v="104" actId="1076"/>
          <ac:picMkLst>
            <pc:docMk/>
            <pc:sldMk cId="2264662996" sldId="273"/>
            <ac:picMk id="3" creationId="{86A5ECAB-7AB0-420D-B935-6E9DB4268B7B}"/>
          </ac:picMkLst>
        </pc:picChg>
      </pc:sldChg>
      <pc:sldChg chg="modSp">
        <pc:chgData name="Marcia Moraes" userId="c9c67e8a-58e2-4733-9a1c-5d44fec4775b" providerId="ADAL" clId="{782DD80B-8497-4C78-88BF-7159EC0EB292}" dt="2023-08-10T16:53:29.208" v="31" actId="6549"/>
        <pc:sldMkLst>
          <pc:docMk/>
          <pc:sldMk cId="160463758" sldId="274"/>
        </pc:sldMkLst>
        <pc:spChg chg="mod">
          <ac:chgData name="Marcia Moraes" userId="c9c67e8a-58e2-4733-9a1c-5d44fec4775b" providerId="ADAL" clId="{782DD80B-8497-4C78-88BF-7159EC0EB292}" dt="2023-08-10T16:53:29.208" v="31" actId="6549"/>
          <ac:spMkLst>
            <pc:docMk/>
            <pc:sldMk cId="160463758" sldId="274"/>
            <ac:spMk id="5" creationId="{B660E42F-A030-8247-8A16-084F302E6354}"/>
          </ac:spMkLst>
        </pc:spChg>
        <pc:spChg chg="mod">
          <ac:chgData name="Marcia Moraes" userId="c9c67e8a-58e2-4733-9a1c-5d44fec4775b" providerId="ADAL" clId="{782DD80B-8497-4C78-88BF-7159EC0EB292}" dt="2023-08-10T16:52:58.010" v="28" actId="1076"/>
          <ac:spMkLst>
            <pc:docMk/>
            <pc:sldMk cId="160463758" sldId="274"/>
            <ac:spMk id="6" creationId="{0D646D64-CCCE-4C18-BF92-92BEA82B8BC9}"/>
          </ac:spMkLst>
        </pc:spChg>
      </pc:sldChg>
      <pc:sldChg chg="modTransition">
        <pc:chgData name="Marcia Moraes" userId="c9c67e8a-58e2-4733-9a1c-5d44fec4775b" providerId="ADAL" clId="{782DD80B-8497-4C78-88BF-7159EC0EB292}" dt="2023-08-10T20:58:30.087" v="107"/>
        <pc:sldMkLst>
          <pc:docMk/>
          <pc:sldMk cId="2552361361" sldId="278"/>
        </pc:sldMkLst>
      </pc:sldChg>
      <pc:sldChg chg="add">
        <pc:chgData name="Marcia Moraes" userId="c9c67e8a-58e2-4733-9a1c-5d44fec4775b" providerId="ADAL" clId="{782DD80B-8497-4C78-88BF-7159EC0EB292}" dt="2023-08-10T16:58:30.572" v="38"/>
        <pc:sldMkLst>
          <pc:docMk/>
          <pc:sldMk cId="1175657051" sldId="279"/>
        </pc:sldMkLst>
      </pc:sldChg>
      <pc:sldChg chg="modSp add">
        <pc:chgData name="Marcia Moraes" userId="c9c67e8a-58e2-4733-9a1c-5d44fec4775b" providerId="ADAL" clId="{782DD80B-8497-4C78-88BF-7159EC0EB292}" dt="2023-08-10T17:00:14.821" v="44" actId="14100"/>
        <pc:sldMkLst>
          <pc:docMk/>
          <pc:sldMk cId="3534300162" sldId="281"/>
        </pc:sldMkLst>
        <pc:spChg chg="mod">
          <ac:chgData name="Marcia Moraes" userId="c9c67e8a-58e2-4733-9a1c-5d44fec4775b" providerId="ADAL" clId="{782DD80B-8497-4C78-88BF-7159EC0EB292}" dt="2023-08-10T17:00:14.821" v="44" actId="14100"/>
          <ac:spMkLst>
            <pc:docMk/>
            <pc:sldMk cId="3534300162" sldId="281"/>
            <ac:spMk id="3" creationId="{5917E1AE-69D5-6C45-B867-FE376B246A13}"/>
          </ac:spMkLst>
        </pc:spChg>
      </pc:sldChg>
      <pc:sldChg chg="addSp delSp modSp add">
        <pc:chgData name="Marcia Moraes" userId="c9c67e8a-58e2-4733-9a1c-5d44fec4775b" providerId="ADAL" clId="{782DD80B-8497-4C78-88BF-7159EC0EB292}" dt="2023-08-10T17:11:38.657" v="56" actId="1076"/>
        <pc:sldMkLst>
          <pc:docMk/>
          <pc:sldMk cId="1614057216" sldId="282"/>
        </pc:sldMkLst>
        <pc:spChg chg="del">
          <ac:chgData name="Marcia Moraes" userId="c9c67e8a-58e2-4733-9a1c-5d44fec4775b" providerId="ADAL" clId="{782DD80B-8497-4C78-88BF-7159EC0EB292}" dt="2023-08-10T17:10:50.610" v="48" actId="478"/>
          <ac:spMkLst>
            <pc:docMk/>
            <pc:sldMk cId="1614057216" sldId="282"/>
            <ac:spMk id="3" creationId="{E94F0243-6D59-E442-BBF0-CCD40CD0F3CA}"/>
          </ac:spMkLst>
        </pc:spChg>
        <pc:spChg chg="add del mod">
          <ac:chgData name="Marcia Moraes" userId="c9c67e8a-58e2-4733-9a1c-5d44fec4775b" providerId="ADAL" clId="{782DD80B-8497-4C78-88BF-7159EC0EB292}" dt="2023-08-10T17:10:53.185" v="49" actId="478"/>
          <ac:spMkLst>
            <pc:docMk/>
            <pc:sldMk cId="1614057216" sldId="282"/>
            <ac:spMk id="5" creationId="{8139A48B-9655-4BAC-B311-F2A869A03220}"/>
          </ac:spMkLst>
        </pc:spChg>
        <pc:picChg chg="add mod modCrop">
          <ac:chgData name="Marcia Moraes" userId="c9c67e8a-58e2-4733-9a1c-5d44fec4775b" providerId="ADAL" clId="{782DD80B-8497-4C78-88BF-7159EC0EB292}" dt="2023-08-10T17:11:38.657" v="56" actId="1076"/>
          <ac:picMkLst>
            <pc:docMk/>
            <pc:sldMk cId="1614057216" sldId="282"/>
            <ac:picMk id="6" creationId="{36AC8121-D986-4F38-BBCF-5BF6C8B5DFEF}"/>
          </ac:picMkLst>
        </pc:picChg>
      </pc:sldChg>
      <pc:sldChg chg="addSp delSp modSp add">
        <pc:chgData name="Marcia Moraes" userId="c9c67e8a-58e2-4733-9a1c-5d44fec4775b" providerId="ADAL" clId="{782DD80B-8497-4C78-88BF-7159EC0EB292}" dt="2023-08-10T20:08:31.584" v="94" actId="1076"/>
        <pc:sldMkLst>
          <pc:docMk/>
          <pc:sldMk cId="2136151688" sldId="283"/>
        </pc:sldMkLst>
        <pc:spChg chg="mod">
          <ac:chgData name="Marcia Moraes" userId="c9c67e8a-58e2-4733-9a1c-5d44fec4775b" providerId="ADAL" clId="{782DD80B-8497-4C78-88BF-7159EC0EB292}" dt="2023-08-10T20:00:51.183" v="79" actId="20577"/>
          <ac:spMkLst>
            <pc:docMk/>
            <pc:sldMk cId="2136151688" sldId="283"/>
            <ac:spMk id="2" creationId="{26C4DA0D-6620-6F49-A65E-18A9237B730E}"/>
          </ac:spMkLst>
        </pc:spChg>
        <pc:picChg chg="add mod modCrop">
          <ac:chgData name="Marcia Moraes" userId="c9c67e8a-58e2-4733-9a1c-5d44fec4775b" providerId="ADAL" clId="{782DD80B-8497-4C78-88BF-7159EC0EB292}" dt="2023-08-10T20:07:18.198" v="88" actId="1076"/>
          <ac:picMkLst>
            <pc:docMk/>
            <pc:sldMk cId="2136151688" sldId="283"/>
            <ac:picMk id="3" creationId="{3A433226-BB30-4EA3-B4B8-4C2C59D3DA50}"/>
          </ac:picMkLst>
        </pc:picChg>
        <pc:picChg chg="add mod modCrop">
          <ac:chgData name="Marcia Moraes" userId="c9c67e8a-58e2-4733-9a1c-5d44fec4775b" providerId="ADAL" clId="{782DD80B-8497-4C78-88BF-7159EC0EB292}" dt="2023-08-10T20:08:31.584" v="94" actId="1076"/>
          <ac:picMkLst>
            <pc:docMk/>
            <pc:sldMk cId="2136151688" sldId="283"/>
            <ac:picMk id="4" creationId="{5EDEC5B4-4AAD-4208-955F-106124E443E3}"/>
          </ac:picMkLst>
        </pc:picChg>
        <pc:picChg chg="del">
          <ac:chgData name="Marcia Moraes" userId="c9c67e8a-58e2-4733-9a1c-5d44fec4775b" providerId="ADAL" clId="{782DD80B-8497-4C78-88BF-7159EC0EB292}" dt="2023-08-10T19:54:49.939" v="58" actId="478"/>
          <ac:picMkLst>
            <pc:docMk/>
            <pc:sldMk cId="2136151688" sldId="283"/>
            <ac:picMk id="6" creationId="{36AC8121-D986-4F38-BBCF-5BF6C8B5DFEF}"/>
          </ac:picMkLst>
        </pc:picChg>
      </pc:sldChg>
      <pc:sldChg chg="addSp delSp modSp add delAnim">
        <pc:chgData name="Marcia Moraes" userId="c9c67e8a-58e2-4733-9a1c-5d44fec4775b" providerId="ADAL" clId="{782DD80B-8497-4C78-88BF-7159EC0EB292}" dt="2023-08-10T21:06:45.415" v="133" actId="113"/>
        <pc:sldMkLst>
          <pc:docMk/>
          <pc:sldMk cId="2866524206" sldId="284"/>
        </pc:sldMkLst>
        <pc:spChg chg="add mod">
          <ac:chgData name="Marcia Moraes" userId="c9c67e8a-58e2-4733-9a1c-5d44fec4775b" providerId="ADAL" clId="{782DD80B-8497-4C78-88BF-7159EC0EB292}" dt="2023-08-10T21:04:53.268" v="116" actId="113"/>
          <ac:spMkLst>
            <pc:docMk/>
            <pc:sldMk cId="2866524206" sldId="284"/>
            <ac:spMk id="3" creationId="{0899DD9E-B5F8-4D99-98F7-7C57134C173A}"/>
          </ac:spMkLst>
        </pc:spChg>
        <pc:spChg chg="mod">
          <ac:chgData name="Marcia Moraes" userId="c9c67e8a-58e2-4733-9a1c-5d44fec4775b" providerId="ADAL" clId="{782DD80B-8497-4C78-88BF-7159EC0EB292}" dt="2023-08-10T21:05:03.719" v="125" actId="20577"/>
          <ac:spMkLst>
            <pc:docMk/>
            <pc:sldMk cId="2866524206" sldId="284"/>
            <ac:spMk id="4" creationId="{00000000-0000-0000-0000-000000000000}"/>
          </ac:spMkLst>
        </pc:spChg>
        <pc:spChg chg="del">
          <ac:chgData name="Marcia Moraes" userId="c9c67e8a-58e2-4733-9a1c-5d44fec4775b" providerId="ADAL" clId="{782DD80B-8497-4C78-88BF-7159EC0EB292}" dt="2023-08-10T20:57:50.754" v="106" actId="478"/>
          <ac:spMkLst>
            <pc:docMk/>
            <pc:sldMk cId="2866524206" sldId="284"/>
            <ac:spMk id="6" creationId="{61A47B75-5CF5-8148-89FC-032FCDA5013B}"/>
          </ac:spMkLst>
        </pc:spChg>
        <pc:spChg chg="del">
          <ac:chgData name="Marcia Moraes" userId="c9c67e8a-58e2-4733-9a1c-5d44fec4775b" providerId="ADAL" clId="{782DD80B-8497-4C78-88BF-7159EC0EB292}" dt="2023-08-10T21:04:09.905" v="110" actId="478"/>
          <ac:spMkLst>
            <pc:docMk/>
            <pc:sldMk cId="2866524206" sldId="284"/>
            <ac:spMk id="7" creationId="{61A47B75-5CF5-8148-89FC-032FCDA5013B}"/>
          </ac:spMkLst>
        </pc:spChg>
        <pc:spChg chg="del">
          <ac:chgData name="Marcia Moraes" userId="c9c67e8a-58e2-4733-9a1c-5d44fec4775b" providerId="ADAL" clId="{782DD80B-8497-4C78-88BF-7159EC0EB292}" dt="2023-08-10T21:04:04.960" v="109" actId="478"/>
          <ac:spMkLst>
            <pc:docMk/>
            <pc:sldMk cId="2866524206" sldId="284"/>
            <ac:spMk id="8" creationId="{61A47B75-5CF5-8148-89FC-032FCDA5013B}"/>
          </ac:spMkLst>
        </pc:spChg>
        <pc:spChg chg="add mod">
          <ac:chgData name="Marcia Moraes" userId="c9c67e8a-58e2-4733-9a1c-5d44fec4775b" providerId="ADAL" clId="{782DD80B-8497-4C78-88BF-7159EC0EB292}" dt="2023-08-10T21:06:45.415" v="133" actId="113"/>
          <ac:spMkLst>
            <pc:docMk/>
            <pc:sldMk cId="2866524206" sldId="284"/>
            <ac:spMk id="9" creationId="{0F7B3CF4-D174-41F3-B4D8-F2F47B10E6C8}"/>
          </ac:spMkLst>
        </pc:spChg>
      </pc:sldChg>
      <pc:sldChg chg="delSp add ord delAnim modAnim">
        <pc:chgData name="Marcia Moraes" userId="c9c67e8a-58e2-4733-9a1c-5d44fec4775b" providerId="ADAL" clId="{782DD80B-8497-4C78-88BF-7159EC0EB292}" dt="2023-08-10T21:09:07.941" v="143"/>
        <pc:sldMkLst>
          <pc:docMk/>
          <pc:sldMk cId="4151940406" sldId="285"/>
        </pc:sldMkLst>
        <pc:spChg chg="del">
          <ac:chgData name="Marcia Moraes" userId="c9c67e8a-58e2-4733-9a1c-5d44fec4775b" providerId="ADAL" clId="{782DD80B-8497-4C78-88BF-7159EC0EB292}" dt="2023-08-10T21:05:28.168" v="128" actId="478"/>
          <ac:spMkLst>
            <pc:docMk/>
            <pc:sldMk cId="4151940406" sldId="285"/>
            <ac:spMk id="8" creationId="{61A47B75-5CF5-8148-89FC-032FCDA5013B}"/>
          </ac:spMkLst>
        </pc:spChg>
      </pc:sldChg>
      <pc:sldChg chg="addSp delSp modSp add delAnim modAnim">
        <pc:chgData name="Marcia Moraes" userId="c9c67e8a-58e2-4733-9a1c-5d44fec4775b" providerId="ADAL" clId="{782DD80B-8497-4C78-88BF-7159EC0EB292}" dt="2023-08-10T21:08:44.994" v="142"/>
        <pc:sldMkLst>
          <pc:docMk/>
          <pc:sldMk cId="2125741387" sldId="286"/>
        </pc:sldMkLst>
        <pc:spChg chg="add mod">
          <ac:chgData name="Marcia Moraes" userId="c9c67e8a-58e2-4733-9a1c-5d44fec4775b" providerId="ADAL" clId="{782DD80B-8497-4C78-88BF-7159EC0EB292}" dt="2023-08-10T21:08:24.361" v="140" actId="113"/>
          <ac:spMkLst>
            <pc:docMk/>
            <pc:sldMk cId="2125741387" sldId="286"/>
            <ac:spMk id="3" creationId="{1F0F88B9-C8CF-4880-8C8A-4164D23B7F2B}"/>
          </ac:spMkLst>
        </pc:spChg>
        <pc:spChg chg="mod">
          <ac:chgData name="Marcia Moraes" userId="c9c67e8a-58e2-4733-9a1c-5d44fec4775b" providerId="ADAL" clId="{782DD80B-8497-4C78-88BF-7159EC0EB292}" dt="2023-08-10T21:07:22.522" v="135" actId="20577"/>
          <ac:spMkLst>
            <pc:docMk/>
            <pc:sldMk cId="2125741387" sldId="286"/>
            <ac:spMk id="4" creationId="{00000000-0000-0000-0000-000000000000}"/>
          </ac:spMkLst>
        </pc:spChg>
        <pc:spChg chg="del">
          <ac:chgData name="Marcia Moraes" userId="c9c67e8a-58e2-4733-9a1c-5d44fec4775b" providerId="ADAL" clId="{782DD80B-8497-4C78-88BF-7159EC0EB292}" dt="2023-08-10T21:07:07.104" v="134" actId="478"/>
          <ac:spMkLst>
            <pc:docMk/>
            <pc:sldMk cId="2125741387" sldId="286"/>
            <ac:spMk id="7" creationId="{61A47B75-5CF5-8148-89FC-032FCDA5013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64140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1" y="6483920"/>
            <a:ext cx="3520440" cy="787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0549054" y="7094978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9216289" y="7340064"/>
            <a:ext cx="46013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(Albert.Lionelle@colostate.edu) , updated by Marcia Moraes (marcia.moraes@colostate.edu)</a:t>
            </a:r>
            <a:endParaRPr lang="en-US" sz="10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java-string-format-examples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ile:ASCII-Table.svg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Character and Strings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34E2910E-02E1-B442-9431-A8BE0470EC08}"/>
              </a:ext>
            </a:extLst>
          </p:cNvPr>
          <p:cNvGrpSpPr/>
          <p:nvPr/>
        </p:nvGrpSpPr>
        <p:grpSpPr>
          <a:xfrm>
            <a:off x="623603" y="1702820"/>
            <a:ext cx="826959" cy="5507726"/>
            <a:chOff x="623603" y="1702820"/>
            <a:chExt cx="826959" cy="550772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66CAF25-80B2-5C48-8F1B-76F18A3F34CE}"/>
                </a:ext>
              </a:extLst>
            </p:cNvPr>
            <p:cNvSpPr/>
            <p:nvPr/>
          </p:nvSpPr>
          <p:spPr>
            <a:xfrm>
              <a:off x="628071" y="1702820"/>
              <a:ext cx="817604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C9DD25-AADF-9A4D-A6CD-A96AA09AB653}"/>
                </a:ext>
              </a:extLst>
            </p:cNvPr>
            <p:cNvSpPr/>
            <p:nvPr/>
          </p:nvSpPr>
          <p:spPr>
            <a:xfrm>
              <a:off x="628076" y="5983624"/>
              <a:ext cx="817600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F4EF5EE-9203-3C47-9DB8-F001FAD14560}"/>
                </a:ext>
              </a:extLst>
            </p:cNvPr>
            <p:cNvSpPr/>
            <p:nvPr/>
          </p:nvSpPr>
          <p:spPr>
            <a:xfrm>
              <a:off x="628076" y="6600946"/>
              <a:ext cx="817600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2953D41-75F3-164C-9349-B88003606B80}"/>
                </a:ext>
              </a:extLst>
            </p:cNvPr>
            <p:cNvSpPr/>
            <p:nvPr/>
          </p:nvSpPr>
          <p:spPr>
            <a:xfrm>
              <a:off x="630115" y="2309933"/>
              <a:ext cx="817604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E47066F-4B1A-0043-9D45-E14D1862623A}"/>
                </a:ext>
              </a:extLst>
            </p:cNvPr>
            <p:cNvSpPr/>
            <p:nvPr/>
          </p:nvSpPr>
          <p:spPr>
            <a:xfrm>
              <a:off x="628071" y="2919533"/>
              <a:ext cx="817603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3CED06C-1C8B-9D46-9328-6E8E0CED0E9E}"/>
                </a:ext>
              </a:extLst>
            </p:cNvPr>
            <p:cNvSpPr/>
            <p:nvPr/>
          </p:nvSpPr>
          <p:spPr>
            <a:xfrm>
              <a:off x="628070" y="3527053"/>
              <a:ext cx="818557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482CD69-BCEE-6A40-A4E1-93DC313D4232}"/>
                </a:ext>
              </a:extLst>
            </p:cNvPr>
            <p:cNvSpPr/>
            <p:nvPr/>
          </p:nvSpPr>
          <p:spPr>
            <a:xfrm>
              <a:off x="623603" y="4138189"/>
              <a:ext cx="824116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D708CE3-1886-904D-8333-9845B6740B51}"/>
                </a:ext>
              </a:extLst>
            </p:cNvPr>
            <p:cNvSpPr/>
            <p:nvPr/>
          </p:nvSpPr>
          <p:spPr>
            <a:xfrm>
              <a:off x="623603" y="4747482"/>
              <a:ext cx="821874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9C4F894-8436-DD48-A0D2-7325E15636D2}"/>
                </a:ext>
              </a:extLst>
            </p:cNvPr>
            <p:cNvSpPr/>
            <p:nvPr/>
          </p:nvSpPr>
          <p:spPr>
            <a:xfrm>
              <a:off x="626448" y="5362240"/>
              <a:ext cx="824114" cy="621384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2496EE1-91DF-A248-9B43-4F40C75FB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First, Let’s Think About Memory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6AEB4-9C35-E24B-A426-6F41C33DF5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08800" y="1776683"/>
            <a:ext cx="6280728" cy="4698017"/>
          </a:xfrm>
        </p:spPr>
        <p:txBody>
          <a:bodyPr/>
          <a:lstStyle/>
          <a:p>
            <a:r>
              <a:rPr lang="en-US" sz="2000" dirty="0"/>
              <a:t>Storing variables in memory</a:t>
            </a:r>
          </a:p>
          <a:p>
            <a:pPr lvl="1"/>
            <a:r>
              <a:rPr lang="en-US" sz="2000" dirty="0"/>
              <a:t>Wherever the computer decides</a:t>
            </a:r>
          </a:p>
          <a:p>
            <a:pPr lvl="1"/>
            <a:r>
              <a:rPr lang="en-US" sz="2000" dirty="0"/>
              <a:t>Value stored in the location</a:t>
            </a:r>
          </a:p>
          <a:p>
            <a:pPr lvl="1"/>
            <a:r>
              <a:rPr lang="en-US" sz="2000" dirty="0"/>
              <a:t>Variable name points towards location</a:t>
            </a:r>
          </a:p>
          <a:p>
            <a:r>
              <a:rPr lang="en-US" sz="2000" dirty="0"/>
              <a:t>Example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c = ‘C’;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m = ‘M’;</a:t>
            </a:r>
          </a:p>
          <a:p>
            <a:pPr lvl="1"/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What about Strings?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String mascot = “CAM”;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5CBA6C-C0A0-D142-9E1A-803295EDEDC8}"/>
              </a:ext>
            </a:extLst>
          </p:cNvPr>
          <p:cNvSpPr/>
          <p:nvPr/>
        </p:nvSpPr>
        <p:spPr>
          <a:xfrm>
            <a:off x="632098" y="4137126"/>
            <a:ext cx="811905" cy="622684"/>
          </a:xfrm>
          <a:prstGeom prst="rect">
            <a:avLst/>
          </a:prstGeom>
          <a:solidFill>
            <a:schemeClr val="bg2"/>
          </a:solidFill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462044-FBFD-3C40-BDF4-2F3902E7DB16}"/>
              </a:ext>
            </a:extLst>
          </p:cNvPr>
          <p:cNvSpPr/>
          <p:nvPr/>
        </p:nvSpPr>
        <p:spPr>
          <a:xfrm>
            <a:off x="626448" y="4764968"/>
            <a:ext cx="817634" cy="580093"/>
          </a:xfrm>
          <a:prstGeom prst="rect">
            <a:avLst/>
          </a:prstGeom>
          <a:solidFill>
            <a:schemeClr val="bg2"/>
          </a:solidFill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81D4B2-DA0F-7142-8E97-03A462B5D81B}"/>
              </a:ext>
            </a:extLst>
          </p:cNvPr>
          <p:cNvSpPr/>
          <p:nvPr/>
        </p:nvSpPr>
        <p:spPr>
          <a:xfrm>
            <a:off x="626403" y="5356184"/>
            <a:ext cx="817600" cy="626859"/>
          </a:xfrm>
          <a:prstGeom prst="rect">
            <a:avLst/>
          </a:prstGeom>
          <a:solidFill>
            <a:schemeClr val="bg2"/>
          </a:solidFill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E9A6C2-956E-B74F-AAF7-A77D3CE2E27F}"/>
              </a:ext>
            </a:extLst>
          </p:cNvPr>
          <p:cNvSpPr/>
          <p:nvPr/>
        </p:nvSpPr>
        <p:spPr>
          <a:xfrm>
            <a:off x="628070" y="1706681"/>
            <a:ext cx="815977" cy="609600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12FE80-3656-C046-9837-9C34FB2F95D2}"/>
              </a:ext>
            </a:extLst>
          </p:cNvPr>
          <p:cNvSpPr/>
          <p:nvPr/>
        </p:nvSpPr>
        <p:spPr>
          <a:xfrm>
            <a:off x="642306" y="6601526"/>
            <a:ext cx="824114" cy="609600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A8E50E-1ECF-F248-8EFD-5664AA8263DF}"/>
              </a:ext>
            </a:extLst>
          </p:cNvPr>
          <p:cNvSpPr/>
          <p:nvPr/>
        </p:nvSpPr>
        <p:spPr>
          <a:xfrm>
            <a:off x="2723614" y="1663320"/>
            <a:ext cx="11721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c 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62A37CE-3C65-7C4B-B284-02123CB5FBD7}"/>
              </a:ext>
            </a:extLst>
          </p:cNvPr>
          <p:cNvCxnSpPr>
            <a:cxnSpLocks/>
            <a:stCxn id="14" idx="1"/>
            <a:endCxn id="9" idx="3"/>
          </p:cNvCxnSpPr>
          <p:nvPr/>
        </p:nvCxnSpPr>
        <p:spPr>
          <a:xfrm flipH="1">
            <a:off x="1444047" y="1863375"/>
            <a:ext cx="1279567" cy="148106"/>
          </a:xfrm>
          <a:prstGeom prst="straightConnector1">
            <a:avLst/>
          </a:prstGeom>
          <a:ln>
            <a:solidFill>
              <a:srgbClr val="09252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59B5B15-056C-2742-84BF-9FE475FF6523}"/>
              </a:ext>
            </a:extLst>
          </p:cNvPr>
          <p:cNvSpPr/>
          <p:nvPr/>
        </p:nvSpPr>
        <p:spPr>
          <a:xfrm>
            <a:off x="2723614" y="2148836"/>
            <a:ext cx="11721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m 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EC9785B-BF18-AA44-A778-3B9B6135EE01}"/>
              </a:ext>
            </a:extLst>
          </p:cNvPr>
          <p:cNvCxnSpPr>
            <a:cxnSpLocks/>
            <a:stCxn id="19" idx="1"/>
            <a:endCxn id="12" idx="3"/>
          </p:cNvCxnSpPr>
          <p:nvPr/>
        </p:nvCxnSpPr>
        <p:spPr>
          <a:xfrm flipH="1">
            <a:off x="1466420" y="2348891"/>
            <a:ext cx="1257194" cy="4557435"/>
          </a:xfrm>
          <a:prstGeom prst="straightConnector1">
            <a:avLst/>
          </a:prstGeom>
          <a:ln>
            <a:solidFill>
              <a:srgbClr val="09252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2C615D1-A5E5-224B-9710-B7E3DCAFEDFA}"/>
              </a:ext>
            </a:extLst>
          </p:cNvPr>
          <p:cNvSpPr/>
          <p:nvPr/>
        </p:nvSpPr>
        <p:spPr>
          <a:xfrm>
            <a:off x="3309672" y="3870012"/>
            <a:ext cx="21595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mascot 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59AF9F-EC5D-2345-A73A-5B539A9B3450}"/>
              </a:ext>
            </a:extLst>
          </p:cNvPr>
          <p:cNvCxnSpPr>
            <a:cxnSpLocks/>
            <a:stCxn id="30" idx="1"/>
            <a:endCxn id="4" idx="3"/>
          </p:cNvCxnSpPr>
          <p:nvPr/>
        </p:nvCxnSpPr>
        <p:spPr>
          <a:xfrm flipH="1">
            <a:off x="1444003" y="4070067"/>
            <a:ext cx="1865669" cy="378401"/>
          </a:xfrm>
          <a:prstGeom prst="straightConnector1">
            <a:avLst/>
          </a:prstGeom>
          <a:ln>
            <a:solidFill>
              <a:srgbClr val="09252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40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2" grpId="0" animBg="1"/>
      <p:bldP spid="14" grpId="0"/>
      <p:bldP spid="19" grpId="0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7BED9-2A09-C041-A78C-9C9689C54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7E1AE-69D5-6C45-B867-FE376B246A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05627" y="218957"/>
            <a:ext cx="6149116" cy="6775509"/>
          </a:xfrm>
        </p:spPr>
        <p:txBody>
          <a:bodyPr/>
          <a:lstStyle/>
          <a:p>
            <a:r>
              <a:rPr lang="en-US" sz="2000" dirty="0"/>
              <a:t>Ordered Collection of characters </a:t>
            </a:r>
          </a:p>
          <a:p>
            <a:pPr lvl="1"/>
            <a:r>
              <a:rPr lang="en-US" sz="2000" dirty="0"/>
              <a:t>Indexed – starting at 0</a:t>
            </a:r>
          </a:p>
          <a:p>
            <a:pPr lvl="1"/>
            <a:r>
              <a:rPr lang="en-US" sz="2000" dirty="0"/>
              <a:t>‘C’ is at index 0</a:t>
            </a:r>
          </a:p>
          <a:p>
            <a:pPr lvl="1"/>
            <a:r>
              <a:rPr lang="en-US" sz="2000" dirty="0"/>
              <a:t>‘A’ is at index 1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char character =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mascot.charAt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(2);</a:t>
            </a:r>
          </a:p>
          <a:p>
            <a:pPr lvl="1"/>
            <a:r>
              <a:rPr lang="en-US" sz="2000" dirty="0"/>
              <a:t>returns ’M’ (character)</a:t>
            </a:r>
          </a:p>
          <a:p>
            <a:r>
              <a:rPr lang="en-US" sz="2000" dirty="0"/>
              <a:t>How many  characters?</a:t>
            </a:r>
          </a:p>
          <a:p>
            <a:pPr lvl="1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mascot.length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// 3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No matter how large the string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Starts at 0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Has a length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Always know first and last index!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AB19C45-ADE0-3040-B366-BDF1D14F6976}"/>
              </a:ext>
            </a:extLst>
          </p:cNvPr>
          <p:cNvGrpSpPr/>
          <p:nvPr/>
        </p:nvGrpSpPr>
        <p:grpSpPr>
          <a:xfrm>
            <a:off x="2293922" y="1776683"/>
            <a:ext cx="818750" cy="3683493"/>
            <a:chOff x="627877" y="3527053"/>
            <a:chExt cx="818750" cy="368349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59C00B-5EA7-304A-B376-BC9035720B1D}"/>
                </a:ext>
              </a:extLst>
            </p:cNvPr>
            <p:cNvSpPr/>
            <p:nvPr/>
          </p:nvSpPr>
          <p:spPr>
            <a:xfrm>
              <a:off x="628076" y="5983624"/>
              <a:ext cx="817600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DE0AEEE-4A4D-4D44-BBDE-5CC9D5EB151C}"/>
                </a:ext>
              </a:extLst>
            </p:cNvPr>
            <p:cNvSpPr/>
            <p:nvPr/>
          </p:nvSpPr>
          <p:spPr>
            <a:xfrm>
              <a:off x="628076" y="6600946"/>
              <a:ext cx="817600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058EC7F-C8E3-A245-8065-66B10DD8BDD7}"/>
                </a:ext>
              </a:extLst>
            </p:cNvPr>
            <p:cNvSpPr/>
            <p:nvPr/>
          </p:nvSpPr>
          <p:spPr>
            <a:xfrm>
              <a:off x="628070" y="3527053"/>
              <a:ext cx="818557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2BA3641-017E-3B41-963F-F37A0E6BC9ED}"/>
                </a:ext>
              </a:extLst>
            </p:cNvPr>
            <p:cNvSpPr/>
            <p:nvPr/>
          </p:nvSpPr>
          <p:spPr>
            <a:xfrm>
              <a:off x="630119" y="4138189"/>
              <a:ext cx="815358" cy="609600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rPr>
                <a:t>C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D04C594-0B21-9144-8148-98954382F84F}"/>
                </a:ext>
              </a:extLst>
            </p:cNvPr>
            <p:cNvSpPr/>
            <p:nvPr/>
          </p:nvSpPr>
          <p:spPr>
            <a:xfrm>
              <a:off x="627877" y="4747482"/>
              <a:ext cx="817600" cy="609600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rPr>
                <a:t>A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BCB9C67-3270-2E49-8F23-3C75153769A0}"/>
                </a:ext>
              </a:extLst>
            </p:cNvPr>
            <p:cNvSpPr/>
            <p:nvPr/>
          </p:nvSpPr>
          <p:spPr>
            <a:xfrm>
              <a:off x="627878" y="5362240"/>
              <a:ext cx="817600" cy="621384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rPr>
                <a:t>M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A4FF52A0-2581-A24A-8868-15213DD579C5}"/>
              </a:ext>
            </a:extLst>
          </p:cNvPr>
          <p:cNvSpPr/>
          <p:nvPr/>
        </p:nvSpPr>
        <p:spPr>
          <a:xfrm>
            <a:off x="4352409" y="2209820"/>
            <a:ext cx="21595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mascot 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BB30EB3-96B3-BC40-8252-1A7DBE075253}"/>
              </a:ext>
            </a:extLst>
          </p:cNvPr>
          <p:cNvCxnSpPr>
            <a:cxnSpLocks/>
            <a:stCxn id="32" idx="1"/>
            <a:endCxn id="21" idx="3"/>
          </p:cNvCxnSpPr>
          <p:nvPr/>
        </p:nvCxnSpPr>
        <p:spPr>
          <a:xfrm flipH="1">
            <a:off x="3111522" y="2409875"/>
            <a:ext cx="1240887" cy="282744"/>
          </a:xfrm>
          <a:prstGeom prst="straightConnector1">
            <a:avLst/>
          </a:prstGeom>
          <a:ln>
            <a:solidFill>
              <a:srgbClr val="09252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AAC909A-1BDA-0B41-9B2F-697E2A118358}"/>
              </a:ext>
            </a:extLst>
          </p:cNvPr>
          <p:cNvSpPr txBox="1"/>
          <p:nvPr/>
        </p:nvSpPr>
        <p:spPr>
          <a:xfrm>
            <a:off x="1935574" y="2513843"/>
            <a:ext cx="288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835E94-3F62-8D4A-994A-E6DA013D8551}"/>
              </a:ext>
            </a:extLst>
          </p:cNvPr>
          <p:cNvSpPr txBox="1"/>
          <p:nvPr/>
        </p:nvSpPr>
        <p:spPr>
          <a:xfrm>
            <a:off x="1935574" y="3101857"/>
            <a:ext cx="288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A9819C-0D4F-FD4D-B577-AC5C8E1D9FFB}"/>
              </a:ext>
            </a:extLst>
          </p:cNvPr>
          <p:cNvSpPr txBox="1"/>
          <p:nvPr/>
        </p:nvSpPr>
        <p:spPr>
          <a:xfrm>
            <a:off x="1903489" y="3722507"/>
            <a:ext cx="288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3430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237807-D4D3-4E9A-86F6-1870BAD8C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Strings Look Good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D6BA20-955B-477A-B6D0-A0C49AE938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1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B6E76FE-64EC-624E-A234-65E6CF5F9F25}"/>
              </a:ext>
            </a:extLst>
          </p:cNvPr>
          <p:cNvSpPr txBox="1"/>
          <p:nvPr/>
        </p:nvSpPr>
        <p:spPr>
          <a:xfrm>
            <a:off x="3632379" y="3178159"/>
            <a:ext cx="655284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public static </a:t>
            </a:r>
            <a:r>
              <a:rPr lang="en-US" dirty="0"/>
              <a:t>String </a:t>
            </a:r>
            <a:r>
              <a:rPr lang="en-US" dirty="0" err="1">
                <a:solidFill>
                  <a:srgbClr val="FFC66D"/>
                </a:solidFill>
                <a:effectLst/>
              </a:rPr>
              <a:t>characterAddition</a:t>
            </a:r>
            <a:r>
              <a:rPr lang="en-US" dirty="0"/>
              <a:t>(String </a:t>
            </a:r>
            <a:r>
              <a:rPr lang="en-US" i="1" dirty="0">
                <a:solidFill>
                  <a:srgbClr val="9876AA"/>
                </a:solidFill>
                <a:effectLst/>
              </a:rPr>
              <a:t>a</a:t>
            </a:r>
            <a:r>
              <a:rPr lang="en-US" dirty="0">
                <a:solidFill>
                  <a:srgbClr val="CC7832"/>
                </a:solidFill>
                <a:effectLst/>
              </a:rPr>
              <a:t>, int </a:t>
            </a:r>
            <a:r>
              <a:rPr lang="en-US" i="1" dirty="0">
                <a:solidFill>
                  <a:srgbClr val="9876AA"/>
                </a:solidFill>
                <a:effectLst/>
              </a:rPr>
              <a:t>b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return </a:t>
            </a:r>
            <a:r>
              <a:rPr lang="en-US" i="1" dirty="0">
                <a:solidFill>
                  <a:srgbClr val="9876AA"/>
                </a:solidFill>
                <a:effectLst/>
              </a:rPr>
              <a:t>a </a:t>
            </a:r>
            <a:r>
              <a:rPr lang="en-US" dirty="0"/>
              <a:t>+ </a:t>
            </a:r>
            <a:r>
              <a:rPr lang="en-US" i="1" dirty="0">
                <a:solidFill>
                  <a:srgbClr val="9876AA"/>
                </a:solidFill>
                <a:effectLst/>
              </a:rPr>
              <a:t>b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CC7832"/>
                </a:solidFill>
                <a:effectLst/>
              </a:rPr>
              <a:t>public static void </a:t>
            </a:r>
            <a:r>
              <a:rPr lang="en-US" dirty="0">
                <a:solidFill>
                  <a:srgbClr val="FFC66D"/>
                </a:solidFill>
                <a:effectLst/>
              </a:rPr>
              <a:t>main</a:t>
            </a:r>
            <a:r>
              <a:rPr lang="en-US" dirty="0"/>
              <a:t>(String[] 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System.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i="1" dirty="0" err="1">
                <a:effectLst/>
              </a:rPr>
              <a:t>characterAddition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"A"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/>
              <a:t>))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/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36806E-AD3E-AD40-936F-590919B5F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Check-in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2A239-A7CC-0648-A509-B3B45DB8F5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9487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Given the following Code, what is printed?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2D266-8E20-E749-9EE9-69487CC8BB83}"/>
              </a:ext>
            </a:extLst>
          </p:cNvPr>
          <p:cNvSpPr txBox="1"/>
          <p:nvPr/>
        </p:nvSpPr>
        <p:spPr>
          <a:xfrm>
            <a:off x="9440214" y="4301544"/>
            <a:ext cx="748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A2</a:t>
            </a:r>
          </a:p>
        </p:txBody>
      </p:sp>
    </p:spTree>
    <p:extLst>
      <p:ext uri="{BB962C8B-B14F-4D97-AF65-F5344CB8AC3E}">
        <p14:creationId xmlns:p14="http://schemas.microsoft.com/office/powerpoint/2010/main" val="135552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C84745-5493-A747-BDBB-66122B9B6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String Concatenation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44D6B7-BF5E-5643-9ABF-85CB6EBBE8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675083"/>
            <a:ext cx="12561453" cy="1826397"/>
          </a:xfrm>
        </p:spPr>
        <p:txBody>
          <a:bodyPr/>
          <a:lstStyle/>
          <a:p>
            <a:pPr fontAlgn="base"/>
            <a:r>
              <a:rPr lang="en-US" dirty="0"/>
              <a:t>Adds two strings together </a:t>
            </a:r>
          </a:p>
          <a:p>
            <a:pPr lvl="1" fontAlgn="base"/>
            <a:r>
              <a:rPr lang="en-US" dirty="0"/>
              <a:t>Better worded: String objects added to other types (String or primitive or other objects)</a:t>
            </a:r>
          </a:p>
          <a:p>
            <a:pPr fontAlgn="base"/>
            <a:r>
              <a:rPr lang="en-US" dirty="0"/>
              <a:t>Step 1 converts everything to a String. So 1 number becomes “1”</a:t>
            </a:r>
          </a:p>
          <a:p>
            <a:pPr fontAlgn="base"/>
            <a:r>
              <a:rPr lang="en-US" dirty="0"/>
              <a:t>Step 2 puts it all together, exactly as written.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E2B3CD-3180-6846-94F6-342F7A8E19E0}"/>
              </a:ext>
            </a:extLst>
          </p:cNvPr>
          <p:cNvSpPr/>
          <p:nvPr/>
        </p:nvSpPr>
        <p:spPr>
          <a:xfrm>
            <a:off x="628072" y="3501480"/>
            <a:ext cx="11627555" cy="2761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Example: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	 	</a:t>
            </a:r>
            <a:r>
              <a:rPr lang="en-US" b="1" dirty="0">
                <a:solidFill>
                  <a:srgbClr val="073642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aNumber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</a:rPr>
              <a:t>42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333333"/>
                </a:solidFill>
                <a:latin typeface="Consolas" panose="020B0609020204030204" pitchFamily="49" charset="0"/>
              </a:rPr>
              <a:t>		</a:t>
            </a:r>
            <a:r>
              <a:rPr lang="en-US" b="1" dirty="0">
                <a:solidFill>
                  <a:srgbClr val="268BD2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8BD2"/>
                </a:solidFill>
                <a:latin typeface="Consolas" panose="020B0609020204030204" pitchFamily="49" charset="0"/>
              </a:rPr>
              <a:t>question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</a:rPr>
              <a:t>"The Answer To Life, The Universe And Everything"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System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println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68BD2"/>
                </a:solidFill>
                <a:latin typeface="Consolas" panose="020B0609020204030204" pitchFamily="49" charset="0"/>
              </a:rPr>
              <a:t>question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aNumber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>
              <a:lnSpc>
                <a:spcPct val="150000"/>
              </a:lnSpc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Prints “The Answer To Life, The Universe And Everything42” .. whoops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		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System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println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68BD2"/>
                </a:solidFill>
                <a:latin typeface="Consolas" panose="020B0609020204030204" pitchFamily="49" charset="0"/>
              </a:rPr>
              <a:t>question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</a:rPr>
              <a:t>"  is "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aNumber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</a:p>
          <a:p>
            <a:pPr marL="914400">
              <a:lnSpc>
                <a:spcPct val="150000"/>
              </a:lnSpc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Prints “The Answer To Life, The Universe And Everything is 42” 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286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132641">
        <p:fade/>
      </p:transition>
    </mc:Choice>
    <mc:Fallback xmlns="">
      <p:transition advTm="13264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4DA0D-6620-6F49-A65E-18A9237B7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 err="1"/>
              <a:t>String.format</a:t>
            </a:r>
            <a:r>
              <a:rPr lang="en-US" dirty="0"/>
              <a:t>/</a:t>
            </a:r>
            <a:r>
              <a:rPr lang="en-US" dirty="0" err="1"/>
              <a:t>printf</a:t>
            </a:r>
            <a:r>
              <a:rPr lang="en-US" dirty="0"/>
              <a:t> 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F0243-6D59-E442-BBF0-CCD40CD0F3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122667"/>
          </a:xfrm>
        </p:spPr>
        <p:txBody>
          <a:bodyPr/>
          <a:lstStyle/>
          <a:p>
            <a:pPr fontAlgn="base"/>
            <a:r>
              <a:rPr lang="en-US" dirty="0"/>
              <a:t>We know we can write Strings via Concatenation</a:t>
            </a:r>
            <a:br>
              <a:rPr lang="en-US" dirty="0"/>
            </a:br>
            <a:r>
              <a:rPr lang="en-US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towelColor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"pink"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dontPanic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"Don't forget to bring your "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towelColor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 towel"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"Don't panic"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heading1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"&lt;h1&gt;"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"&lt;/h1&gt;"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fontAlgn="base"/>
            <a:r>
              <a:rPr lang="en-US" dirty="0"/>
              <a:t>However, that can be awkward - introducing </a:t>
            </a:r>
            <a:r>
              <a:rPr lang="en-US" b="1" dirty="0" err="1"/>
              <a:t>String.format</a:t>
            </a:r>
            <a:br>
              <a:rPr lang="en-US" dirty="0"/>
            </a:br>
            <a:r>
              <a:rPr lang="en-US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towelColor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"pink"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dontPanic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"Don't forget to bring your %s towel"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towelColor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"Don't panic“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heading1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"&lt;h1&gt;%s&lt;/h1&gt;"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dirty="0"/>
          </a:p>
          <a:p>
            <a:pPr fontAlgn="base"/>
            <a:r>
              <a:rPr lang="en-US" b="1" dirty="0" err="1"/>
              <a:t>printf</a:t>
            </a:r>
            <a:r>
              <a:rPr lang="en-US" dirty="0"/>
              <a:t>  is </a:t>
            </a:r>
            <a:r>
              <a:rPr lang="pt-B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pt-B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pt-B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"&lt;h1&gt;%s&lt;/h1&gt;"</a:t>
            </a:r>
            <a:r>
              <a:rPr lang="pt-B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lang="pt-B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dirty="0"/>
              <a:t>// prints &lt;h1&gt;Don’t panic&lt;/h1&gt; to the screen</a:t>
            </a:r>
          </a:p>
        </p:txBody>
      </p:sp>
    </p:spTree>
    <p:extLst>
      <p:ext uri="{BB962C8B-B14F-4D97-AF65-F5344CB8AC3E}">
        <p14:creationId xmlns:p14="http://schemas.microsoft.com/office/powerpoint/2010/main" val="404066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109816">
        <p:fade/>
      </p:transition>
    </mc:Choice>
    <mc:Fallback xmlns="">
      <p:transition advTm="109816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4DA0D-6620-6F49-A65E-18A9237B7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 err="1"/>
              <a:t>String.format</a:t>
            </a:r>
            <a:r>
              <a:rPr lang="en-US" dirty="0"/>
              <a:t>/</a:t>
            </a:r>
            <a:r>
              <a:rPr lang="en-US" dirty="0" err="1"/>
              <a:t>printf</a:t>
            </a:r>
            <a:r>
              <a:rPr lang="en-US" dirty="0"/>
              <a:t> 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AC8121-D986-4F38-BBCF-5BF6C8B5DF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83" t="21288" r="25393" b="15546"/>
          <a:stretch/>
        </p:blipFill>
        <p:spPr>
          <a:xfrm>
            <a:off x="1672206" y="1463722"/>
            <a:ext cx="8636566" cy="566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05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109816">
        <p:fade/>
      </p:transition>
    </mc:Choice>
    <mc:Fallback xmlns="">
      <p:transition advTm="109816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4DA0D-6620-6F49-A65E-18A9237B7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Floating point values 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433226-BB30-4EA3-B4B8-4C2C59D3D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14" t="22269" r="38077" b="62605"/>
          <a:stretch/>
        </p:blipFill>
        <p:spPr>
          <a:xfrm>
            <a:off x="7184571" y="442210"/>
            <a:ext cx="6332415" cy="14101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EDEC5B4-4AAD-4208-955F-106124E443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18" t="18832" r="13419" b="10364"/>
          <a:stretch/>
        </p:blipFill>
        <p:spPr>
          <a:xfrm>
            <a:off x="628075" y="1594350"/>
            <a:ext cx="10330543" cy="550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15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109816">
        <p:fade/>
      </p:transition>
    </mc:Choice>
    <mc:Fallback xmlns="">
      <p:transition advTm="109816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08DA7-2D2A-2B4E-8257-B733E793C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66174-96CC-464C-A17B-406845E83F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515547"/>
            <a:ext cx="6280725" cy="5632311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String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businessCardNoFormat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(String name)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return  "+==================================+\n" +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"|  Round Table Enterprises         |\n" +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"|                                  |\n" +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"|            " + name +" |\n" +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"+==================================+";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String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businessCardUsingFormat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(String name)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return  "+==================================+\n" +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"|  Round Table Enterprises         |\n" +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"|                                  |\n" +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String.format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("|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%33s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|\n", name) +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"+==================================+";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F865B1-2D82-6649-A199-57E6E30ECD16}"/>
              </a:ext>
            </a:extLst>
          </p:cNvPr>
          <p:cNvSpPr/>
          <p:nvPr/>
        </p:nvSpPr>
        <p:spPr>
          <a:xfrm>
            <a:off x="8079699" y="2079885"/>
            <a:ext cx="4631959" cy="15193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+==================================+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  Round Table Enterprises         |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                                  |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            Lancelot of the Lake  |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+==================================+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2F42E4-033F-5B4F-BDB7-9008CB8F1DE1}"/>
              </a:ext>
            </a:extLst>
          </p:cNvPr>
          <p:cNvSpPr/>
          <p:nvPr/>
        </p:nvSpPr>
        <p:spPr>
          <a:xfrm>
            <a:off x="8079699" y="3886200"/>
            <a:ext cx="4631959" cy="15193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+==================================+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  Round Table Enterprises         |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                                  |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            </a:t>
            </a:r>
            <a:r>
              <a:rPr lang="en-US" sz="1600" dirty="0" err="1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Bors</a:t>
            </a:r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the Younger  |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+==================================+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A58D05-F034-104E-A012-6B3EA14AA387}"/>
              </a:ext>
            </a:extLst>
          </p:cNvPr>
          <p:cNvSpPr txBox="1"/>
          <p:nvPr/>
        </p:nvSpPr>
        <p:spPr>
          <a:xfrm>
            <a:off x="8814216" y="1662566"/>
            <a:ext cx="3162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Without String Format</a:t>
            </a:r>
          </a:p>
        </p:txBody>
      </p:sp>
      <p:sp>
        <p:nvSpPr>
          <p:cNvPr id="7" name="&quot;No&quot; Symbol 6">
            <a:extLst>
              <a:ext uri="{FF2B5EF4-FFF2-40B4-BE49-F238E27FC236}">
                <a16:creationId xmlns:a16="http://schemas.microsoft.com/office/drawing/2014/main" id="{2AF1C75B-9D53-2240-9FA5-C361A7B4503A}"/>
              </a:ext>
            </a:extLst>
          </p:cNvPr>
          <p:cNvSpPr/>
          <p:nvPr/>
        </p:nvSpPr>
        <p:spPr>
          <a:xfrm>
            <a:off x="9492520" y="3742702"/>
            <a:ext cx="1806315" cy="1806315"/>
          </a:xfrm>
          <a:prstGeom prst="noSmoking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AD2D4E-C452-D545-973E-78D6DFB5FEC4}"/>
              </a:ext>
            </a:extLst>
          </p:cNvPr>
          <p:cNvSpPr/>
          <p:nvPr/>
        </p:nvSpPr>
        <p:spPr>
          <a:xfrm>
            <a:off x="8079699" y="2079885"/>
            <a:ext cx="4631959" cy="15193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+==================================+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  Round Table Enterprises         |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                                  |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            Lancelot of the Lake  |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+==================================+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E14EB8-E87F-8440-9E14-89426AD399BB}"/>
              </a:ext>
            </a:extLst>
          </p:cNvPr>
          <p:cNvSpPr/>
          <p:nvPr/>
        </p:nvSpPr>
        <p:spPr>
          <a:xfrm>
            <a:off x="8079699" y="3886200"/>
            <a:ext cx="4631959" cy="15193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+==================================+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  Round Table Enterprises         |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                                  |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                </a:t>
            </a:r>
            <a:r>
              <a:rPr lang="en-US" sz="1600" dirty="0" err="1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Bors</a:t>
            </a:r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the Younger  |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+==================================+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EB5E10-4BB9-8E4E-A5FC-F442E55C1351}"/>
              </a:ext>
            </a:extLst>
          </p:cNvPr>
          <p:cNvSpPr txBox="1"/>
          <p:nvPr/>
        </p:nvSpPr>
        <p:spPr>
          <a:xfrm>
            <a:off x="8814216" y="1662566"/>
            <a:ext cx="3162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String Format</a:t>
            </a:r>
          </a:p>
        </p:txBody>
      </p:sp>
    </p:spTree>
    <p:extLst>
      <p:ext uri="{BB962C8B-B14F-4D97-AF65-F5344CB8AC3E}">
        <p14:creationId xmlns:p14="http://schemas.microsoft.com/office/powerpoint/2010/main" val="414712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/>
      <p:bldP spid="6" grpId="1"/>
      <p:bldP spid="7" grpId="0" animBg="1"/>
      <p:bldP spid="7" grpId="1" animBg="1"/>
      <p:bldP spid="8" grpId="0" animBg="1"/>
      <p:bldP spid="9" grpId="0" animBg="1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42E2-7FCF-8342-999B-C179B21B7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String format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A47B75-5CF5-8148-89FC-032FCDA5013B}"/>
              </a:ext>
            </a:extLst>
          </p:cNvPr>
          <p:cNvSpPr/>
          <p:nvPr/>
        </p:nvSpPr>
        <p:spPr>
          <a:xfrm>
            <a:off x="7555043" y="2346308"/>
            <a:ext cx="3177915" cy="9215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33.33333333333333%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A5525F-42B5-3046-99F1-EBA1EAE5F55C}"/>
              </a:ext>
            </a:extLst>
          </p:cNvPr>
          <p:cNvSpPr/>
          <p:nvPr/>
        </p:nvSpPr>
        <p:spPr>
          <a:xfrm>
            <a:off x="7555042" y="3740219"/>
            <a:ext cx="3177915" cy="9215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33.33%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713F84-E14E-44FE-95C8-872DD63B0F27}"/>
              </a:ext>
            </a:extLst>
          </p:cNvPr>
          <p:cNvSpPr txBox="1"/>
          <p:nvPr/>
        </p:nvSpPr>
        <p:spPr>
          <a:xfrm>
            <a:off x="367259" y="2462946"/>
            <a:ext cx="751756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percentNoFormat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"%"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percentFormat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"%.2f%%"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408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56550">
        <p:fade/>
      </p:transition>
    </mc:Choice>
    <mc:Fallback xmlns="">
      <p:transition advTm="565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F69212-F891-5844-91B0-396F6B018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5B7610-981A-7441-A483-AB5BABDA0A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836178"/>
          </a:xfrm>
        </p:spPr>
        <p:txBody>
          <a:bodyPr/>
          <a:lstStyle/>
          <a:p>
            <a:r>
              <a:rPr lang="en-US" sz="2000" dirty="0">
                <a:solidFill>
                  <a:srgbClr val="092529"/>
                </a:solidFill>
              </a:rPr>
              <a:t>Reminder – readings are due </a:t>
            </a:r>
            <a:r>
              <a:rPr lang="en-US" sz="2000" b="1" dirty="0">
                <a:solidFill>
                  <a:srgbClr val="092529"/>
                </a:solidFill>
              </a:rPr>
              <a:t>before</a:t>
            </a:r>
            <a:r>
              <a:rPr lang="en-US" sz="2000" dirty="0">
                <a:solidFill>
                  <a:srgbClr val="092529"/>
                </a:solidFill>
              </a:rPr>
              <a:t> lecture</a:t>
            </a:r>
          </a:p>
          <a:p>
            <a:pPr lvl="1"/>
            <a:r>
              <a:rPr lang="en-US" sz="2000" dirty="0">
                <a:solidFill>
                  <a:srgbClr val="092529"/>
                </a:solidFill>
              </a:rPr>
              <a:t>You don’t have to do all of it - challenge problems can be challenging…</a:t>
            </a:r>
          </a:p>
          <a:p>
            <a:pPr lvl="1"/>
            <a:r>
              <a:rPr lang="en-US" sz="2000" dirty="0">
                <a:solidFill>
                  <a:srgbClr val="092529"/>
                </a:solidFill>
              </a:rPr>
              <a:t>You can return to them. </a:t>
            </a:r>
          </a:p>
          <a:p>
            <a:pPr lvl="1"/>
            <a:r>
              <a:rPr lang="en-US" sz="2000" dirty="0">
                <a:solidFill>
                  <a:srgbClr val="092529"/>
                </a:solidFill>
              </a:rPr>
              <a:t>We start off each lecture with a recall activity!</a:t>
            </a:r>
          </a:p>
          <a:p>
            <a:r>
              <a:rPr lang="en-US" sz="2200" dirty="0"/>
              <a:t>Lab teams should be setup</a:t>
            </a:r>
          </a:p>
          <a:p>
            <a:pPr lvl="1"/>
            <a:r>
              <a:rPr lang="en-US" sz="2000" dirty="0">
                <a:solidFill>
                  <a:srgbClr val="092529"/>
                </a:solidFill>
              </a:rPr>
              <a:t>If you are not on a private </a:t>
            </a:r>
            <a:r>
              <a:rPr lang="en-US" sz="2000" dirty="0"/>
              <a:t>channel with your other lab mates, let us know </a:t>
            </a:r>
          </a:p>
          <a:p>
            <a:r>
              <a:rPr lang="en-US" sz="2000" dirty="0">
                <a:solidFill>
                  <a:srgbClr val="092529"/>
                </a:solidFill>
              </a:rPr>
              <a:t>Thursday </a:t>
            </a:r>
            <a:r>
              <a:rPr lang="en-US" sz="2000" dirty="0"/>
              <a:t>lab – meant to be done by Monday</a:t>
            </a:r>
            <a:r>
              <a:rPr lang="en-US" sz="2000" dirty="0">
                <a:solidFill>
                  <a:srgbClr val="092529"/>
                </a:solidFill>
              </a:rPr>
              <a:t> </a:t>
            </a:r>
          </a:p>
          <a:p>
            <a:endParaRPr lang="en-US" b="1" dirty="0"/>
          </a:p>
        </p:txBody>
      </p:sp>
      <p:pic>
        <p:nvPicPr>
          <p:cNvPr id="1026" name="Picture 2" descr="We Can Do Hard Things - Abby Off the Record — Abby Off the Record">
            <a:extLst>
              <a:ext uri="{FF2B5EF4-FFF2-40B4-BE49-F238E27FC236}">
                <a16:creationId xmlns:a16="http://schemas.microsoft.com/office/drawing/2014/main" id="{1F717CB0-92E6-4EB8-80C2-70E21F159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172" y="0"/>
            <a:ext cx="3483428" cy="418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24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67464-94C0-C345-B50C-955B9B422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String.format</a:t>
            </a:r>
            <a:r>
              <a:rPr lang="en-US" dirty="0"/>
              <a:t> 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37287-F38E-4847-B2C2-6F3C7A7541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4" y="1463722"/>
            <a:ext cx="8276084" cy="5926815"/>
          </a:xfrm>
        </p:spPr>
        <p:txBody>
          <a:bodyPr/>
          <a:lstStyle/>
          <a:p>
            <a:pPr fontAlgn="base"/>
            <a:r>
              <a:rPr lang="en-US" dirty="0"/>
              <a:t>The % character is followed by special characters</a:t>
            </a:r>
          </a:p>
          <a:p>
            <a:pPr lvl="1" fontAlgn="base"/>
            <a:r>
              <a:rPr lang="en-US" dirty="0"/>
              <a:t>%s for string, %f for floating point, </a:t>
            </a:r>
            <a:r>
              <a:rPr lang="en-US" dirty="0" err="1"/>
              <a:t>etc</a:t>
            </a:r>
            <a:endParaRPr lang="en-US" dirty="0"/>
          </a:p>
          <a:p>
            <a:pPr lvl="1" fontAlgn="base"/>
            <a:r>
              <a:rPr lang="en-US" dirty="0"/>
              <a:t>Capitalize the %S or %C to force uppercase!  </a:t>
            </a:r>
          </a:p>
          <a:p>
            <a:pPr fontAlgn="base"/>
            <a:r>
              <a:rPr lang="en-US" dirty="0"/>
              <a:t>You can specify the number of decimal places by including the numbers</a:t>
            </a:r>
          </a:p>
          <a:p>
            <a:pPr lvl="2" fontAlgn="base"/>
            <a:r>
              <a:rPr lang="en-US" dirty="0"/>
              <a:t>%.2f  // example  </a:t>
            </a:r>
          </a:p>
          <a:p>
            <a:pPr lvl="2" fontAlgn="base"/>
            <a:r>
              <a:rPr lang="en-US" dirty="0" err="1"/>
              <a:t>String.format</a:t>
            </a:r>
            <a:r>
              <a:rPr lang="en-US" dirty="0"/>
              <a:t>(“%.2f”, 100) </a:t>
            </a:r>
          </a:p>
          <a:p>
            <a:pPr lvl="2" fontAlgn="base"/>
            <a:r>
              <a:rPr lang="en-US" dirty="0"/>
              <a:t>would produce 100.00 </a:t>
            </a:r>
          </a:p>
          <a:p>
            <a:pPr fontAlgn="base"/>
            <a:r>
              <a:rPr lang="en-US" dirty="0"/>
              <a:t>You can also do cool things like pad variables, </a:t>
            </a:r>
            <a:r>
              <a:rPr lang="en-US" dirty="0" err="1"/>
              <a:t>etc</a:t>
            </a:r>
            <a:endParaRPr lang="en-US" dirty="0"/>
          </a:p>
          <a:p>
            <a:pPr lvl="1" fontAlgn="base"/>
            <a:r>
              <a:rPr lang="en-US" dirty="0"/>
              <a:t>Search for </a:t>
            </a:r>
            <a:r>
              <a:rPr lang="en-US" b="1" dirty="0" err="1"/>
              <a:t>printf</a:t>
            </a:r>
            <a:r>
              <a:rPr lang="en-US" b="1" dirty="0"/>
              <a:t>()</a:t>
            </a:r>
            <a:r>
              <a:rPr lang="en-US" dirty="0"/>
              <a:t> online</a:t>
            </a:r>
          </a:p>
          <a:p>
            <a:pPr lvl="2" fontAlgn="base"/>
            <a:r>
              <a:rPr lang="en-US" dirty="0"/>
              <a:t>Very common in over 20+ languages</a:t>
            </a:r>
          </a:p>
          <a:p>
            <a:pPr lvl="1" fontAlgn="base"/>
            <a:r>
              <a:rPr lang="en-US" dirty="0"/>
              <a:t>Admittedly, I look up a lot of the formats as I need them</a:t>
            </a:r>
          </a:p>
          <a:p>
            <a:pPr lvl="2" fontAlgn="base"/>
            <a:r>
              <a:rPr lang="en-US" dirty="0"/>
              <a:t>%s, %S, %d, %0.2f, %n </a:t>
            </a:r>
          </a:p>
          <a:p>
            <a:pPr lvl="2" fontAlgn="base"/>
            <a:r>
              <a:rPr lang="en-US" dirty="0"/>
              <a:t>Those are good to know off the top of your head</a:t>
            </a:r>
          </a:p>
          <a:p>
            <a:pPr lvl="1" fontAlgn="base"/>
            <a:r>
              <a:rPr lang="en-US" dirty="0"/>
              <a:t>%n == new line character</a:t>
            </a:r>
          </a:p>
          <a:p>
            <a:pPr lvl="1" fontAlgn="base"/>
            <a:r>
              <a:rPr lang="en-US" dirty="0"/>
              <a:t>%% == % sign (since you can’t just type %)</a:t>
            </a:r>
          </a:p>
        </p:txBody>
      </p:sp>
      <p:pic>
        <p:nvPicPr>
          <p:cNvPr id="2050" name="Picture 2" descr="Image result for super secret ninja skill">
            <a:extLst>
              <a:ext uri="{FF2B5EF4-FFF2-40B4-BE49-F238E27FC236}">
                <a16:creationId xmlns:a16="http://schemas.microsoft.com/office/drawing/2014/main" id="{C4986A25-6EA3-D54D-818C-8D8D29BA6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3600" y="66722"/>
            <a:ext cx="2794000" cy="279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C8F4F-EF61-134C-B135-776CAA390FBE}"/>
              </a:ext>
            </a:extLst>
          </p:cNvPr>
          <p:cNvSpPr txBox="1"/>
          <p:nvPr/>
        </p:nvSpPr>
        <p:spPr>
          <a:xfrm>
            <a:off x="10431639" y="7047342"/>
            <a:ext cx="33859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Additional Reading: </a:t>
            </a:r>
            <a:r>
              <a:rPr lang="en-US" sz="1200" dirty="0">
                <a:hlinkClick r:id="rId3"/>
              </a:rPr>
              <a:t>Detailed Format Reference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7914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6806E-AD3E-AD40-936F-590919B5F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Practice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9EEA87-D34D-C34F-8D45-848ED96537EC}"/>
              </a:ext>
            </a:extLst>
          </p:cNvPr>
          <p:cNvSpPr txBox="1"/>
          <p:nvPr/>
        </p:nvSpPr>
        <p:spPr>
          <a:xfrm>
            <a:off x="787960" y="1675865"/>
            <a:ext cx="115068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8075" y="1783924"/>
            <a:ext cx="1120905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StringFormatProgram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value1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double value2 = 25.75986;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color = "red";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("Length of color: "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("First letter of color: "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color.charAt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("%d\n", value1);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("%.2f\n", value2);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("%20.2f\n", value2);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("%s\n", color);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("%S\n", color);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A47B75-5CF5-8148-89FC-032FCDA5013B}"/>
              </a:ext>
            </a:extLst>
          </p:cNvPr>
          <p:cNvSpPr/>
          <p:nvPr/>
        </p:nvSpPr>
        <p:spPr>
          <a:xfrm>
            <a:off x="10011613" y="1675865"/>
            <a:ext cx="3177915" cy="9215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What is the exactly output of this program?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A5ECAB-7AB0-420D-B935-6E9DB4268B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81" t="36148" r="63997" b="24930"/>
          <a:stretch/>
        </p:blipFill>
        <p:spPr>
          <a:xfrm>
            <a:off x="9427028" y="4299152"/>
            <a:ext cx="4093029" cy="302518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6466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6806E-AD3E-AD40-936F-590919B5F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Practice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9EEA87-D34D-C34F-8D45-848ED96537EC}"/>
              </a:ext>
            </a:extLst>
          </p:cNvPr>
          <p:cNvSpPr txBox="1"/>
          <p:nvPr/>
        </p:nvSpPr>
        <p:spPr>
          <a:xfrm>
            <a:off x="787960" y="1675865"/>
            <a:ext cx="115068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8075" y="1783924"/>
            <a:ext cx="1120905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StringFormatProgram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value1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double value2 = 25.75986;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color = "red";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("Length of color: "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("First letter of color: "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color.charAt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("%d\n", value1);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("%.2f\n", value2);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("%20.2f\n", value2);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("%s\n", color);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("%S\n", color);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A47B75-5CF5-8148-89FC-032FCDA5013B}"/>
              </a:ext>
            </a:extLst>
          </p:cNvPr>
          <p:cNvSpPr/>
          <p:nvPr/>
        </p:nvSpPr>
        <p:spPr>
          <a:xfrm>
            <a:off x="10011612" y="2797730"/>
            <a:ext cx="3177915" cy="109989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Change the </a:t>
            </a:r>
            <a:r>
              <a:rPr lang="en-US" dirty="0" err="1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System.out.println</a:t>
            </a:r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 to </a:t>
            </a:r>
            <a:r>
              <a:rPr lang="en-US" dirty="0" err="1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System.out.printf</a:t>
            </a:r>
            <a:endParaRPr lang="en-US" dirty="0">
              <a:solidFill>
                <a:srgbClr val="092529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94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6806E-AD3E-AD40-936F-590919B5F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Practice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9EEA87-D34D-C34F-8D45-848ED96537EC}"/>
              </a:ext>
            </a:extLst>
          </p:cNvPr>
          <p:cNvSpPr txBox="1"/>
          <p:nvPr/>
        </p:nvSpPr>
        <p:spPr>
          <a:xfrm>
            <a:off x="787960" y="1675865"/>
            <a:ext cx="115068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8075" y="1783924"/>
            <a:ext cx="1120905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StringFormatProgram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value1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double value2 = 25.75986;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color = "red";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("%d\n", value1);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("%.2f\n", value2);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("%20.2f\n", value2);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("%s\n", color);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("%S\n", color);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899DD9E-B5F8-4D99-98F7-7C57134C1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628930"/>
            <a:ext cx="7571303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b="1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.printf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"Length of color: %d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F7B3CF4-D174-41F3-B4D8-F2F47B10E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954989"/>
            <a:ext cx="10341293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b="1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.printf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"First letter of color: %c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.charAt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524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6806E-AD3E-AD40-936F-590919B5F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Practice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9EEA87-D34D-C34F-8D45-848ED96537EC}"/>
              </a:ext>
            </a:extLst>
          </p:cNvPr>
          <p:cNvSpPr txBox="1"/>
          <p:nvPr/>
        </p:nvSpPr>
        <p:spPr>
          <a:xfrm>
            <a:off x="787960" y="1675865"/>
            <a:ext cx="115068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8075" y="1783924"/>
            <a:ext cx="1120905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StringFormatProgram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value1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double value2 = 25.75986;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color = "red";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("Length of color: "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("First letter of color: "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color.charAt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("%d\n", value1);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("%.2f\n", value2);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("%20.2f\n", value2);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("%s\n", color);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("%S\n", color);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A47B75-5CF5-8148-89FC-032FCDA5013B}"/>
              </a:ext>
            </a:extLst>
          </p:cNvPr>
          <p:cNvSpPr/>
          <p:nvPr/>
        </p:nvSpPr>
        <p:spPr>
          <a:xfrm>
            <a:off x="10011611" y="4639727"/>
            <a:ext cx="3177915" cy="111107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Print the </a:t>
            </a:r>
            <a:r>
              <a:rPr lang="en-US" u="sng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last</a:t>
            </a:r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 character that is stored in the color variable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F0F88B9-C8CF-4880-8C8A-4164D23B7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114" y="5847088"/>
            <a:ext cx="7417415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b="1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.printf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"%c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.charAt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74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D762F-A08C-4A27-94BB-97FCBD3F8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Activity: HTML Color Codes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DBD6E-02AD-4C73-88E8-DF0D6F01EA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134722"/>
          </a:xfrm>
        </p:spPr>
        <p:txBody>
          <a:bodyPr/>
          <a:lstStyle/>
          <a:p>
            <a:r>
              <a:rPr lang="en-US" dirty="0"/>
              <a:t>HTML will use hexadecimal color coding: </a:t>
            </a:r>
          </a:p>
          <a:p>
            <a:pPr lvl="1"/>
            <a:r>
              <a:rPr lang="en-US" dirty="0"/>
              <a:t>#FFFFFF stands for </a:t>
            </a:r>
          </a:p>
          <a:p>
            <a:pPr lvl="2"/>
            <a:r>
              <a:rPr lang="en-US" dirty="0"/>
              <a:t>red at 255</a:t>
            </a:r>
          </a:p>
          <a:p>
            <a:pPr lvl="2"/>
            <a:r>
              <a:rPr lang="en-US" dirty="0"/>
              <a:t>green at 255 </a:t>
            </a:r>
          </a:p>
          <a:p>
            <a:pPr lvl="2"/>
            <a:r>
              <a:rPr lang="en-US" dirty="0"/>
              <a:t>blue at 255 </a:t>
            </a:r>
          </a:p>
          <a:p>
            <a:pPr lvl="2"/>
            <a:r>
              <a:rPr lang="en-US" dirty="0"/>
              <a:t>to make white</a:t>
            </a:r>
          </a:p>
          <a:p>
            <a:r>
              <a:rPr lang="en-US" dirty="0"/>
              <a:t>In this activity, you will use </a:t>
            </a:r>
            <a:r>
              <a:rPr lang="en-US" dirty="0" err="1"/>
              <a:t>String.format</a:t>
            </a:r>
            <a:r>
              <a:rPr lang="en-US" dirty="0"/>
              <a:t> to convert </a:t>
            </a:r>
            <a:r>
              <a:rPr lang="en-US" dirty="0" err="1"/>
              <a:t>ints</a:t>
            </a:r>
            <a:r>
              <a:rPr lang="en-US" dirty="0"/>
              <a:t> to hexadecimal (%X) for displaying both the RGB code and the HTML code in a variety of ways. Most of the methods you write will be short (1 line!). </a:t>
            </a:r>
          </a:p>
          <a:p>
            <a:r>
              <a:rPr lang="en-US" dirty="0"/>
              <a:t>Find the link in canvas</a:t>
            </a:r>
          </a:p>
          <a:p>
            <a:r>
              <a:rPr lang="en-US" dirty="0"/>
              <a:t>The person with the *least* coding experience should be the designated coder </a:t>
            </a:r>
          </a:p>
        </p:txBody>
      </p:sp>
    </p:spTree>
    <p:extLst>
      <p:ext uri="{BB962C8B-B14F-4D97-AF65-F5344CB8AC3E}">
        <p14:creationId xmlns:p14="http://schemas.microsoft.com/office/powerpoint/2010/main" val="2552361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6806E-AD3E-AD40-936F-590919B5F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172950"/>
            <a:ext cx="12561453" cy="1015663"/>
          </a:xfrm>
        </p:spPr>
        <p:txBody>
          <a:bodyPr/>
          <a:lstStyle/>
          <a:p>
            <a:r>
              <a:rPr lang="en-US" dirty="0"/>
              <a:t>Recall Activity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2A239-A7CC-0648-A509-B3B45DB8F5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3" y="1340201"/>
            <a:ext cx="12561453" cy="373153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Grab a paper, write your name, as it is on Canvas, and your answers to the following questions. Turn this as your attendance for today’s lecture.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What is an object?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What is the difference between a char and a String?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Given the following Code, what is printed?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9EEA87-D34D-C34F-8D45-848ED96537EC}"/>
              </a:ext>
            </a:extLst>
          </p:cNvPr>
          <p:cNvSpPr txBox="1"/>
          <p:nvPr/>
        </p:nvSpPr>
        <p:spPr>
          <a:xfrm>
            <a:off x="3454042" y="4954652"/>
            <a:ext cx="690951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public static char </a:t>
            </a:r>
            <a:r>
              <a:rPr lang="en-US" dirty="0" err="1">
                <a:solidFill>
                  <a:srgbClr val="FFC66D"/>
                </a:solidFill>
                <a:effectLst/>
              </a:rPr>
              <a:t>characterAddition</a:t>
            </a:r>
            <a:r>
              <a:rPr lang="en-US" dirty="0"/>
              <a:t>(</a:t>
            </a:r>
            <a:r>
              <a:rPr lang="en-US" dirty="0">
                <a:solidFill>
                  <a:srgbClr val="CC7832"/>
                </a:solidFill>
                <a:effectLst/>
              </a:rPr>
              <a:t>char </a:t>
            </a:r>
            <a:r>
              <a:rPr lang="en-US" i="1" dirty="0">
                <a:solidFill>
                  <a:srgbClr val="9876AA"/>
                </a:solidFill>
                <a:effectLst/>
              </a:rPr>
              <a:t>a</a:t>
            </a:r>
            <a:r>
              <a:rPr lang="en-US" dirty="0">
                <a:solidFill>
                  <a:srgbClr val="CC7832"/>
                </a:solidFill>
                <a:effectLst/>
              </a:rPr>
              <a:t>, int </a:t>
            </a:r>
            <a:r>
              <a:rPr lang="en-US" i="1" dirty="0">
                <a:solidFill>
                  <a:srgbClr val="9876AA"/>
                </a:solidFill>
                <a:effectLst/>
              </a:rPr>
              <a:t>b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return </a:t>
            </a:r>
            <a:r>
              <a:rPr lang="en-US" dirty="0"/>
              <a:t>(</a:t>
            </a:r>
            <a:r>
              <a:rPr lang="en-US" dirty="0">
                <a:solidFill>
                  <a:srgbClr val="CC7832"/>
                </a:solidFill>
                <a:effectLst/>
              </a:rPr>
              <a:t>char</a:t>
            </a:r>
            <a:r>
              <a:rPr lang="en-US" dirty="0"/>
              <a:t>) (</a:t>
            </a:r>
            <a:r>
              <a:rPr lang="en-US" i="1" dirty="0">
                <a:solidFill>
                  <a:srgbClr val="9876AA"/>
                </a:solidFill>
                <a:effectLst/>
              </a:rPr>
              <a:t>a </a:t>
            </a:r>
            <a:r>
              <a:rPr lang="en-US" dirty="0"/>
              <a:t>+ </a:t>
            </a:r>
            <a:r>
              <a:rPr lang="en-US" i="1" dirty="0">
                <a:solidFill>
                  <a:srgbClr val="9876AA"/>
                </a:solidFill>
                <a:effectLst/>
              </a:rPr>
              <a:t>b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</a:p>
          <a:p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CC7832"/>
                </a:solidFill>
                <a:effectLst/>
              </a:rPr>
              <a:t>public static void </a:t>
            </a:r>
            <a:r>
              <a:rPr lang="en-US" dirty="0">
                <a:solidFill>
                  <a:srgbClr val="FFC66D"/>
                </a:solidFill>
                <a:effectLst/>
              </a:rPr>
              <a:t>main</a:t>
            </a:r>
            <a:r>
              <a:rPr lang="en-US" dirty="0"/>
              <a:t>(String[] 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System.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i="1" dirty="0" err="1">
                <a:effectLst/>
              </a:rPr>
              <a:t>characterAddition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'A'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/>
              <a:t>))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2D266-8E20-E749-9EE9-69487CC8BB83}"/>
              </a:ext>
            </a:extLst>
          </p:cNvPr>
          <p:cNvSpPr txBox="1"/>
          <p:nvPr/>
        </p:nvSpPr>
        <p:spPr>
          <a:xfrm>
            <a:off x="9958305" y="5754872"/>
            <a:ext cx="51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61442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B3EC6D-F964-3641-90BF-B72621F88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Characters (char)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60E42F-A030-8247-8A16-084F302E63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12561453" cy="5147307"/>
          </a:xfrm>
        </p:spPr>
        <p:txBody>
          <a:bodyPr/>
          <a:lstStyle/>
          <a:p>
            <a:pPr fontAlgn="base"/>
            <a:r>
              <a:rPr lang="en-US" sz="2400" dirty="0"/>
              <a:t>Primitive - stores </a:t>
            </a:r>
            <a:r>
              <a:rPr lang="en-US" sz="2400" b="1" dirty="0"/>
              <a:t>values</a:t>
            </a:r>
            <a:r>
              <a:rPr lang="en-US" sz="2400" dirty="0"/>
              <a:t> only</a:t>
            </a:r>
          </a:p>
          <a:p>
            <a:pPr fontAlgn="base"/>
            <a:r>
              <a:rPr lang="en-US" sz="2400" dirty="0"/>
              <a:t>Example declarations:</a:t>
            </a:r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r>
              <a:rPr lang="en-US" sz="2400" dirty="0"/>
              <a:t>A char is an int behind the scenes - and java uses the </a:t>
            </a:r>
            <a:r>
              <a:rPr lang="en-US" sz="2400" u="sng" dirty="0">
                <a:hlinkClick r:id="rId2"/>
              </a:rPr>
              <a:t>ASCII Table</a:t>
            </a:r>
            <a:r>
              <a:rPr lang="en-US" sz="2400" dirty="0"/>
              <a:t> to figure out the character value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646D64-CCCE-4C18-BF92-92BEA82B8BC9}"/>
              </a:ext>
            </a:extLst>
          </p:cNvPr>
          <p:cNvSpPr txBox="1"/>
          <p:nvPr/>
        </p:nvSpPr>
        <p:spPr>
          <a:xfrm>
            <a:off x="948306" y="3304387"/>
            <a:ext cx="1305310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myChar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// notice single quotes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newLine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//the invisible newline character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myChar2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57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// bad idea! It sets the value to the character ‘9’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what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  </a:t>
            </a:r>
            <a:r>
              <a:rPr lang="en-US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// what is now ‘C’ (used in things like the Caesar cipher)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6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182518">
        <p:fade/>
      </p:transition>
    </mc:Choice>
    <mc:Fallback xmlns="">
      <p:transition advTm="182518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6806E-AD3E-AD40-936F-590919B5F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285697"/>
            <a:ext cx="12561453" cy="1015663"/>
          </a:xfrm>
        </p:spPr>
        <p:txBody>
          <a:bodyPr/>
          <a:lstStyle/>
          <a:p>
            <a:r>
              <a:rPr lang="en-US" dirty="0"/>
              <a:t>Casting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9EEA87-D34D-C34F-8D45-848ED96537EC}"/>
              </a:ext>
            </a:extLst>
          </p:cNvPr>
          <p:cNvSpPr txBox="1"/>
          <p:nvPr/>
        </p:nvSpPr>
        <p:spPr>
          <a:xfrm>
            <a:off x="1149069" y="2919411"/>
            <a:ext cx="690951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public static char </a:t>
            </a:r>
            <a:r>
              <a:rPr lang="en-US" dirty="0" err="1">
                <a:solidFill>
                  <a:srgbClr val="FFC66D"/>
                </a:solidFill>
                <a:effectLst/>
              </a:rPr>
              <a:t>characterAddition</a:t>
            </a:r>
            <a:r>
              <a:rPr lang="en-US" dirty="0"/>
              <a:t>(</a:t>
            </a:r>
            <a:r>
              <a:rPr lang="en-US" dirty="0">
                <a:solidFill>
                  <a:srgbClr val="CC7832"/>
                </a:solidFill>
                <a:effectLst/>
              </a:rPr>
              <a:t>char </a:t>
            </a:r>
            <a:r>
              <a:rPr lang="en-US" i="1" dirty="0">
                <a:solidFill>
                  <a:srgbClr val="9876AA"/>
                </a:solidFill>
                <a:effectLst/>
              </a:rPr>
              <a:t>a</a:t>
            </a:r>
            <a:r>
              <a:rPr lang="en-US" dirty="0">
                <a:solidFill>
                  <a:srgbClr val="CC7832"/>
                </a:solidFill>
                <a:effectLst/>
              </a:rPr>
              <a:t>, int </a:t>
            </a:r>
            <a:r>
              <a:rPr lang="en-US" i="1" dirty="0">
                <a:solidFill>
                  <a:srgbClr val="9876AA"/>
                </a:solidFill>
                <a:effectLst/>
              </a:rPr>
              <a:t>b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return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  <a:effectLst/>
              </a:rPr>
              <a:t>char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  <a:effectLst/>
              </a:rPr>
              <a:t>a </a:t>
            </a:r>
            <a:r>
              <a:rPr lang="en-US" dirty="0"/>
              <a:t>+ </a:t>
            </a:r>
            <a:r>
              <a:rPr lang="en-US" i="1" dirty="0">
                <a:solidFill>
                  <a:srgbClr val="9876AA"/>
                </a:solidFill>
                <a:effectLst/>
              </a:rPr>
              <a:t>b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</a:p>
          <a:p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CC7832"/>
                </a:solidFill>
                <a:effectLst/>
              </a:rPr>
              <a:t>public static void </a:t>
            </a:r>
            <a:r>
              <a:rPr lang="en-US" dirty="0">
                <a:solidFill>
                  <a:srgbClr val="FFC66D"/>
                </a:solidFill>
                <a:effectLst/>
              </a:rPr>
              <a:t>main</a:t>
            </a:r>
            <a:r>
              <a:rPr lang="en-US" dirty="0"/>
              <a:t>(String[] 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System.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i="1" dirty="0" err="1">
                <a:effectLst/>
              </a:rPr>
              <a:t>characterAddition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'A'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/>
              <a:t>))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/>
              <a:t>}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749805" y="1492140"/>
            <a:ext cx="12015662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altLang="en-US" sz="2400" dirty="0">
                <a:solidFill>
                  <a:srgbClr val="092529"/>
                </a:solidFill>
                <a:latin typeface="Proxima Nova" charset="0"/>
              </a:rPr>
              <a:t>Type casting is when you assign a value of one primitive data type to another type.</a:t>
            </a:r>
          </a:p>
          <a:p>
            <a:pPr lvl="2" defTabSz="914400">
              <a:lnSpc>
                <a:spcPct val="100000"/>
              </a:lnSpc>
            </a:pPr>
            <a:r>
              <a:rPr lang="en-US" altLang="en-US" sz="2400" dirty="0">
                <a:solidFill>
                  <a:srgbClr val="092529"/>
                </a:solidFill>
                <a:latin typeface="Proxima Nova" charset="0"/>
              </a:rPr>
              <a:t>This allows you to change an int back to a char without an error!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6FA30F-AA44-4062-B6C6-EC6E30F2154A}"/>
              </a:ext>
            </a:extLst>
          </p:cNvPr>
          <p:cNvSpPr txBox="1"/>
          <p:nvPr/>
        </p:nvSpPr>
        <p:spPr>
          <a:xfrm>
            <a:off x="7899817" y="3073299"/>
            <a:ext cx="56063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a+b</a:t>
            </a:r>
            <a:r>
              <a:rPr lang="en-US" dirty="0"/>
              <a:t> </a:t>
            </a:r>
          </a:p>
          <a:p>
            <a:pPr marL="852192" lvl="1" indent="-342900">
              <a:buFont typeface="Arial" panose="020B0604020202020204" pitchFamily="34" charset="0"/>
              <a:buChar char="•"/>
            </a:pPr>
            <a:r>
              <a:rPr lang="en-US" dirty="0"/>
              <a:t>Converts </a:t>
            </a:r>
            <a:r>
              <a:rPr lang="en-US" b="1" dirty="0"/>
              <a:t>a</a:t>
            </a:r>
            <a:r>
              <a:rPr lang="en-US" dirty="0"/>
              <a:t> to an int (65)</a:t>
            </a:r>
          </a:p>
          <a:p>
            <a:pPr marL="852192" lvl="1" indent="-342900">
              <a:buFont typeface="Arial" panose="020B0604020202020204" pitchFamily="34" charset="0"/>
              <a:buChar char="•"/>
            </a:pPr>
            <a:r>
              <a:rPr lang="en-US" dirty="0"/>
              <a:t>adds </a:t>
            </a:r>
            <a:r>
              <a:rPr lang="en-US" b="1" dirty="0"/>
              <a:t>b </a:t>
            </a:r>
            <a:r>
              <a:rPr lang="en-US" dirty="0"/>
              <a:t> which is 2, so 67 total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(char)</a:t>
            </a:r>
            <a:r>
              <a:rPr lang="en-US" dirty="0"/>
              <a:t> takes 67, and makes it ‘C’, a char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‘C’ </a:t>
            </a:r>
            <a:r>
              <a:rPr lang="en-US" dirty="0"/>
              <a:t>gets returned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2242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6806E-AD3E-AD40-936F-590919B5F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Practice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9EEA87-D34D-C34F-8D45-848ED96537EC}"/>
              </a:ext>
            </a:extLst>
          </p:cNvPr>
          <p:cNvSpPr txBox="1"/>
          <p:nvPr/>
        </p:nvSpPr>
        <p:spPr>
          <a:xfrm>
            <a:off x="787961" y="1675865"/>
            <a:ext cx="971111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CastingProgram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value1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double value2 = 25.75;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double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value1 + value2;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+ " + value2 + " = 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value1 +  value2;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+ " + value2 + " = 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9517587" y="1211855"/>
            <a:ext cx="4165361" cy="97979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What happen when we try to run the program?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9517587" y="2547826"/>
            <a:ext cx="4165361" cy="206570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CastingProgram.java:10: error: incompatible types: possible </a:t>
            </a:r>
            <a:r>
              <a:rPr lang="en-US" altLang="en-US" dirty="0" err="1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lossy</a:t>
            </a:r>
            <a:r>
              <a:rPr lang="en-US" alt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 conversion from double to </a:t>
            </a:r>
            <a:r>
              <a:rPr lang="en-US" altLang="en-US" dirty="0" err="1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int</a:t>
            </a:r>
            <a:endParaRPr lang="en-US" altLang="en-US" dirty="0">
              <a:solidFill>
                <a:srgbClr val="092529"/>
              </a:solidFill>
              <a:latin typeface="Proxima Nova" charset="0"/>
              <a:ea typeface="Proxima Nova" charset="0"/>
              <a:cs typeface="Proxima Nova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 </a:t>
            </a:r>
            <a:r>
              <a:rPr lang="en-US" altLang="en-US" dirty="0" err="1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int</a:t>
            </a:r>
            <a:r>
              <a:rPr lang="en-US" alt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 </a:t>
            </a:r>
            <a:r>
              <a:rPr lang="en-US" altLang="en-US" dirty="0" err="1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resultInt</a:t>
            </a:r>
            <a:r>
              <a:rPr lang="en-US" alt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 = value1 + value2; ^ 1 error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9517587" y="5095750"/>
            <a:ext cx="4165361" cy="97979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How to solve that error?</a:t>
            </a:r>
          </a:p>
        </p:txBody>
      </p:sp>
    </p:spTree>
    <p:extLst>
      <p:ext uri="{BB962C8B-B14F-4D97-AF65-F5344CB8AC3E}">
        <p14:creationId xmlns:p14="http://schemas.microsoft.com/office/powerpoint/2010/main" val="18423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6806E-AD3E-AD40-936F-590919B5F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Practice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9EEA87-D34D-C34F-8D45-848ED96537EC}"/>
              </a:ext>
            </a:extLst>
          </p:cNvPr>
          <p:cNvSpPr txBox="1"/>
          <p:nvPr/>
        </p:nvSpPr>
        <p:spPr>
          <a:xfrm>
            <a:off x="787961" y="1675865"/>
            <a:ext cx="971111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CastingProgram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value1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double value2 = 25.75;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double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value1 + value2;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+ " + value2 + " = 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value1 +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value2;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+ " +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value2 + " = 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9517587" y="3386567"/>
            <a:ext cx="4165361" cy="97979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Manually casting the double variable to an </a:t>
            </a:r>
            <a:r>
              <a:rPr lang="en-US" dirty="0" err="1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int</a:t>
            </a:r>
            <a:endParaRPr lang="en-US" dirty="0">
              <a:solidFill>
                <a:srgbClr val="092529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97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81C8B-8ACB-634E-87CC-8767143DA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Hang’em</a:t>
            </a:r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C7002-2EAE-FA4C-9D78-28EBC85B76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5291962"/>
          </a:xfrm>
        </p:spPr>
        <p:txBody>
          <a:bodyPr/>
          <a:lstStyle/>
          <a:p>
            <a:r>
              <a:rPr lang="en-US" dirty="0"/>
              <a:t>Time play </a:t>
            </a:r>
            <a:r>
              <a:rPr lang="en-US" dirty="0" err="1"/>
              <a:t>Hang’em</a:t>
            </a:r>
            <a:endParaRPr lang="en-US" dirty="0"/>
          </a:p>
          <a:p>
            <a:r>
              <a:rPr lang="en-US" dirty="0"/>
              <a:t>In your groups, play a game of hangman </a:t>
            </a:r>
          </a:p>
          <a:p>
            <a:pPr lvl="1"/>
            <a:r>
              <a:rPr lang="en-US" dirty="0"/>
              <a:t>Try to use Java syntax words</a:t>
            </a:r>
          </a:p>
          <a:p>
            <a:pPr lvl="1"/>
            <a:r>
              <a:rPr lang="en-US" dirty="0"/>
              <a:t>Try multiple word sentences</a:t>
            </a:r>
          </a:p>
          <a:p>
            <a:pPr lvl="1"/>
            <a:r>
              <a:rPr lang="en-US" dirty="0"/>
              <a:t>Include the *space* as one of the characters in a multiword sentence </a:t>
            </a:r>
          </a:p>
          <a:p>
            <a:pPr lvl="1"/>
            <a:endParaRPr lang="en-US" dirty="0"/>
          </a:p>
          <a:p>
            <a:r>
              <a:rPr lang="en-US" dirty="0"/>
              <a:t>Ok  - next part, write numbers below each dash</a:t>
            </a:r>
          </a:p>
          <a:p>
            <a:pPr lvl="1"/>
            <a:r>
              <a:rPr lang="en-US" dirty="0"/>
              <a:t>start at 0</a:t>
            </a:r>
          </a:p>
          <a:p>
            <a:pPr lvl="1"/>
            <a:r>
              <a:rPr lang="en-US" dirty="0"/>
              <a:t>make sure to number (index!) the spaces</a:t>
            </a:r>
          </a:p>
          <a:p>
            <a:pPr marL="699614" lvl="1" indent="0">
              <a:buNone/>
            </a:pP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699614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0 1 2 3 4 5 6 7 8 9</a:t>
            </a:r>
          </a:p>
          <a:p>
            <a:pPr lvl="1"/>
            <a:endParaRPr lang="en-US" dirty="0"/>
          </a:p>
          <a:p>
            <a:r>
              <a:rPr lang="en-US" dirty="0"/>
              <a:t>You just created a java String</a:t>
            </a:r>
          </a:p>
        </p:txBody>
      </p:sp>
    </p:spTree>
    <p:extLst>
      <p:ext uri="{BB962C8B-B14F-4D97-AF65-F5344CB8AC3E}">
        <p14:creationId xmlns:p14="http://schemas.microsoft.com/office/powerpoint/2010/main" val="365820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531C2-9D21-844E-8643-346C8AA25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talk about String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5F122-2B5E-194D-8CC7-FF10DD3264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276299"/>
          </a:xfrm>
        </p:spPr>
        <p:txBody>
          <a:bodyPr/>
          <a:lstStyle/>
          <a:p>
            <a:pPr fontAlgn="base"/>
            <a:r>
              <a:rPr lang="en-US" sz="2400" dirty="0"/>
              <a:t>A String is a collection of ordered characters</a:t>
            </a:r>
          </a:p>
          <a:p>
            <a:pPr lvl="1" fontAlgn="base"/>
            <a:r>
              <a:rPr lang="en-US" sz="2400" dirty="0"/>
              <a:t>It has data</a:t>
            </a:r>
          </a:p>
          <a:p>
            <a:pPr lvl="1" fontAlgn="base"/>
            <a:r>
              <a:rPr lang="en-US" sz="2400" dirty="0"/>
              <a:t>It has functionality (methods)</a:t>
            </a:r>
          </a:p>
          <a:p>
            <a:pPr lvl="1" fontAlgn="base"/>
            <a:r>
              <a:rPr lang="en-US" sz="2400" dirty="0"/>
              <a:t>It is also </a:t>
            </a:r>
            <a:r>
              <a:rPr lang="en-US" sz="2400" b="1" dirty="0"/>
              <a:t>immutable</a:t>
            </a:r>
            <a:r>
              <a:rPr lang="en-US" sz="2400" dirty="0"/>
              <a:t> ( can’t be directly modified)</a:t>
            </a:r>
          </a:p>
          <a:p>
            <a:pPr lvl="2" fontAlgn="base"/>
            <a:r>
              <a:rPr lang="en-US" sz="2400" dirty="0"/>
              <a:t>Every method that builds a String, returns a copy</a:t>
            </a:r>
          </a:p>
          <a:p>
            <a:pPr lvl="2" fontAlgn="base"/>
            <a:r>
              <a:rPr lang="en-US" sz="2400" dirty="0"/>
              <a:t>Will cover this more in the future</a:t>
            </a:r>
          </a:p>
          <a:p>
            <a:pPr fontAlgn="base"/>
            <a:r>
              <a:rPr lang="en-US" sz="2400" dirty="0"/>
              <a:t>But what does a String really look like?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D0508C-E756-3443-B92E-AE1614B6F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994" y="149666"/>
            <a:ext cx="3921432" cy="294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65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1|7|4.9|12.1|11|15.8|22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8|25"/>
</p:tagLst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5" ma:contentTypeDescription="Create a new document." ma:contentTypeScope="" ma:versionID="d3659bec8b8330148a03d82a9d99f412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1a21d371127b63848c9a2290f5945250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2c41bee-f0ee-4aa6-9399-a35fbb883510" xsi:nil="true"/>
  </documentManagement>
</p:properties>
</file>

<file path=customXml/itemProps1.xml><?xml version="1.0" encoding="utf-8"?>
<ds:datastoreItem xmlns:ds="http://schemas.openxmlformats.org/officeDocument/2006/customXml" ds:itemID="{4B903E96-C6E2-40D8-A3A3-05875AEE91E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A5081FA-6D35-4CCE-9A66-B873D5C981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0E5B609-0234-4A99-86EA-1E109F589FEC}">
  <ds:schemaRefs>
    <ds:schemaRef ds:uri="http://purl.org/dc/elements/1.1/"/>
    <ds:schemaRef ds:uri="http://purl.org/dc/terms/"/>
    <ds:schemaRef ds:uri="92c41bee-f0ee-4aa6-9399-a35fbb883510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e06ed288-fd75-4b50-bbed-f5a5df88c31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1082</TotalTime>
  <Words>2830</Words>
  <Application>Microsoft Office PowerPoint</Application>
  <PresentationFormat>Custom</PresentationFormat>
  <Paragraphs>306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Consolas</vt:lpstr>
      <vt:lpstr>Courier New</vt:lpstr>
      <vt:lpstr>Franklin Gothic Book</vt:lpstr>
      <vt:lpstr>Proxima Nova</vt:lpstr>
      <vt:lpstr>Vitesse Light</vt:lpstr>
      <vt:lpstr>Office Theme</vt:lpstr>
      <vt:lpstr>PowerPoint Presentation</vt:lpstr>
      <vt:lpstr>Announcements</vt:lpstr>
      <vt:lpstr>Recall Activity</vt:lpstr>
      <vt:lpstr>Characters (char)</vt:lpstr>
      <vt:lpstr>Casting</vt:lpstr>
      <vt:lpstr>Quick Practice</vt:lpstr>
      <vt:lpstr>Quick Practice</vt:lpstr>
      <vt:lpstr>Hang’em </vt:lpstr>
      <vt:lpstr>Let’s talk about String</vt:lpstr>
      <vt:lpstr>First, Let’s Think About Memory</vt:lpstr>
      <vt:lpstr>String Methods</vt:lpstr>
      <vt:lpstr>Making Strings Look Good</vt:lpstr>
      <vt:lpstr>Reading Check-in</vt:lpstr>
      <vt:lpstr>String Concatenation</vt:lpstr>
      <vt:lpstr>String.format/printf </vt:lpstr>
      <vt:lpstr>String.format/printf </vt:lpstr>
      <vt:lpstr>Floating point values </vt:lpstr>
      <vt:lpstr>Example</vt:lpstr>
      <vt:lpstr>Numbers in String format</vt:lpstr>
      <vt:lpstr>String.format References</vt:lpstr>
      <vt:lpstr>Quick Practice</vt:lpstr>
      <vt:lpstr>Quick Practice</vt:lpstr>
      <vt:lpstr>Quick Practice</vt:lpstr>
      <vt:lpstr>Quick Practice</vt:lpstr>
      <vt:lpstr>In Class Activity: HTML Color Codes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Marcia Moraes</cp:lastModifiedBy>
  <cp:revision>33</cp:revision>
  <dcterms:created xsi:type="dcterms:W3CDTF">2020-03-09T02:20:26Z</dcterms:created>
  <dcterms:modified xsi:type="dcterms:W3CDTF">2023-08-10T21:09:26Z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