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2" autoAdjust="0"/>
    <p:restoredTop sz="95994" autoAdjust="0"/>
  </p:normalViewPr>
  <p:slideViewPr>
    <p:cSldViewPr snapToGrid="0" snapToObjects="1">
      <p:cViewPr varScale="1">
        <p:scale>
          <a:sx n="101" d="100"/>
          <a:sy n="101" d="100"/>
        </p:scale>
        <p:origin x="232" y="48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64931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careful)</a:t>
            </a:r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6C1B1-FFB8-2342-AED0-F35B37A3E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494879"/>
          </a:xfrm>
        </p:spPr>
        <p:txBody>
          <a:bodyPr/>
          <a:lstStyle/>
          <a:p>
            <a:r>
              <a:rPr lang="en-US" dirty="0"/>
              <a:t>Follow the code- picturing the code</a:t>
            </a:r>
          </a:p>
        </p:txBody>
      </p:sp>
    </p:spTree>
    <p:extLst>
      <p:ext uri="{BB962C8B-B14F-4D97-AF65-F5344CB8AC3E}">
        <p14:creationId xmlns:p14="http://schemas.microsoft.com/office/powerpoint/2010/main" val="3398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D369-4BBC-664F-9218-0C07972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408" y="2870537"/>
            <a:ext cx="9744199" cy="1015663"/>
          </a:xfrm>
        </p:spPr>
        <p:txBody>
          <a:bodyPr/>
          <a:lstStyle/>
          <a:p>
            <a:r>
              <a:rPr lang="en-US" dirty="0"/>
              <a:t>Why Methods and Objects?</a:t>
            </a:r>
          </a:p>
        </p:txBody>
      </p:sp>
    </p:spTree>
    <p:extLst>
      <p:ext uri="{BB962C8B-B14F-4D97-AF65-F5344CB8AC3E}">
        <p14:creationId xmlns:p14="http://schemas.microsoft.com/office/powerpoint/2010/main" val="57358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386859"/>
            <a:ext cx="12561453" cy="1015663"/>
          </a:xfrm>
        </p:spPr>
        <p:txBody>
          <a:bodyPr/>
          <a:lstStyle/>
          <a:p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83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40470" y="3886200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44523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668360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692197" y="4858646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40469" y="5668436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487882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</a:t>
            </a:r>
          </a:p>
          <a:p>
            <a:r>
              <a:rPr lang="en-US" dirty="0">
                <a:solidFill>
                  <a:srgbClr val="092529"/>
                </a:solidFill>
              </a:rPr>
              <a:t>Labs are due the night of the lab (meant to be done in lab!)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follow the modules *in order*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go back to labs until you get it correct, so submit for 0 is valid!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296530" y="1996029"/>
            <a:ext cx="389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92529"/>
                </a:solidFill>
              </a:rPr>
              <a:t>Todo</a:t>
            </a:r>
            <a:r>
              <a:rPr lang="en-US" sz="1600" dirty="0">
                <a:solidFill>
                  <a:srgbClr val="092529"/>
                </a:solidFill>
              </a:rPr>
              <a:t>:</a:t>
            </a:r>
          </a:p>
          <a:p>
            <a:r>
              <a:rPr lang="en-US" sz="1600" dirty="0">
                <a:solidFill>
                  <a:srgbClr val="092529"/>
                </a:solidFill>
              </a:rPr>
              <a:t>Busy Week! (readings + labs)</a:t>
            </a:r>
          </a:p>
          <a:p>
            <a:r>
              <a:rPr lang="en-US" sz="1600" dirty="0">
                <a:solidFill>
                  <a:srgbClr val="092529"/>
                </a:solidFill>
              </a:rPr>
              <a:t>Labs projects start!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4994E-F0C4-1A4D-A400-16F3B108C434}"/>
              </a:ext>
            </a:extLst>
          </p:cNvPr>
          <p:cNvSpPr txBox="1"/>
          <p:nvPr/>
        </p:nvSpPr>
        <p:spPr>
          <a:xfrm>
            <a:off x="9855200" y="5015421"/>
            <a:ext cx="3490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92529"/>
                </a:solidFill>
              </a:rPr>
              <a:t>ACM  this Week</a:t>
            </a:r>
          </a:p>
          <a:p>
            <a:r>
              <a:rPr lang="en-US" sz="1800" dirty="0">
                <a:solidFill>
                  <a:srgbClr val="092529"/>
                </a:solidFill>
              </a:rPr>
              <a:t>TODO</a:t>
            </a:r>
          </a:p>
          <a:p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ACM-W this Week</a:t>
            </a:r>
          </a:p>
          <a:p>
            <a:r>
              <a:rPr lang="en-US" sz="1800" dirty="0">
                <a:solidFill>
                  <a:srgbClr val="092529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2DD63-04F0-4148-98AD-8E50B553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Primitive and Object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09D4-8AC1-9C4B-967C-B887BDCD1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126639"/>
            <a:ext cx="6280725" cy="4919552"/>
          </a:xfrm>
        </p:spPr>
        <p:txBody>
          <a:bodyPr/>
          <a:lstStyle/>
          <a:p>
            <a:r>
              <a:rPr lang="en-US" dirty="0"/>
              <a:t>Primitives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boolean</a:t>
            </a:r>
          </a:p>
          <a:p>
            <a:r>
              <a:rPr lang="en-US" dirty="0"/>
              <a:t>Store numbers only</a:t>
            </a:r>
          </a:p>
          <a:p>
            <a:pPr lvl="1"/>
            <a:r>
              <a:rPr lang="en-US" dirty="0"/>
              <a:t>char maps </a:t>
            </a:r>
            <a:r>
              <a:rPr lang="en-US" dirty="0" err="1"/>
              <a:t>ints</a:t>
            </a:r>
            <a:r>
              <a:rPr lang="en-US" dirty="0"/>
              <a:t> to ASCII table</a:t>
            </a:r>
          </a:p>
          <a:p>
            <a:pPr lvl="1"/>
            <a:r>
              <a:rPr lang="en-US" dirty="0"/>
              <a:t>boolean maps 0 to false, 1 to true</a:t>
            </a:r>
          </a:p>
          <a:p>
            <a:r>
              <a:rPr lang="en-US" dirty="0"/>
              <a:t>Only contains the values</a:t>
            </a:r>
          </a:p>
          <a:p>
            <a:pPr lvl="1"/>
            <a:r>
              <a:rPr lang="en-US" dirty="0"/>
              <a:t>No functionality</a:t>
            </a:r>
          </a:p>
          <a:p>
            <a:pPr lvl="1"/>
            <a:r>
              <a:rPr lang="en-US" dirty="0"/>
              <a:t>Repeat: values only 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BF289A-FE41-6F43-B27F-9D0F4315E895}"/>
              </a:ext>
            </a:extLst>
          </p:cNvPr>
          <p:cNvSpPr txBox="1">
            <a:spLocks/>
          </p:cNvSpPr>
          <p:nvPr/>
        </p:nvSpPr>
        <p:spPr>
          <a:xfrm>
            <a:off x="6908800" y="2126639"/>
            <a:ext cx="6280725" cy="3202159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Are “containers” </a:t>
            </a:r>
          </a:p>
          <a:p>
            <a:pPr lvl="1"/>
            <a:r>
              <a:rPr lang="en-US" dirty="0"/>
              <a:t>Contain multiple primitives </a:t>
            </a:r>
          </a:p>
          <a:p>
            <a:pPr lvl="1"/>
            <a:r>
              <a:rPr lang="en-US" dirty="0"/>
              <a:t>Related to the same ‘idea’</a:t>
            </a:r>
          </a:p>
          <a:p>
            <a:pPr lvl="1"/>
            <a:r>
              <a:rPr lang="en-US" dirty="0"/>
              <a:t>Has functionality (methods) </a:t>
            </a:r>
          </a:p>
          <a:p>
            <a:pPr lvl="1"/>
            <a:r>
              <a:rPr lang="en-US" dirty="0"/>
              <a:t>Extremely key to programming</a:t>
            </a:r>
          </a:p>
          <a:p>
            <a:pPr lvl="1"/>
            <a:r>
              <a:rPr lang="en-US" dirty="0"/>
              <a:t>They are ‘smart’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F5B60-5DDD-5F45-8D73-5730D264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058" y="5143662"/>
            <a:ext cx="3128919" cy="20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5E26-7BED-1D4B-AD98-D06F159EE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28062"/>
            <a:ext cx="5942058" cy="624433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10;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100;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Rectangle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Rectangle();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(length);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(width);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smallBuildingOnCampus.getArea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Rectangle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width = 0; 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length = 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length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width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 return width * height;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455747" y="9747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455747" y="143532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455747" y="189958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455747" y="235999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423400" y="3723694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455747" y="28115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8E60E-27A0-CC4E-881A-D1831BE8E0A3}"/>
              </a:ext>
            </a:extLst>
          </p:cNvPr>
          <p:cNvSpPr/>
          <p:nvPr/>
        </p:nvSpPr>
        <p:spPr>
          <a:xfrm>
            <a:off x="12455747" y="327213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455747" y="373639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455747" y="419681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455747" y="4648367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455747" y="510895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455747" y="557320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455747" y="603362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455744" y="1009002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455744" y="146804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401300" y="1148842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366500" y="1209057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401299" y="1633411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366499" y="1693626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5327204" y="4934620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/>
          <p:nvPr/>
        </p:nvCxnSpPr>
        <p:spPr>
          <a:xfrm flipV="1">
            <a:off x="8252004" y="503903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621860" y="42083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572168" y="372369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658965" y="37621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635492" y="425268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602480" y="5173098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516299" y="377097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492825" y="425712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6E0B-A6B6-4145-8605-A52FC20D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Object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3E4F8-9535-C54D-BF32-34337945E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578480"/>
          </a:xfrm>
        </p:spPr>
        <p:txBody>
          <a:bodyPr/>
          <a:lstStyle/>
          <a:p>
            <a:pPr fontAlgn="base"/>
            <a:r>
              <a:rPr lang="en-US" dirty="0"/>
              <a:t>Objects are </a:t>
            </a:r>
          </a:p>
          <a:p>
            <a:pPr lvl="1" fontAlgn="base"/>
            <a:r>
              <a:rPr lang="en-US" dirty="0"/>
              <a:t>Building blocks for code</a:t>
            </a:r>
          </a:p>
          <a:p>
            <a:pPr lvl="1" fontAlgn="base"/>
            <a:r>
              <a:rPr lang="en-US" dirty="0"/>
              <a:t>Recipes of information</a:t>
            </a:r>
          </a:p>
          <a:p>
            <a:pPr lvl="1" fontAlgn="base"/>
            <a:r>
              <a:rPr lang="en-US" dirty="0"/>
              <a:t>Containers for multiple primitives</a:t>
            </a:r>
          </a:p>
          <a:p>
            <a:pPr lvl="1" fontAlgn="base"/>
            <a:r>
              <a:rPr lang="en-US" dirty="0"/>
              <a:t>Have actions/functionality  - provided by methods</a:t>
            </a:r>
          </a:p>
          <a:p>
            <a:pPr fontAlgn="base"/>
            <a:r>
              <a:rPr lang="en-US" dirty="0"/>
              <a:t>For now…</a:t>
            </a:r>
          </a:p>
          <a:p>
            <a:pPr lvl="1" fontAlgn="base"/>
            <a:r>
              <a:rPr lang="en-US" dirty="0"/>
              <a:t>You will use objects</a:t>
            </a:r>
          </a:p>
          <a:p>
            <a:pPr lvl="1" fontAlgn="base"/>
            <a:r>
              <a:rPr lang="en-US" b="1" dirty="0"/>
              <a:t>You will write methods</a:t>
            </a:r>
          </a:p>
          <a:p>
            <a:pPr lvl="1" fontAlgn="base"/>
            <a:r>
              <a:rPr lang="en-US" dirty="0"/>
              <a:t>You will eventually write your own objects</a:t>
            </a:r>
          </a:p>
        </p:txBody>
      </p:sp>
    </p:spTree>
    <p:extLst>
      <p:ext uri="{BB962C8B-B14F-4D97-AF65-F5344CB8AC3E}">
        <p14:creationId xmlns:p14="http://schemas.microsoft.com/office/powerpoint/2010/main" val="400614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93779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738042"/>
            <a:ext cx="5818447" cy="4437177"/>
          </a:xfrm>
        </p:spPr>
        <p:txBody>
          <a:bodyPr/>
          <a:lstStyle/>
          <a:p>
            <a:pPr fontAlgn="base"/>
            <a:r>
              <a:rPr lang="en-US" dirty="0"/>
              <a:t>Programming == Problem Solving</a:t>
            </a:r>
          </a:p>
          <a:p>
            <a:pPr lvl="1" fontAlgn="base"/>
            <a:r>
              <a:rPr lang="en-US" dirty="0"/>
              <a:t>You look at the problem to solve</a:t>
            </a:r>
          </a:p>
          <a:p>
            <a:pPr lvl="2" fontAlgn="base"/>
            <a:r>
              <a:rPr lang="en-US" dirty="0"/>
              <a:t>Clarify the problem and constraints</a:t>
            </a:r>
          </a:p>
          <a:p>
            <a:pPr lvl="1" fontAlgn="base"/>
            <a:r>
              <a:rPr lang="en-US" dirty="0"/>
              <a:t>Break it up into *smaller* parts (Divide)</a:t>
            </a:r>
          </a:p>
          <a:p>
            <a:pPr lvl="1" fontAlgn="base"/>
            <a:r>
              <a:rPr lang="en-US" dirty="0"/>
              <a:t>Outline the steps needed</a:t>
            </a:r>
          </a:p>
          <a:p>
            <a:pPr lvl="2" fontAlgn="base"/>
            <a:r>
              <a:rPr lang="en-US" dirty="0"/>
              <a:t>Solve each step (Conquer)</a:t>
            </a:r>
          </a:p>
          <a:p>
            <a:pPr lvl="1" fontAlgn="base"/>
            <a:r>
              <a:rPr lang="en-US" dirty="0"/>
              <a:t>Reassemble the pieces (Glue) </a:t>
            </a:r>
          </a:p>
          <a:p>
            <a:pPr lvl="1" fontAlgn="base"/>
            <a:r>
              <a:rPr lang="en-US" dirty="0"/>
              <a:t>Completed program</a:t>
            </a:r>
          </a:p>
          <a:p>
            <a:pPr fontAlgn="base"/>
            <a:r>
              <a:rPr lang="en-US" dirty="0"/>
              <a:t>The ENIAC women pioneered reusable code</a:t>
            </a:r>
          </a:p>
          <a:p>
            <a:pPr fontAlgn="base"/>
            <a:r>
              <a:rPr lang="en-US" dirty="0"/>
              <a:t>But they also needed ways to modularize code</a:t>
            </a:r>
          </a:p>
          <a:p>
            <a:pPr lvl="1" fontAlgn="base"/>
            <a:r>
              <a:rPr lang="en-US" dirty="0"/>
              <a:t>Over the years - Object Oriented Designed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5119C-860B-9347-B98E-C910BAF0DF71}"/>
              </a:ext>
            </a:extLst>
          </p:cNvPr>
          <p:cNvSpPr/>
          <p:nvPr/>
        </p:nvSpPr>
        <p:spPr>
          <a:xfrm>
            <a:off x="10057318" y="2666579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A9B96-6C8C-534E-972F-7B6254D2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18" y="289586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9006130" y="3695781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6309C-F2BF-CE4B-B76C-4F900CB5A7E0}"/>
              </a:ext>
            </a:extLst>
          </p:cNvPr>
          <p:cNvSpPr/>
          <p:nvPr/>
        </p:nvSpPr>
        <p:spPr>
          <a:xfrm>
            <a:off x="7210183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8C1CF-8784-2247-9483-2CDA59509CA5}"/>
              </a:ext>
            </a:extLst>
          </p:cNvPr>
          <p:cNvSpPr/>
          <p:nvPr/>
        </p:nvSpPr>
        <p:spPr>
          <a:xfrm>
            <a:off x="9234020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E5318-7B1A-C741-B650-97BF00DEC221}"/>
              </a:ext>
            </a:extLst>
          </p:cNvPr>
          <p:cNvSpPr/>
          <p:nvPr/>
        </p:nvSpPr>
        <p:spPr>
          <a:xfrm>
            <a:off x="11257857" y="4668227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A1F3A6-A63F-364A-922B-93437B2747FD}"/>
              </a:ext>
            </a:extLst>
          </p:cNvPr>
          <p:cNvSpPr/>
          <p:nvPr/>
        </p:nvSpPr>
        <p:spPr>
          <a:xfrm>
            <a:off x="9006129" y="5478017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1086</Words>
  <Application>Microsoft Macintosh PowerPoint</Application>
  <PresentationFormat>Custom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Primitive and Object Types</vt:lpstr>
      <vt:lpstr>Objects are Building Blocks</vt:lpstr>
      <vt:lpstr>Memory Example</vt:lpstr>
      <vt:lpstr>Object Summary</vt:lpstr>
      <vt:lpstr>Reusable Code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Why Methods and Objects?</vt:lpstr>
      <vt:lpstr>DRY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8</cp:revision>
  <dcterms:created xsi:type="dcterms:W3CDTF">2020-03-08T08:09:19Z</dcterms:created>
  <dcterms:modified xsi:type="dcterms:W3CDTF">2021-08-16T21:57:58Z</dcterms:modified>
</cp:coreProperties>
</file>