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94" r:id="rId5"/>
  </p:sldMasterIdLst>
  <p:notesMasterIdLst>
    <p:notesMasterId r:id="rId22"/>
  </p:notesMasterIdLst>
  <p:handoutMasterIdLst>
    <p:handoutMasterId r:id="rId23"/>
  </p:handoutMasterIdLst>
  <p:sldIdLst>
    <p:sldId id="256" r:id="rId6"/>
    <p:sldId id="270" r:id="rId7"/>
    <p:sldId id="265" r:id="rId8"/>
    <p:sldId id="271" r:id="rId9"/>
    <p:sldId id="257" r:id="rId10"/>
    <p:sldId id="258" r:id="rId11"/>
    <p:sldId id="289" r:id="rId12"/>
    <p:sldId id="266" r:id="rId13"/>
    <p:sldId id="293" r:id="rId14"/>
    <p:sldId id="294" r:id="rId15"/>
    <p:sldId id="272" r:id="rId16"/>
    <p:sldId id="273" r:id="rId17"/>
    <p:sldId id="264" r:id="rId18"/>
    <p:sldId id="268" r:id="rId19"/>
    <p:sldId id="261" r:id="rId20"/>
    <p:sldId id="262" r:id="rId21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D490"/>
    <a:srgbClr val="7F7F7F"/>
    <a:srgbClr val="092529"/>
    <a:srgbClr val="1E4D2B"/>
    <a:srgbClr val="C10065"/>
    <a:srgbClr val="CC006A"/>
    <a:srgbClr val="40414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8" autoAdjust="0"/>
    <p:restoredTop sz="95994" autoAdjust="0"/>
  </p:normalViewPr>
  <p:slideViewPr>
    <p:cSldViewPr snapToGrid="0" snapToObjects="1">
      <p:cViewPr varScale="1">
        <p:scale>
          <a:sx n="59" d="100"/>
          <a:sy n="59" d="100"/>
        </p:scale>
        <p:origin x="884" y="52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50AE9B51-55B6-429F-A486-12961BE8B455}"/>
    <pc:docChg chg="custSel delSld modSld">
      <pc:chgData name="Marcia Moraes" userId="c9c67e8a-58e2-4733-9a1c-5d44fec4775b" providerId="ADAL" clId="{50AE9B51-55B6-429F-A486-12961BE8B455}" dt="2023-08-10T23:24:16.352" v="157" actId="255"/>
      <pc:docMkLst>
        <pc:docMk/>
      </pc:docMkLst>
      <pc:sldChg chg="modSp">
        <pc:chgData name="Marcia Moraes" userId="c9c67e8a-58e2-4733-9a1c-5d44fec4775b" providerId="ADAL" clId="{50AE9B51-55B6-429F-A486-12961BE8B455}" dt="2023-08-10T23:05:17.718" v="151" actId="20577"/>
        <pc:sldMkLst>
          <pc:docMk/>
          <pc:sldMk cId="2394284434" sldId="258"/>
        </pc:sldMkLst>
        <pc:spChg chg="mod">
          <ac:chgData name="Marcia Moraes" userId="c9c67e8a-58e2-4733-9a1c-5d44fec4775b" providerId="ADAL" clId="{50AE9B51-55B6-429F-A486-12961BE8B455}" dt="2023-08-10T23:05:17.718" v="151" actId="20577"/>
          <ac:spMkLst>
            <pc:docMk/>
            <pc:sldMk cId="2394284434" sldId="258"/>
            <ac:spMk id="2" creationId="{1884F346-8192-2E4E-88F6-7DA0BF182AE8}"/>
          </ac:spMkLst>
        </pc:spChg>
      </pc:sldChg>
      <pc:sldChg chg="del">
        <pc:chgData name="Marcia Moraes" userId="c9c67e8a-58e2-4733-9a1c-5d44fec4775b" providerId="ADAL" clId="{50AE9B51-55B6-429F-A486-12961BE8B455}" dt="2023-08-10T23:08:06.056" v="152" actId="2696"/>
        <pc:sldMkLst>
          <pc:docMk/>
          <pc:sldMk cId="740951312" sldId="259"/>
        </pc:sldMkLst>
      </pc:sldChg>
      <pc:sldChg chg="del">
        <pc:chgData name="Marcia Moraes" userId="c9c67e8a-58e2-4733-9a1c-5d44fec4775b" providerId="ADAL" clId="{50AE9B51-55B6-429F-A486-12961BE8B455}" dt="2023-08-10T23:08:50.149" v="153" actId="2696"/>
        <pc:sldMkLst>
          <pc:docMk/>
          <pc:sldMk cId="1692927895" sldId="260"/>
        </pc:sldMkLst>
      </pc:sldChg>
      <pc:sldChg chg="modSp">
        <pc:chgData name="Marcia Moraes" userId="c9c67e8a-58e2-4733-9a1c-5d44fec4775b" providerId="ADAL" clId="{50AE9B51-55B6-429F-A486-12961BE8B455}" dt="2023-08-10T23:14:53.399" v="156" actId="255"/>
        <pc:sldMkLst>
          <pc:docMk/>
          <pc:sldMk cId="1000839727" sldId="264"/>
        </pc:sldMkLst>
        <pc:spChg chg="mod">
          <ac:chgData name="Marcia Moraes" userId="c9c67e8a-58e2-4733-9a1c-5d44fec4775b" providerId="ADAL" clId="{50AE9B51-55B6-429F-A486-12961BE8B455}" dt="2023-08-10T23:14:53.399" v="156" actId="255"/>
          <ac:spMkLst>
            <pc:docMk/>
            <pc:sldMk cId="1000839727" sldId="264"/>
            <ac:spMk id="3" creationId="{52466651-B913-2643-95EC-1F7359A4277D}"/>
          </ac:spMkLst>
        </pc:spChg>
      </pc:sldChg>
      <pc:sldChg chg="modSp">
        <pc:chgData name="Marcia Moraes" userId="c9c67e8a-58e2-4733-9a1c-5d44fec4775b" providerId="ADAL" clId="{50AE9B51-55B6-429F-A486-12961BE8B455}" dt="2023-08-10T23:04:44.933" v="147" actId="20577"/>
        <pc:sldMkLst>
          <pc:docMk/>
          <pc:sldMk cId="2507887538" sldId="265"/>
        </pc:sldMkLst>
        <pc:spChg chg="mod">
          <ac:chgData name="Marcia Moraes" userId="c9c67e8a-58e2-4733-9a1c-5d44fec4775b" providerId="ADAL" clId="{50AE9B51-55B6-429F-A486-12961BE8B455}" dt="2023-08-10T23:04:44.933" v="147" actId="20577"/>
          <ac:spMkLst>
            <pc:docMk/>
            <pc:sldMk cId="2507887538" sldId="265"/>
            <ac:spMk id="3" creationId="{F4A39FDE-C1FA-454F-884A-B993725E2EF5}"/>
          </ac:spMkLst>
        </pc:spChg>
      </pc:sldChg>
      <pc:sldChg chg="del">
        <pc:chgData name="Marcia Moraes" userId="c9c67e8a-58e2-4733-9a1c-5d44fec4775b" providerId="ADAL" clId="{50AE9B51-55B6-429F-A486-12961BE8B455}" dt="2023-08-10T23:09:33.904" v="155" actId="2696"/>
        <pc:sldMkLst>
          <pc:docMk/>
          <pc:sldMk cId="1590345072" sldId="267"/>
        </pc:sldMkLst>
      </pc:sldChg>
      <pc:sldChg chg="modSp">
        <pc:chgData name="Marcia Moraes" userId="c9c67e8a-58e2-4733-9a1c-5d44fec4775b" providerId="ADAL" clId="{50AE9B51-55B6-429F-A486-12961BE8B455}" dt="2023-08-10T23:24:16.352" v="157" actId="255"/>
        <pc:sldMkLst>
          <pc:docMk/>
          <pc:sldMk cId="2143134772" sldId="268"/>
        </pc:sldMkLst>
        <pc:spChg chg="mod">
          <ac:chgData name="Marcia Moraes" userId="c9c67e8a-58e2-4733-9a1c-5d44fec4775b" providerId="ADAL" clId="{50AE9B51-55B6-429F-A486-12961BE8B455}" dt="2023-08-10T23:24:16.352" v="157" actId="255"/>
          <ac:spMkLst>
            <pc:docMk/>
            <pc:sldMk cId="2143134772" sldId="268"/>
            <ac:spMk id="3" creationId="{52466651-B913-2643-95EC-1F7359A4277D}"/>
          </ac:spMkLst>
        </pc:spChg>
      </pc:sldChg>
      <pc:sldChg chg="modSp">
        <pc:chgData name="Marcia Moraes" userId="c9c67e8a-58e2-4733-9a1c-5d44fec4775b" providerId="ADAL" clId="{50AE9B51-55B6-429F-A486-12961BE8B455}" dt="2023-08-10T23:04:11.704" v="126" actId="14100"/>
        <pc:sldMkLst>
          <pc:docMk/>
          <pc:sldMk cId="876244202" sldId="270"/>
        </pc:sldMkLst>
        <pc:spChg chg="mod">
          <ac:chgData name="Marcia Moraes" userId="c9c67e8a-58e2-4733-9a1c-5d44fec4775b" providerId="ADAL" clId="{50AE9B51-55B6-429F-A486-12961BE8B455}" dt="2023-08-10T23:04:11.704" v="126" actId="14100"/>
          <ac:spMkLst>
            <pc:docMk/>
            <pc:sldMk cId="876244202" sldId="270"/>
            <ac:spMk id="5" creationId="{D45B7610-981A-7441-A483-AB5BABDA0AB4}"/>
          </ac:spMkLst>
        </pc:spChg>
      </pc:sldChg>
      <pc:sldChg chg="del">
        <pc:chgData name="Marcia Moraes" userId="c9c67e8a-58e2-4733-9a1c-5d44fec4775b" providerId="ADAL" clId="{50AE9B51-55B6-429F-A486-12961BE8B455}" dt="2023-08-10T23:09:16.273" v="154" actId="2696"/>
        <pc:sldMkLst>
          <pc:docMk/>
          <pc:sldMk cId="116142241" sldId="294"/>
        </pc:sldMkLst>
      </pc:sldChg>
    </pc:docChg>
  </pc:docChgLst>
  <pc:docChgLst>
    <pc:chgData name="Moraes,Marcia" userId="c9c67e8a-58e2-4733-9a1c-5d44fec4775b" providerId="ADAL" clId="{E9362D46-B5E5-4089-AB1A-CDFE8C76C608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d053bab88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7d053bab88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1273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d053bab88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7d053bab88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6283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d053bab88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7d053bab88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8611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1920725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4578250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1920725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060196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UnitID">
  <p:cSld name="Title Green Dots UnitID">
    <p:bg>
      <p:bgPr>
        <a:solidFill>
          <a:schemeClr val="dk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6"/>
          <p:cNvPicPr preferRelativeResize="0"/>
          <p:nvPr/>
        </p:nvPicPr>
        <p:blipFill rotWithShape="1">
          <a:blip r:embed="rId2">
            <a:alphaModFix/>
          </a:blip>
          <a:srcRect t="29515" r="52954" b="10579"/>
          <a:stretch/>
        </p:blipFill>
        <p:spPr>
          <a:xfrm>
            <a:off x="7816146" y="2"/>
            <a:ext cx="6001455" cy="7772403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628075" y="2695562"/>
            <a:ext cx="12561413" cy="203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345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604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81750" marR="0" lvl="1" indent="-34543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072625" marR="0" lvl="2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763500" marR="0" lvl="3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454375" marR="0" lvl="4" indent="-345437" algn="l" rtl="0">
              <a:spcBef>
                <a:spcPts val="1058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2"/>
          </p:nvPr>
        </p:nvSpPr>
        <p:spPr>
          <a:xfrm>
            <a:off x="628074" y="5369310"/>
            <a:ext cx="12561413" cy="472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662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345437" algn="l" rtl="0">
              <a:spcBef>
                <a:spcPts val="604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662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1" name="Google Shape;71;p16"/>
          <p:cNvCxnSpPr/>
          <p:nvPr/>
        </p:nvCxnSpPr>
        <p:spPr>
          <a:xfrm>
            <a:off x="729342" y="5122227"/>
            <a:ext cx="9112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16"/>
          <p:cNvSpPr>
            <a:spLocks noGrp="1"/>
          </p:cNvSpPr>
          <p:nvPr>
            <p:ph type="pic" idx="3"/>
          </p:nvPr>
        </p:nvSpPr>
        <p:spPr>
          <a:xfrm>
            <a:off x="9986681" y="6869532"/>
            <a:ext cx="3202800" cy="512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662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604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2026301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CSU">
  <p:cSld name="Title Green Ram CSU">
    <p:bg>
      <p:bgPr>
        <a:solidFill>
          <a:schemeClr val="dk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6937514" y="-2"/>
            <a:ext cx="6880083" cy="7772403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628075" y="2695562"/>
            <a:ext cx="12561413" cy="203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345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604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81750" marR="0" lvl="1" indent="-34543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072625" marR="0" lvl="2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763500" marR="0" lvl="3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454375" marR="0" lvl="4" indent="-345437" algn="l" rtl="0">
              <a:spcBef>
                <a:spcPts val="1058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628074" y="5369310"/>
            <a:ext cx="12561413" cy="472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662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345437" algn="l" rtl="0">
              <a:spcBef>
                <a:spcPts val="604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662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7" name="Google Shape;77;p17"/>
          <p:cNvCxnSpPr/>
          <p:nvPr/>
        </p:nvCxnSpPr>
        <p:spPr>
          <a:xfrm>
            <a:off x="729342" y="5122227"/>
            <a:ext cx="9112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27881" y="6733970"/>
            <a:ext cx="3520436" cy="7874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9410142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UnitID">
  <p:cSld name="Title Green Ram UnitID">
    <p:bg>
      <p:bgPr>
        <a:solidFill>
          <a:schemeClr val="dk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6937514" y="-2"/>
            <a:ext cx="6880083" cy="7772403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628075" y="2695562"/>
            <a:ext cx="12561413" cy="203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345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604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81750" marR="0" lvl="1" indent="-34543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072625" marR="0" lvl="2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763500" marR="0" lvl="3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454375" marR="0" lvl="4" indent="-345437" algn="l" rtl="0">
              <a:spcBef>
                <a:spcPts val="1058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2"/>
          </p:nvPr>
        </p:nvSpPr>
        <p:spPr>
          <a:xfrm>
            <a:off x="628074" y="5369310"/>
            <a:ext cx="12561413" cy="472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662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345437" algn="l" rtl="0">
              <a:spcBef>
                <a:spcPts val="604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662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83" name="Google Shape;83;p18"/>
          <p:cNvCxnSpPr/>
          <p:nvPr/>
        </p:nvCxnSpPr>
        <p:spPr>
          <a:xfrm>
            <a:off x="729342" y="5122227"/>
            <a:ext cx="9112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8"/>
          <p:cNvSpPr>
            <a:spLocks noGrp="1"/>
          </p:cNvSpPr>
          <p:nvPr>
            <p:ph type="pic" idx="3"/>
          </p:nvPr>
        </p:nvSpPr>
        <p:spPr>
          <a:xfrm>
            <a:off x="9986681" y="6869532"/>
            <a:ext cx="3202800" cy="512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662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604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895785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1" y="6458925"/>
            <a:ext cx="3520440" cy="787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0549054" y="7008872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9287446" y="7299339"/>
            <a:ext cx="46013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(Albert.Lionelle@colostate.edu), updated by Marcia Moraes (marcia.moraes@colostate.edu)</a:t>
            </a:r>
            <a:endParaRPr lang="en-US" sz="10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CSU">
  <p:cSld name="Title White CSU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/>
        </p:nvSpPr>
        <p:spPr>
          <a:xfrm>
            <a:off x="-1349193" y="1236134"/>
            <a:ext cx="184507" cy="51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711" rIns="91422" bIns="45711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2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9"/>
          <p:cNvSpPr txBox="1"/>
          <p:nvPr/>
        </p:nvSpPr>
        <p:spPr>
          <a:xfrm>
            <a:off x="-2093575" y="-474132"/>
            <a:ext cx="184507" cy="51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711" rIns="91422" bIns="45711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2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9"/>
          <p:cNvSpPr txBox="1"/>
          <p:nvPr/>
        </p:nvSpPr>
        <p:spPr>
          <a:xfrm>
            <a:off x="-2186622" y="-795868"/>
            <a:ext cx="184507" cy="51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711" rIns="91422" bIns="45711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2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628075" y="2695562"/>
            <a:ext cx="12561413" cy="203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345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604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81750" marR="0" lvl="1" indent="-34543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072625" marR="0" lvl="2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763500" marR="0" lvl="3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454375" marR="0" lvl="4" indent="-345437" algn="l" rtl="0">
              <a:spcBef>
                <a:spcPts val="1058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628074" y="5369310"/>
            <a:ext cx="12561413" cy="48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662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345437" algn="l" rtl="0">
              <a:spcBef>
                <a:spcPts val="604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662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1" name="Google Shape;91;p19"/>
          <p:cNvCxnSpPr/>
          <p:nvPr/>
        </p:nvCxnSpPr>
        <p:spPr>
          <a:xfrm>
            <a:off x="729342" y="5122227"/>
            <a:ext cx="9112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2" name="Google Shape;9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27881" y="6733970"/>
            <a:ext cx="3520436" cy="7874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106881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UnitID">
  <p:cSld name="Title White UnitID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/>
        </p:nvSpPr>
        <p:spPr>
          <a:xfrm>
            <a:off x="-1349193" y="1236134"/>
            <a:ext cx="184507" cy="51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711" rIns="91422" bIns="45711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2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0"/>
          <p:cNvSpPr txBox="1"/>
          <p:nvPr/>
        </p:nvSpPr>
        <p:spPr>
          <a:xfrm>
            <a:off x="-2093575" y="-474132"/>
            <a:ext cx="184507" cy="51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711" rIns="91422" bIns="45711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2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0"/>
          <p:cNvSpPr txBox="1"/>
          <p:nvPr/>
        </p:nvSpPr>
        <p:spPr>
          <a:xfrm>
            <a:off x="-2186622" y="-795868"/>
            <a:ext cx="184507" cy="51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711" rIns="91422" bIns="45711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2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628075" y="2695562"/>
            <a:ext cx="12561413" cy="203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345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604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81750" marR="0" lvl="1" indent="-34543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072625" marR="0" lvl="2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763500" marR="0" lvl="3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454375" marR="0" lvl="4" indent="-345437" algn="l" rtl="0">
              <a:spcBef>
                <a:spcPts val="1058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2"/>
          </p:nvPr>
        </p:nvSpPr>
        <p:spPr>
          <a:xfrm>
            <a:off x="628074" y="5369310"/>
            <a:ext cx="12561413" cy="48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662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345437" algn="l" rtl="0">
              <a:spcBef>
                <a:spcPts val="604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662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9" name="Google Shape;99;p20"/>
          <p:cNvCxnSpPr/>
          <p:nvPr/>
        </p:nvCxnSpPr>
        <p:spPr>
          <a:xfrm>
            <a:off x="729342" y="5122227"/>
            <a:ext cx="9112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" name="Google Shape;100;p20"/>
          <p:cNvSpPr>
            <a:spLocks noGrp="1"/>
          </p:cNvSpPr>
          <p:nvPr>
            <p:ph type="pic" idx="3"/>
          </p:nvPr>
        </p:nvSpPr>
        <p:spPr>
          <a:xfrm>
            <a:off x="9986681" y="6869532"/>
            <a:ext cx="3202800" cy="512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9A9A9C"/>
              </a:buClr>
              <a:buSzPts val="1100"/>
              <a:buFont typeface="Arial"/>
              <a:buNone/>
              <a:defRPr sz="1662" b="0" i="0" u="none" strike="noStrike" cap="none">
                <a:solidFill>
                  <a:srgbClr val="9A9A9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604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5362500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White">
  <p:cSld name="Section Whit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3445329" y="2799372"/>
            <a:ext cx="9744400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3445329" y="4381997"/>
            <a:ext cx="9744400" cy="486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2"/>
            <a:ext cx="2572930" cy="77724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775130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Green Bar">
  <p:cSld name="Photo and Green Ba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>
            <a:spLocks noGrp="1"/>
          </p:cNvSpPr>
          <p:nvPr>
            <p:ph type="pic" idx="2"/>
          </p:nvPr>
        </p:nvSpPr>
        <p:spPr>
          <a:xfrm>
            <a:off x="0" y="0"/>
            <a:ext cx="9144187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604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3"/>
          <p:cNvSpPr/>
          <p:nvPr/>
        </p:nvSpPr>
        <p:spPr>
          <a:xfrm>
            <a:off x="9143999" y="0"/>
            <a:ext cx="4673413" cy="777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2" tIns="45711" rIns="91422" bIns="4571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64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9560560" y="2842090"/>
            <a:ext cx="3840640" cy="533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287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9560560" y="3886200"/>
            <a:ext cx="3840640" cy="50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345437" algn="ctr" rtl="0">
              <a:lnSpc>
                <a:spcPct val="114000"/>
              </a:lnSpc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813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932416" y="6948177"/>
            <a:ext cx="488943" cy="4889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3489473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 Right">
  <p:cSld name="Content and Photo Righ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621745" y="982462"/>
            <a:ext cx="4862453" cy="166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4836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621745" y="3052262"/>
            <a:ext cx="4862453" cy="197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24"/>
          <p:cNvSpPr>
            <a:spLocks noGrp="1"/>
          </p:cNvSpPr>
          <p:nvPr>
            <p:ph type="pic" idx="2"/>
          </p:nvPr>
        </p:nvSpPr>
        <p:spPr>
          <a:xfrm>
            <a:off x="6105892" y="0"/>
            <a:ext cx="7711653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604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0351125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 Left">
  <p:cSld name="Content and Photo Lef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>
            <a:spLocks noGrp="1"/>
          </p:cNvSpPr>
          <p:nvPr>
            <p:ph type="title"/>
          </p:nvPr>
        </p:nvSpPr>
        <p:spPr>
          <a:xfrm>
            <a:off x="8333453" y="982462"/>
            <a:ext cx="4862453" cy="166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4836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body" idx="1"/>
          </p:nvPr>
        </p:nvSpPr>
        <p:spPr>
          <a:xfrm>
            <a:off x="8333453" y="3052262"/>
            <a:ext cx="4862453" cy="197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25"/>
          <p:cNvSpPr>
            <a:spLocks noGrp="1"/>
          </p:cNvSpPr>
          <p:nvPr>
            <p:ph type="pic" idx="2"/>
          </p:nvPr>
        </p:nvSpPr>
        <p:spPr>
          <a:xfrm>
            <a:off x="2" y="0"/>
            <a:ext cx="7711653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604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1927666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Header">
  <p:cSld name="Photo and Head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>
            <a:spLocks noGrp="1"/>
          </p:cNvSpPr>
          <p:nvPr>
            <p:ph type="pic" idx="2"/>
          </p:nvPr>
        </p:nvSpPr>
        <p:spPr>
          <a:xfrm>
            <a:off x="0" y="0"/>
            <a:ext cx="13817600" cy="640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604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title"/>
          </p:nvPr>
        </p:nvSpPr>
        <p:spPr>
          <a:xfrm>
            <a:off x="400423" y="6654704"/>
            <a:ext cx="13016560" cy="779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  <a:defRPr sz="438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3131489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Photo">
  <p:cSld name="Full Photo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>
            <a:spLocks noGrp="1"/>
          </p:cNvSpPr>
          <p:nvPr>
            <p:ph type="pic" idx="2"/>
          </p:nvPr>
        </p:nvSpPr>
        <p:spPr>
          <a:xfrm>
            <a:off x="0" y="0"/>
            <a:ext cx="138176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604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643839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and Content">
  <p:cSld name="Chart and Conten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>
            <a:spLocks noGrp="1"/>
          </p:cNvSpPr>
          <p:nvPr>
            <p:ph type="title"/>
          </p:nvPr>
        </p:nvSpPr>
        <p:spPr>
          <a:xfrm>
            <a:off x="9150030" y="2317590"/>
            <a:ext cx="4039653" cy="1286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77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133" name="Google Shape;133;p28"/>
          <p:cNvSpPr txBox="1">
            <a:spLocks noGrp="1"/>
          </p:cNvSpPr>
          <p:nvPr>
            <p:ph type="body" idx="1"/>
          </p:nvPr>
        </p:nvSpPr>
        <p:spPr>
          <a:xfrm>
            <a:off x="9150030" y="3729514"/>
            <a:ext cx="4039653" cy="970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345437" algn="l" rtl="0">
              <a:lnSpc>
                <a:spcPct val="114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28"/>
          <p:cNvSpPr>
            <a:spLocks noGrp="1"/>
          </p:cNvSpPr>
          <p:nvPr>
            <p:ph type="chart" idx="2"/>
          </p:nvPr>
        </p:nvSpPr>
        <p:spPr>
          <a:xfrm>
            <a:off x="1269232" y="1443038"/>
            <a:ext cx="6863013" cy="4996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604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5" name="Google Shape;135;p28"/>
          <p:cNvGrpSpPr/>
          <p:nvPr/>
        </p:nvGrpSpPr>
        <p:grpSpPr>
          <a:xfrm>
            <a:off x="0" y="7372744"/>
            <a:ext cx="13818437" cy="400074"/>
            <a:chOff x="0" y="7372350"/>
            <a:chExt cx="13817700" cy="400053"/>
          </a:xfrm>
        </p:grpSpPr>
        <p:sp>
          <p:nvSpPr>
            <p:cNvPr id="136" name="Google Shape;136;p28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7" name="Google Shape;137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28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9" name="Google Shape;139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974310665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 Whit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988130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Ram">
  <p:cSld name="Closing Green Ram">
    <p:bg>
      <p:bgPr>
        <a:solidFill>
          <a:schemeClr val="dk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/>
        </p:nvSpPr>
        <p:spPr>
          <a:xfrm>
            <a:off x="729342" y="4199228"/>
            <a:ext cx="12561413" cy="1107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6044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6044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30"/>
          <p:cNvCxnSpPr/>
          <p:nvPr/>
        </p:nvCxnSpPr>
        <p:spPr>
          <a:xfrm>
            <a:off x="881742" y="5936778"/>
            <a:ext cx="9112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4" name="Google Shape;144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238" y="6320941"/>
            <a:ext cx="3520436" cy="787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0"/>
          <p:cNvPicPr preferRelativeResize="0"/>
          <p:nvPr/>
        </p:nvPicPr>
        <p:blipFill rotWithShape="1">
          <a:blip r:embed="rId3">
            <a:alphaModFix amt="8000"/>
          </a:blip>
          <a:srcRect t="14707" r="30637" b="6934"/>
          <a:stretch/>
        </p:blipFill>
        <p:spPr>
          <a:xfrm>
            <a:off x="6937514" y="-2"/>
            <a:ext cx="6880083" cy="77724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334537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Dots">
  <p:cSld name="Closing Green Dots">
    <p:bg>
      <p:bgPr>
        <a:solidFill>
          <a:schemeClr val="dk2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/>
        </p:nvSpPr>
        <p:spPr>
          <a:xfrm>
            <a:off x="729342" y="4199228"/>
            <a:ext cx="12561413" cy="1107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6044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6044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31"/>
          <p:cNvPicPr preferRelativeResize="0"/>
          <p:nvPr/>
        </p:nvPicPr>
        <p:blipFill rotWithShape="1">
          <a:blip r:embed="rId2">
            <a:alphaModFix/>
          </a:blip>
          <a:srcRect t="6244" r="31394"/>
          <a:stretch/>
        </p:blipFill>
        <p:spPr>
          <a:xfrm>
            <a:off x="8406690" y="0"/>
            <a:ext cx="5410908" cy="75662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31"/>
          <p:cNvCxnSpPr/>
          <p:nvPr/>
        </p:nvCxnSpPr>
        <p:spPr>
          <a:xfrm>
            <a:off x="881742" y="5936778"/>
            <a:ext cx="9112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0" name="Google Shape;15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238" y="6320941"/>
            <a:ext cx="3520436" cy="7874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3054549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White">
  <p:cSld name="Closing White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/>
        </p:nvSpPr>
        <p:spPr>
          <a:xfrm>
            <a:off x="729342" y="4198802"/>
            <a:ext cx="12561413" cy="1107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 sz="6044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6044" b="0" i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32"/>
          <p:cNvCxnSpPr/>
          <p:nvPr/>
        </p:nvCxnSpPr>
        <p:spPr>
          <a:xfrm>
            <a:off x="881742" y="5936352"/>
            <a:ext cx="9112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238" y="6320942"/>
            <a:ext cx="3520436" cy="7874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7695680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Green">
  <p:cSld name="Section Green">
    <p:bg>
      <p:bgPr>
        <a:solidFill>
          <a:schemeClr val="dk2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>
            <a:spLocks noGrp="1"/>
          </p:cNvSpPr>
          <p:nvPr>
            <p:ph type="title"/>
          </p:nvPr>
        </p:nvSpPr>
        <p:spPr>
          <a:xfrm>
            <a:off x="3445329" y="2799372"/>
            <a:ext cx="9744400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157" name="Google Shape;157;p33"/>
          <p:cNvSpPr txBox="1">
            <a:spLocks noGrp="1"/>
          </p:cNvSpPr>
          <p:nvPr>
            <p:ph type="body" idx="1"/>
          </p:nvPr>
        </p:nvSpPr>
        <p:spPr>
          <a:xfrm>
            <a:off x="3445329" y="4381997"/>
            <a:ext cx="9744400" cy="517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813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8" name="Google Shape;158;p33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0"/>
            <a:ext cx="2572930" cy="77724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1472625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>
            <a:spLocks noGrp="1"/>
          </p:cNvSpPr>
          <p:nvPr>
            <p:ph type="title"/>
          </p:nvPr>
        </p:nvSpPr>
        <p:spPr>
          <a:xfrm>
            <a:off x="2036701" y="2797385"/>
            <a:ext cx="9744400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pic>
        <p:nvPicPr>
          <p:cNvPr id="161" name="Google Shape;161;p34"/>
          <p:cNvPicPr preferRelativeResize="0"/>
          <p:nvPr/>
        </p:nvPicPr>
        <p:blipFill rotWithShape="1">
          <a:blip r:embed="rId2">
            <a:alphaModFix/>
          </a:blip>
          <a:srcRect l="-220" t="28562" b="57446"/>
          <a:stretch/>
        </p:blipFill>
        <p:spPr>
          <a:xfrm>
            <a:off x="246889" y="6034881"/>
            <a:ext cx="13267947" cy="1883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7193078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bg>
      <p:bgPr>
        <a:solidFill>
          <a:schemeClr val="dk2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>
            <a:spLocks noGrp="1"/>
          </p:cNvSpPr>
          <p:nvPr>
            <p:ph type="body" idx="1"/>
          </p:nvPr>
        </p:nvSpPr>
        <p:spPr>
          <a:xfrm>
            <a:off x="742950" y="2728873"/>
            <a:ext cx="3604453" cy="62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690875" marR="0" lvl="0" indent="-345437" algn="ctr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2418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64" name="Google Shape;164;p35"/>
          <p:cNvGrpSpPr/>
          <p:nvPr/>
        </p:nvGrpSpPr>
        <p:grpSpPr>
          <a:xfrm>
            <a:off x="0" y="6797108"/>
            <a:ext cx="13818337" cy="617177"/>
            <a:chOff x="0" y="6739600"/>
            <a:chExt cx="13817600" cy="617144"/>
          </a:xfrm>
        </p:grpSpPr>
        <p:pic>
          <p:nvPicPr>
            <p:cNvPr id="165" name="Google Shape;165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3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00229" y="6739600"/>
              <a:ext cx="617144" cy="6171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8" name="Google Shape;168;p35"/>
          <p:cNvSpPr txBox="1">
            <a:spLocks noGrp="1"/>
          </p:cNvSpPr>
          <p:nvPr>
            <p:ph type="body" idx="2"/>
          </p:nvPr>
        </p:nvSpPr>
        <p:spPr>
          <a:xfrm>
            <a:off x="5106474" y="2728873"/>
            <a:ext cx="3604453" cy="62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690875" marR="0" lvl="0" indent="-345437" algn="ctr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2418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p35"/>
          <p:cNvSpPr txBox="1">
            <a:spLocks noGrp="1"/>
          </p:cNvSpPr>
          <p:nvPr>
            <p:ph type="body" idx="3"/>
          </p:nvPr>
        </p:nvSpPr>
        <p:spPr>
          <a:xfrm>
            <a:off x="9469996" y="2728873"/>
            <a:ext cx="3604453" cy="62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690875" marR="0" lvl="0" indent="-345437" algn="ctr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2418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6037931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Footer">
  <p:cSld name="Blank Footer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36"/>
          <p:cNvGrpSpPr/>
          <p:nvPr/>
        </p:nvGrpSpPr>
        <p:grpSpPr>
          <a:xfrm>
            <a:off x="0" y="7372744"/>
            <a:ext cx="13818437" cy="400074"/>
            <a:chOff x="0" y="7372350"/>
            <a:chExt cx="13817700" cy="400053"/>
          </a:xfrm>
        </p:grpSpPr>
        <p:sp>
          <p:nvSpPr>
            <p:cNvPr id="172" name="Google Shape;172;p36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3" name="Google Shape;173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36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5" name="Google Shape;175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309815238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">
  <p:cSld name="Blank Green">
    <p:bg>
      <p:bgPr>
        <a:solidFill>
          <a:schemeClr val="dk2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430995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>
            <a:spLocks noGrp="1"/>
          </p:cNvSpPr>
          <p:nvPr>
            <p:ph type="ctrTitle"/>
          </p:nvPr>
        </p:nvSpPr>
        <p:spPr>
          <a:xfrm>
            <a:off x="471026" y="1125135"/>
            <a:ext cx="12875573" cy="3101707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7858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7858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7858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7858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7858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7858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7858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7858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7858"/>
            </a:lvl9pPr>
          </a:lstStyle>
          <a:p>
            <a:endParaRPr/>
          </a:p>
        </p:txBody>
      </p:sp>
      <p:sp>
        <p:nvSpPr>
          <p:cNvPr id="179" name="Google Shape;179;p38"/>
          <p:cNvSpPr txBox="1">
            <a:spLocks noGrp="1"/>
          </p:cNvSpPr>
          <p:nvPr>
            <p:ph type="subTitle" idx="1"/>
          </p:nvPr>
        </p:nvSpPr>
        <p:spPr>
          <a:xfrm>
            <a:off x="471014" y="4282678"/>
            <a:ext cx="12875573" cy="1197707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04"/>
              </a:spcBef>
              <a:spcAft>
                <a:spcPts val="0"/>
              </a:spcAft>
              <a:buSzPts val="2800"/>
              <a:buNone/>
              <a:defRPr sz="423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23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23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231"/>
            </a:lvl4pPr>
            <a:lvl5pPr lvl="4" algn="ctr" rtl="0">
              <a:lnSpc>
                <a:spcPct val="100000"/>
              </a:lnSpc>
              <a:spcBef>
                <a:spcPts val="302"/>
              </a:spcBef>
              <a:spcAft>
                <a:spcPts val="0"/>
              </a:spcAft>
              <a:buSzPts val="2800"/>
              <a:buNone/>
              <a:defRPr sz="4231"/>
            </a:lvl5pPr>
            <a:lvl6pPr lvl="5" algn="ctr" rtl="0">
              <a:lnSpc>
                <a:spcPct val="100000"/>
              </a:lnSpc>
              <a:spcBef>
                <a:spcPts val="604"/>
              </a:spcBef>
              <a:spcAft>
                <a:spcPts val="0"/>
              </a:spcAft>
              <a:buSzPts val="2800"/>
              <a:buNone/>
              <a:defRPr sz="4231"/>
            </a:lvl6pPr>
            <a:lvl7pPr lvl="6" algn="ctr" rtl="0">
              <a:lnSpc>
                <a:spcPct val="100000"/>
              </a:lnSpc>
              <a:spcBef>
                <a:spcPts val="604"/>
              </a:spcBef>
              <a:spcAft>
                <a:spcPts val="0"/>
              </a:spcAft>
              <a:buSzPts val="2800"/>
              <a:buNone/>
              <a:defRPr sz="4231"/>
            </a:lvl7pPr>
            <a:lvl8pPr lvl="7" algn="ctr" rtl="0">
              <a:lnSpc>
                <a:spcPct val="100000"/>
              </a:lnSpc>
              <a:spcBef>
                <a:spcPts val="604"/>
              </a:spcBef>
              <a:spcAft>
                <a:spcPts val="0"/>
              </a:spcAft>
              <a:buSzPts val="2800"/>
              <a:buNone/>
              <a:defRPr sz="4231"/>
            </a:lvl8pPr>
            <a:lvl9pPr lvl="8" algn="ctr" rtl="0">
              <a:lnSpc>
                <a:spcPct val="100000"/>
              </a:lnSpc>
              <a:spcBef>
                <a:spcPts val="604"/>
              </a:spcBef>
              <a:spcAft>
                <a:spcPts val="0"/>
              </a:spcAft>
              <a:buSzPts val="2800"/>
              <a:buNone/>
              <a:defRPr sz="4231"/>
            </a:lvl9pPr>
          </a:lstStyle>
          <a:p>
            <a:endParaRPr/>
          </a:p>
        </p:txBody>
      </p:sp>
      <p:sp>
        <p:nvSpPr>
          <p:cNvPr id="180" name="Google Shape;180;p38"/>
          <p:cNvSpPr txBox="1">
            <a:spLocks noGrp="1"/>
          </p:cNvSpPr>
          <p:nvPr>
            <p:ph type="sldNum" idx="12"/>
          </p:nvPr>
        </p:nvSpPr>
        <p:spPr>
          <a:xfrm>
            <a:off x="12802825" y="7046639"/>
            <a:ext cx="829147" cy="594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96423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074" y="2487883"/>
            <a:ext cx="12561413" cy="3093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872935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  <p:sldLayoutId id="2147483714" r:id="rId20"/>
    <p:sldLayoutId id="2147483715" r:id="rId21"/>
    <p:sldLayoutId id="2147483716" r:id="rId22"/>
    <p:sldLayoutId id="2147483717" r:id="rId23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1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1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1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1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1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1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1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1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1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1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1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1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1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1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1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1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1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1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1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1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1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1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1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1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1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1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1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6"/>
          <p:cNvSpPr txBox="1">
            <a:spLocks noGrp="1"/>
          </p:cNvSpPr>
          <p:nvPr>
            <p:ph type="title"/>
          </p:nvPr>
        </p:nvSpPr>
        <p:spPr>
          <a:xfrm>
            <a:off x="569822" y="381280"/>
            <a:ext cx="12561413" cy="1015467"/>
          </a:xfrm>
          <a:prstGeom prst="rect">
            <a:avLst/>
          </a:prstGeom>
        </p:spPr>
        <p:txBody>
          <a:bodyPr spcFirstLastPara="1" wrap="square" lIns="91422" tIns="91422" rIns="91422" bIns="91422" anchor="b" anchorCtr="0">
            <a:noAutofit/>
          </a:bodyPr>
          <a:lstStyle/>
          <a:p>
            <a:r>
              <a:rPr lang="en" dirty="0"/>
              <a:t>For Loop</a:t>
            </a:r>
            <a:endParaRPr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FBBFB7-9B37-47A5-0EA1-5E08AA050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94" y="1396747"/>
            <a:ext cx="12561413" cy="2015520"/>
          </a:xfrm>
        </p:spPr>
        <p:txBody>
          <a:bodyPr/>
          <a:lstStyle/>
          <a:p>
            <a:r>
              <a:rPr lang="en-US" sz="2720" dirty="0"/>
              <a:t>How the for works:</a:t>
            </a:r>
          </a:p>
          <a:p>
            <a:pPr lvl="1">
              <a:buFont typeface="+mj-lt"/>
              <a:buAutoNum type="arabicPeriod"/>
            </a:pPr>
            <a:r>
              <a:rPr lang="en-US" sz="2720" dirty="0"/>
              <a:t>control variable is initialized </a:t>
            </a:r>
          </a:p>
          <a:p>
            <a:pPr lvl="1">
              <a:buFont typeface="+mj-lt"/>
              <a:buAutoNum type="arabicPeriod"/>
            </a:pPr>
            <a:r>
              <a:rPr lang="en-US" sz="2720" dirty="0"/>
              <a:t>test condition</a:t>
            </a:r>
          </a:p>
          <a:p>
            <a:pPr marL="2114381" lvl="2" indent="0">
              <a:buNone/>
            </a:pPr>
            <a:r>
              <a:rPr lang="en-US" sz="2720" dirty="0"/>
              <a:t>2.1. if test if true:</a:t>
            </a:r>
          </a:p>
          <a:p>
            <a:pPr lvl="2"/>
            <a:r>
              <a:rPr lang="en-US" sz="2720" dirty="0"/>
              <a:t>execute what is in {}</a:t>
            </a:r>
          </a:p>
          <a:p>
            <a:pPr lvl="2"/>
            <a:r>
              <a:rPr lang="en-US" sz="2720" dirty="0"/>
              <a:t>increment control variable and</a:t>
            </a:r>
          </a:p>
          <a:p>
            <a:pPr lvl="2"/>
            <a:r>
              <a:rPr lang="en-US" sz="2720" dirty="0"/>
              <a:t>go to step 2 again</a:t>
            </a:r>
          </a:p>
          <a:p>
            <a:pPr marL="2114381" lvl="2" indent="0">
              <a:buNone/>
            </a:pPr>
            <a:r>
              <a:rPr lang="en-US" sz="2720" dirty="0"/>
              <a:t>2.2. if test if false, exit for</a:t>
            </a: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7B997A0F-7C76-707B-8D75-36B883FD3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815" y="0"/>
            <a:ext cx="6525786" cy="139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1C34F95-4672-123C-322B-848377C660A5}"/>
              </a:ext>
            </a:extLst>
          </p:cNvPr>
          <p:cNvSpPr/>
          <p:nvPr/>
        </p:nvSpPr>
        <p:spPr>
          <a:xfrm>
            <a:off x="8101783" y="1479164"/>
            <a:ext cx="5087721" cy="7725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4528" tIns="276352" rIns="414528" bIns="276352" rtlCol="0" anchor="ctr"/>
          <a:lstStyle/>
          <a:p>
            <a:pPr algn="ctr" defTabSz="1381750">
              <a:buClr>
                <a:srgbClr val="000000"/>
              </a:buClr>
            </a:pPr>
            <a:r>
              <a:rPr lang="en-US" sz="2116" kern="0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  <a:sym typeface="Arial"/>
              </a:rPr>
              <a:t>What is the program output?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FE4718-C8B8-0792-8F92-1041A8359ED7}"/>
              </a:ext>
            </a:extLst>
          </p:cNvPr>
          <p:cNvSpPr/>
          <p:nvPr/>
        </p:nvSpPr>
        <p:spPr>
          <a:xfrm>
            <a:off x="8101784" y="2442818"/>
            <a:ext cx="5087722" cy="3891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4528" tIns="276352" rIns="414528" bIns="276352" rtlCol="0" anchor="ctr"/>
          <a:lstStyle/>
          <a:p>
            <a:pPr algn="ctr" defTabSz="1381750">
              <a:buClr>
                <a:srgbClr val="000000"/>
              </a:buClr>
            </a:pPr>
            <a:r>
              <a:rPr lang="en-US" sz="2116" kern="0" dirty="0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  <a:sym typeface="Arial"/>
              </a:rPr>
              <a:t>0123456789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185DCC-2605-9EA9-989B-0F7A96EDB32B}"/>
              </a:ext>
            </a:extLst>
          </p:cNvPr>
          <p:cNvSpPr/>
          <p:nvPr/>
        </p:nvSpPr>
        <p:spPr>
          <a:xfrm>
            <a:off x="7985240" y="3059222"/>
            <a:ext cx="5145995" cy="13967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4528" tIns="276352" rIns="414528" bIns="276352" rtlCol="0" anchor="ctr"/>
          <a:lstStyle/>
          <a:p>
            <a:pPr algn="ctr" defTabSz="1381750">
              <a:buClr>
                <a:srgbClr val="000000"/>
              </a:buClr>
            </a:pPr>
            <a:r>
              <a:rPr lang="en-US" sz="2116" kern="0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  <a:sym typeface="Arial"/>
              </a:rPr>
              <a:t>What do we need to change to have each number in a different line?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4F2F13-C803-D107-3228-C060B9EF9EEE}"/>
              </a:ext>
            </a:extLst>
          </p:cNvPr>
          <p:cNvSpPr/>
          <p:nvPr/>
        </p:nvSpPr>
        <p:spPr>
          <a:xfrm>
            <a:off x="7291814" y="4280039"/>
            <a:ext cx="7197876" cy="74584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4528" tIns="276352" rIns="414528" bIns="276352" rtlCol="0" anchor="ctr"/>
          <a:lstStyle/>
          <a:p>
            <a:pPr algn="ctr" defTabSz="1381750">
              <a:buClr>
                <a:srgbClr val="000000"/>
              </a:buClr>
            </a:pPr>
            <a:r>
              <a:rPr lang="en-US" sz="2116" kern="0" dirty="0" err="1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  <a:sym typeface="Arial"/>
              </a:rPr>
              <a:t>System.out.println</a:t>
            </a:r>
            <a:r>
              <a:rPr lang="en-US" sz="2116" kern="0" dirty="0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  <a:sym typeface="Arial"/>
              </a:rPr>
              <a:t>(</a:t>
            </a:r>
            <a:r>
              <a:rPr lang="en-US" sz="2116" kern="0" dirty="0" err="1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  <a:sym typeface="Arial"/>
              </a:rPr>
              <a:t>i</a:t>
            </a:r>
            <a:r>
              <a:rPr lang="en-US" sz="2116" kern="0" dirty="0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  <a:sym typeface="Arial"/>
              </a:rPr>
              <a:t>);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82500F-3B2A-AFAD-A4BB-603E32498C7C}"/>
              </a:ext>
            </a:extLst>
          </p:cNvPr>
          <p:cNvSpPr/>
          <p:nvPr/>
        </p:nvSpPr>
        <p:spPr>
          <a:xfrm>
            <a:off x="8346891" y="5025885"/>
            <a:ext cx="5087721" cy="14805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4528" tIns="276352" rIns="414528" bIns="276352" rtlCol="0" anchor="ctr"/>
          <a:lstStyle/>
          <a:p>
            <a:pPr algn="ctr" defTabSz="1381750">
              <a:buClr>
                <a:srgbClr val="000000"/>
              </a:buClr>
            </a:pPr>
            <a:r>
              <a:rPr lang="en-US" sz="2116" kern="0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  <a:sym typeface="Arial"/>
              </a:rPr>
              <a:t>What do we need to change to print the numbers in the reverse order?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FB18FA-4C86-F59F-ACE3-2031192FD156}"/>
              </a:ext>
            </a:extLst>
          </p:cNvPr>
          <p:cNvSpPr/>
          <p:nvPr/>
        </p:nvSpPr>
        <p:spPr>
          <a:xfrm>
            <a:off x="6908800" y="6593416"/>
            <a:ext cx="7197876" cy="74584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4528" tIns="276352" rIns="414528" bIns="276352" rtlCol="0" anchor="ctr"/>
          <a:lstStyle/>
          <a:p>
            <a:pPr algn="ctr" defTabSz="1381750">
              <a:buClr>
                <a:srgbClr val="000000"/>
              </a:buClr>
            </a:pPr>
            <a:r>
              <a:rPr lang="en-US" sz="2116" kern="0" dirty="0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  <a:sym typeface="Arial"/>
              </a:rPr>
              <a:t>for(</a:t>
            </a:r>
            <a:r>
              <a:rPr lang="en-US" sz="2116" kern="0" dirty="0" err="1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  <a:sym typeface="Arial"/>
              </a:rPr>
              <a:t>int</a:t>
            </a:r>
            <a:r>
              <a:rPr lang="en-US" sz="2116" kern="0" dirty="0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  <a:sym typeface="Arial"/>
              </a:rPr>
              <a:t> </a:t>
            </a:r>
            <a:r>
              <a:rPr lang="en-US" sz="2116" kern="0" dirty="0" err="1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  <a:sym typeface="Arial"/>
              </a:rPr>
              <a:t>i</a:t>
            </a:r>
            <a:r>
              <a:rPr lang="en-US" sz="2116" kern="0" dirty="0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  <a:sym typeface="Arial"/>
              </a:rPr>
              <a:t> = 9; </a:t>
            </a:r>
            <a:r>
              <a:rPr lang="en-US" sz="2116" kern="0" dirty="0" err="1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  <a:sym typeface="Arial"/>
              </a:rPr>
              <a:t>i</a:t>
            </a:r>
            <a:r>
              <a:rPr lang="en-US" sz="2116" kern="0" dirty="0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  <a:sym typeface="Arial"/>
              </a:rPr>
              <a:t> &gt;=0; </a:t>
            </a:r>
            <a:r>
              <a:rPr lang="en-US" sz="2116" kern="0" dirty="0" err="1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  <a:sym typeface="Arial"/>
              </a:rPr>
              <a:t>i</a:t>
            </a:r>
            <a:r>
              <a:rPr lang="en-US" sz="2116" kern="0" dirty="0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  <a:sym typeface="Arial"/>
              </a:rPr>
              <a:t>--)</a:t>
            </a:r>
          </a:p>
        </p:txBody>
      </p:sp>
    </p:spTree>
    <p:extLst>
      <p:ext uri="{BB962C8B-B14F-4D97-AF65-F5344CB8AC3E}">
        <p14:creationId xmlns:p14="http://schemas.microsoft.com/office/powerpoint/2010/main" val="11614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/>
      <p:bldP spid="17" grpId="0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B640B-36BF-3C4B-916C-AC584F660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Activity – Loop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66651-B913-2643-95EC-1F7359A42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154471"/>
          </a:xfrm>
        </p:spPr>
        <p:txBody>
          <a:bodyPr/>
          <a:lstStyle/>
          <a:p>
            <a:r>
              <a:rPr lang="en-US" sz="2400" dirty="0"/>
              <a:t>Write a method that reads positive numbers and prints the sum and average of those numbers.</a:t>
            </a:r>
          </a:p>
          <a:p>
            <a:endParaRPr lang="en-US" sz="2400" dirty="0"/>
          </a:p>
          <a:p>
            <a:r>
              <a:rPr lang="en-US" sz="2400" dirty="0"/>
              <a:t>Think about how you are going to solve this problem</a:t>
            </a:r>
          </a:p>
          <a:p>
            <a:pPr lvl="1"/>
            <a:r>
              <a:rPr lang="en-US" sz="2200" dirty="0"/>
              <a:t>What kind of loop do we need? Why?</a:t>
            </a:r>
          </a:p>
          <a:p>
            <a:pPr lvl="1"/>
            <a:r>
              <a:rPr lang="en-US" sz="2200" dirty="0"/>
              <a:t>When  the loop is going to stop?</a:t>
            </a:r>
          </a:p>
          <a:p>
            <a:pPr lvl="1"/>
            <a:r>
              <a:rPr lang="en-US" sz="2200" dirty="0"/>
              <a:t>How many variables do we need? Why?</a:t>
            </a:r>
          </a:p>
          <a:p>
            <a:pPr lvl="1"/>
            <a:r>
              <a:rPr lang="en-US" sz="2200" dirty="0"/>
              <a:t>What are those variables types?</a:t>
            </a:r>
          </a:p>
        </p:txBody>
      </p:sp>
    </p:spTree>
    <p:extLst>
      <p:ext uri="{BB962C8B-B14F-4D97-AF65-F5344CB8AC3E}">
        <p14:creationId xmlns:p14="http://schemas.microsoft.com/office/powerpoint/2010/main" val="236228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B640B-36BF-3C4B-916C-AC584F660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Activity – Loop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66651-B913-2643-95EC-1F7359A42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711272"/>
          </a:xfrm>
        </p:spPr>
        <p:txBody>
          <a:bodyPr/>
          <a:lstStyle/>
          <a:p>
            <a:r>
              <a:rPr lang="en-US" sz="2400" dirty="0"/>
              <a:t>Write a method that generates the first hundred even numbers.</a:t>
            </a:r>
          </a:p>
          <a:p>
            <a:endParaRPr lang="en-US" sz="2400" dirty="0"/>
          </a:p>
          <a:p>
            <a:r>
              <a:rPr lang="en-US" sz="2400" dirty="0"/>
              <a:t>Think about how you are going to solve this problem</a:t>
            </a:r>
          </a:p>
          <a:p>
            <a:pPr lvl="1"/>
            <a:r>
              <a:rPr lang="en-US" sz="2200" dirty="0"/>
              <a:t>What kind of loop do we need? Why?</a:t>
            </a:r>
          </a:p>
          <a:p>
            <a:pPr lvl="1"/>
            <a:r>
              <a:rPr lang="en-US" sz="2200" dirty="0"/>
              <a:t>When  the loop is going to stop?</a:t>
            </a:r>
          </a:p>
          <a:p>
            <a:pPr lvl="1"/>
            <a:r>
              <a:rPr lang="en-US" sz="2200" dirty="0"/>
              <a:t>How many variables do we need? Why?</a:t>
            </a:r>
          </a:p>
          <a:p>
            <a:pPr lvl="1"/>
            <a:r>
              <a:rPr lang="en-US" sz="2200" dirty="0"/>
              <a:t>What are those variables types?</a:t>
            </a:r>
          </a:p>
        </p:txBody>
      </p:sp>
    </p:spTree>
    <p:extLst>
      <p:ext uri="{BB962C8B-B14F-4D97-AF65-F5344CB8AC3E}">
        <p14:creationId xmlns:p14="http://schemas.microsoft.com/office/powerpoint/2010/main" val="115112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B640B-36BF-3C4B-916C-AC584F660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Activity – Loop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66651-B913-2643-95EC-1F7359A42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587212"/>
          </a:xfrm>
        </p:spPr>
        <p:txBody>
          <a:bodyPr/>
          <a:lstStyle/>
          <a:p>
            <a:r>
              <a:rPr lang="en-US" sz="2400" dirty="0"/>
              <a:t>Write the following as a </a:t>
            </a:r>
            <a:r>
              <a:rPr lang="en-US" sz="2400" b="1" dirty="0"/>
              <a:t>for</a:t>
            </a:r>
            <a:r>
              <a:rPr lang="en-US" sz="2400" dirty="0"/>
              <a:t>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43FF54-5C91-2B42-8FCC-7C6355334681}"/>
              </a:ext>
            </a:extLst>
          </p:cNvPr>
          <p:cNvSpPr txBox="1"/>
          <p:nvPr/>
        </p:nvSpPr>
        <p:spPr>
          <a:xfrm>
            <a:off x="3454400" y="2611750"/>
            <a:ext cx="69088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simpleLoop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total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while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&lt;=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total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083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B640B-36BF-3C4B-916C-AC584F660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Along: loop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66651-B913-2643-95EC-1F7359A42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31645"/>
            <a:ext cx="11087675" cy="2667782"/>
          </a:xfrm>
        </p:spPr>
        <p:txBody>
          <a:bodyPr/>
          <a:lstStyle/>
          <a:p>
            <a:r>
              <a:rPr lang="en-US" sz="2400" dirty="0"/>
              <a:t>Back to Canvas / </a:t>
            </a:r>
            <a:r>
              <a:rPr lang="en-US" sz="2400" dirty="0" err="1"/>
              <a:t>Zybooks</a:t>
            </a:r>
            <a:r>
              <a:rPr lang="en-US" sz="2400" dirty="0"/>
              <a:t> – work on Activity 2 the number game.</a:t>
            </a:r>
          </a:p>
          <a:p>
            <a:r>
              <a:rPr lang="en-US" sz="2400" dirty="0"/>
              <a:t>One person codes, the rests assists in the coding</a:t>
            </a:r>
          </a:p>
          <a:p>
            <a:pPr lvl="1"/>
            <a:r>
              <a:rPr lang="en-US" sz="2400" dirty="0"/>
              <a:t>Really, everyone trying it, isn’t as beneficial as everyone working together on these!</a:t>
            </a:r>
          </a:p>
          <a:p>
            <a:pPr lvl="1"/>
            <a:r>
              <a:rPr lang="en-US" sz="2400" dirty="0"/>
              <a:t>You can always try it on our own later</a:t>
            </a:r>
          </a:p>
        </p:txBody>
      </p:sp>
    </p:spTree>
    <p:extLst>
      <p:ext uri="{BB962C8B-B14F-4D97-AF65-F5344CB8AC3E}">
        <p14:creationId xmlns:p14="http://schemas.microsoft.com/office/powerpoint/2010/main" val="214313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1D683-00D4-0445-9448-BC3044AD8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While/For Mostly Interchangeable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9288E-D494-1942-ABCE-51152CB061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26171" y="1776682"/>
            <a:ext cx="3363357" cy="1300099"/>
          </a:xfrm>
        </p:spPr>
        <p:txBody>
          <a:bodyPr/>
          <a:lstStyle/>
          <a:p>
            <a:r>
              <a:rPr lang="en-US" dirty="0"/>
              <a:t>Let total = 10</a:t>
            </a:r>
          </a:p>
          <a:p>
            <a:r>
              <a:rPr lang="en-US" dirty="0"/>
              <a:t>0,1,2,3,4,5,6,7,8,9,</a:t>
            </a:r>
            <a:br>
              <a:rPr lang="en-US" dirty="0"/>
            </a:b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B7748DD-DF09-434C-8BE3-3D3CB996F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14" y="1463722"/>
            <a:ext cx="9245600" cy="523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07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D6F79-B466-0C49-A7B8-FB19218D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Trailing Comma?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DD660-1BE7-3642-BCCE-B221C4C93D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776683"/>
            <a:ext cx="8675582" cy="1358403"/>
          </a:xfrm>
        </p:spPr>
        <p:txBody>
          <a:bodyPr/>
          <a:lstStyle/>
          <a:p>
            <a:pPr fontAlgn="base"/>
            <a:r>
              <a:rPr lang="en-US" dirty="0"/>
              <a:t>What if I wanted to write same simple loop, but</a:t>
            </a:r>
          </a:p>
          <a:p>
            <a:pPr lvl="1" fontAlgn="base"/>
            <a:r>
              <a:rPr lang="en-US" dirty="0"/>
              <a:t>NO trailing comma? </a:t>
            </a:r>
          </a:p>
          <a:p>
            <a:pPr lvl="1" fontAlgn="base"/>
            <a:r>
              <a:rPr lang="en-US" dirty="0"/>
              <a:t>Let’s face it, that looks bad and probably isn’t what we want</a:t>
            </a:r>
          </a:p>
        </p:txBody>
      </p:sp>
      <p:pic>
        <p:nvPicPr>
          <p:cNvPr id="4098" name="Picture 2" descr="Image result for obi wan kenobi">
            <a:extLst>
              <a:ext uri="{FF2B5EF4-FFF2-40B4-BE49-F238E27FC236}">
                <a16:creationId xmlns:a16="http://schemas.microsoft.com/office/drawing/2014/main" id="{2A4047FB-B5A6-B247-BF3B-DDEC08EDF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00" y="17485"/>
            <a:ext cx="2260600" cy="276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96C6F7F0-589C-5446-8CDD-4FCEC199D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100" y="3258576"/>
            <a:ext cx="6629400" cy="371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90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F69212-F891-5844-91B0-396F6B018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5B7610-981A-7441-A483-AB5BABDA0A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9103754" cy="5792676"/>
          </a:xfrm>
        </p:spPr>
        <p:txBody>
          <a:bodyPr/>
          <a:lstStyle/>
          <a:p>
            <a:r>
              <a:rPr lang="en-US" sz="2000" dirty="0">
                <a:solidFill>
                  <a:srgbClr val="092529"/>
                </a:solidFill>
              </a:rPr>
              <a:t>Reminder – readings are due </a:t>
            </a:r>
            <a:r>
              <a:rPr lang="en-US" sz="2000" b="1" dirty="0">
                <a:solidFill>
                  <a:srgbClr val="092529"/>
                </a:solidFill>
              </a:rPr>
              <a:t>before</a:t>
            </a:r>
            <a:r>
              <a:rPr lang="en-US" sz="2000" dirty="0">
                <a:solidFill>
                  <a:srgbClr val="092529"/>
                </a:solidFill>
              </a:rPr>
              <a:t> lecture</a:t>
            </a:r>
          </a:p>
          <a:p>
            <a:pPr lvl="1"/>
            <a:r>
              <a:rPr lang="en-US" sz="2000" dirty="0">
                <a:solidFill>
                  <a:srgbClr val="092529"/>
                </a:solidFill>
              </a:rPr>
              <a:t>We start off each lecture with a recall activity from your reading! </a:t>
            </a:r>
          </a:p>
          <a:p>
            <a:r>
              <a:rPr lang="en-US" sz="2000" dirty="0">
                <a:solidFill>
                  <a:srgbClr val="092529"/>
                </a:solidFill>
              </a:rPr>
              <a:t>Help Sessions and Help Desks</a:t>
            </a:r>
          </a:p>
          <a:p>
            <a:pPr lvl="1"/>
            <a:r>
              <a:rPr lang="en-US" sz="2000" dirty="0"/>
              <a:t>Go to them! They make a difference</a:t>
            </a:r>
          </a:p>
          <a:p>
            <a:r>
              <a:rPr lang="en-US" sz="2000" b="1" dirty="0"/>
              <a:t>Next Week – Exam Module</a:t>
            </a:r>
          </a:p>
          <a:p>
            <a:pPr lvl="1"/>
            <a:r>
              <a:rPr lang="en-US" sz="2000" b="1" dirty="0"/>
              <a:t>You need to work to have this module open so you can do your Exams</a:t>
            </a:r>
          </a:p>
          <a:p>
            <a:pPr lvl="1"/>
            <a:r>
              <a:rPr lang="en-US" sz="2000" b="1" dirty="0"/>
              <a:t>Catch up if you are behind!</a:t>
            </a:r>
          </a:p>
          <a:p>
            <a:pPr lvl="1"/>
            <a:r>
              <a:rPr lang="en-US" sz="2000" b="1" dirty="0"/>
              <a:t>Ask for help, if you need! Don’t hesitate to reach out!</a:t>
            </a:r>
          </a:p>
          <a:p>
            <a:pPr lvl="1"/>
            <a:r>
              <a:rPr lang="en-US" sz="2000" b="1" dirty="0"/>
              <a:t>TAs and myself are here to help you to succeed in this course!</a:t>
            </a:r>
          </a:p>
          <a:p>
            <a:pPr lvl="1"/>
            <a:r>
              <a:rPr lang="en-US" sz="2000" b="1" dirty="0"/>
              <a:t>Don’t procrastinate!</a:t>
            </a:r>
          </a:p>
        </p:txBody>
      </p:sp>
      <p:pic>
        <p:nvPicPr>
          <p:cNvPr id="1026" name="Picture 2" descr="Leave nothing for tomorrow which can be done today. - Abraham Lincoln -  Quotespedia.org">
            <a:extLst>
              <a:ext uri="{FF2B5EF4-FFF2-40B4-BE49-F238E27FC236}">
                <a16:creationId xmlns:a16="http://schemas.microsoft.com/office/drawing/2014/main" id="{082F6A33-DC04-4150-B5D5-173C044C1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958" y="0"/>
            <a:ext cx="4668642" cy="2909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24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96C6B-FD50-B649-A0B3-1D8B93093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182828"/>
            <a:ext cx="12561453" cy="1015663"/>
          </a:xfrm>
        </p:spPr>
        <p:txBody>
          <a:bodyPr/>
          <a:lstStyle/>
          <a:p>
            <a:r>
              <a:rPr lang="en-US" dirty="0"/>
              <a:t>Recall Activity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A2BF2-75E8-450A-948B-5F0E819DECA1}"/>
              </a:ext>
            </a:extLst>
          </p:cNvPr>
          <p:cNvSpPr txBox="1"/>
          <p:nvPr/>
        </p:nvSpPr>
        <p:spPr>
          <a:xfrm>
            <a:off x="2473289" y="3468608"/>
            <a:ext cx="690757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(int max, int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US" dirty="0"/>
            </a:br>
            <a:r>
              <a:rPr lang="en-US" dirty="0"/>
              <a:t>	</a:t>
            </a:r>
            <a:r>
              <a:rPr lang="en-US" b="0" i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i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max; </a:t>
            </a:r>
            <a:r>
              <a:rPr lang="en-US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	</a:t>
            </a:r>
            <a:r>
              <a:rPr lang="en-US" b="0" i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dirty="0"/>
            </a:br>
            <a:r>
              <a:rPr lang="en-US" dirty="0"/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825D35-2585-4794-8AF8-2F10859DC8CF}"/>
              </a:ext>
            </a:extLst>
          </p:cNvPr>
          <p:cNvSpPr txBox="1"/>
          <p:nvPr/>
        </p:nvSpPr>
        <p:spPr>
          <a:xfrm>
            <a:off x="1680075" y="5101491"/>
            <a:ext cx="6907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lines are printed, given the following call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E7A84C-3DC4-4A7C-9E70-CD43E5C1B27C}"/>
              </a:ext>
            </a:extLst>
          </p:cNvPr>
          <p:cNvSpPr txBox="1"/>
          <p:nvPr/>
        </p:nvSpPr>
        <p:spPr>
          <a:xfrm>
            <a:off x="1680076" y="6113503"/>
            <a:ext cx="1366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loop(9, 4)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C97BFF-82D6-42D9-A9CB-49913E6BEE9A}"/>
              </a:ext>
            </a:extLst>
          </p:cNvPr>
          <p:cNvSpPr txBox="1"/>
          <p:nvPr/>
        </p:nvSpPr>
        <p:spPr>
          <a:xfrm>
            <a:off x="1680075" y="6515280"/>
            <a:ext cx="1586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loop(0, 3)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CDA3F4-6972-41B2-B1F6-30527B3215CB}"/>
              </a:ext>
            </a:extLst>
          </p:cNvPr>
          <p:cNvSpPr txBox="1"/>
          <p:nvPr/>
        </p:nvSpPr>
        <p:spPr>
          <a:xfrm>
            <a:off x="1680076" y="5723737"/>
            <a:ext cx="1366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loop(5, 1)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A39FDE-C1FA-454F-884A-B993725E2EF5}"/>
              </a:ext>
            </a:extLst>
          </p:cNvPr>
          <p:cNvSpPr/>
          <p:nvPr/>
        </p:nvSpPr>
        <p:spPr>
          <a:xfrm>
            <a:off x="858704" y="1420627"/>
            <a:ext cx="1233082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Grab a paper, write your name, as it is in Canvas, and your answers to the following questions. Turn this as your attendance for today’s lecture.</a:t>
            </a:r>
          </a:p>
          <a:p>
            <a:endParaRPr lang="en-US" b="1" dirty="0"/>
          </a:p>
          <a:p>
            <a:r>
              <a:rPr lang="en-US" b="1" dirty="0"/>
              <a:t>What is the difference between a while loop and a for loop?</a:t>
            </a:r>
          </a:p>
          <a:p>
            <a:endParaRPr lang="en-US" b="1" dirty="0"/>
          </a:p>
          <a:p>
            <a:r>
              <a:rPr lang="en-US" b="1" dirty="0"/>
              <a:t>Analyze the following method:</a:t>
            </a:r>
          </a:p>
        </p:txBody>
      </p:sp>
    </p:spTree>
    <p:extLst>
      <p:ext uri="{BB962C8B-B14F-4D97-AF65-F5344CB8AC3E}">
        <p14:creationId xmlns:p14="http://schemas.microsoft.com/office/powerpoint/2010/main" val="250788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96C6B-FD50-B649-A0B3-1D8B93093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Activity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A2BF2-75E8-450A-948B-5F0E819DECA1}"/>
              </a:ext>
            </a:extLst>
          </p:cNvPr>
          <p:cNvSpPr txBox="1"/>
          <p:nvPr/>
        </p:nvSpPr>
        <p:spPr>
          <a:xfrm>
            <a:off x="1536852" y="2026743"/>
            <a:ext cx="690757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(int max, int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US" dirty="0"/>
            </a:br>
            <a:r>
              <a:rPr lang="en-US" dirty="0"/>
              <a:t>	</a:t>
            </a:r>
            <a:r>
              <a:rPr lang="en-US" b="0" i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i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max; </a:t>
            </a:r>
            <a:r>
              <a:rPr lang="en-US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	</a:t>
            </a:r>
            <a:r>
              <a:rPr lang="en-US" b="0" i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dirty="0"/>
            </a:br>
            <a:r>
              <a:rPr lang="en-US" dirty="0"/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825D35-2585-4794-8AF8-2F10859DC8CF}"/>
              </a:ext>
            </a:extLst>
          </p:cNvPr>
          <p:cNvSpPr txBox="1"/>
          <p:nvPr/>
        </p:nvSpPr>
        <p:spPr>
          <a:xfrm>
            <a:off x="1674564" y="3657959"/>
            <a:ext cx="6907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lines are printed, given the following call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E7A84C-3DC4-4A7C-9E70-CD43E5C1B27C}"/>
              </a:ext>
            </a:extLst>
          </p:cNvPr>
          <p:cNvSpPr txBox="1"/>
          <p:nvPr/>
        </p:nvSpPr>
        <p:spPr>
          <a:xfrm>
            <a:off x="1674565" y="5085786"/>
            <a:ext cx="1366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loop(9, 4)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C79B-6CB2-43F5-BD76-FCF6C21A622B}"/>
              </a:ext>
            </a:extLst>
          </p:cNvPr>
          <p:cNvSpPr txBox="1"/>
          <p:nvPr/>
        </p:nvSpPr>
        <p:spPr>
          <a:xfrm>
            <a:off x="3630059" y="5087453"/>
            <a:ext cx="1366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C97BFF-82D6-42D9-A9CB-49913E6BEE9A}"/>
              </a:ext>
            </a:extLst>
          </p:cNvPr>
          <p:cNvSpPr txBox="1"/>
          <p:nvPr/>
        </p:nvSpPr>
        <p:spPr>
          <a:xfrm>
            <a:off x="1674564" y="5487563"/>
            <a:ext cx="1586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loop(0, 3)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5E953C-4D1B-42ED-8476-16F3C8ED41C0}"/>
              </a:ext>
            </a:extLst>
          </p:cNvPr>
          <p:cNvSpPr txBox="1"/>
          <p:nvPr/>
        </p:nvSpPr>
        <p:spPr>
          <a:xfrm>
            <a:off x="3630059" y="5489230"/>
            <a:ext cx="1366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CDA3F4-6972-41B2-B1F6-30527B3215CB}"/>
              </a:ext>
            </a:extLst>
          </p:cNvPr>
          <p:cNvSpPr txBox="1"/>
          <p:nvPr/>
        </p:nvSpPr>
        <p:spPr>
          <a:xfrm>
            <a:off x="1674565" y="4696020"/>
            <a:ext cx="1366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loop(5, 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83A650-6F9F-4D39-B0DE-72064AE7D0F3}"/>
              </a:ext>
            </a:extLst>
          </p:cNvPr>
          <p:cNvSpPr txBox="1"/>
          <p:nvPr/>
        </p:nvSpPr>
        <p:spPr>
          <a:xfrm>
            <a:off x="3624548" y="4685676"/>
            <a:ext cx="1366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7005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E79EF-E8E9-1646-832F-14E5A9FBF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What are computers good at?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BD08A-2EFA-AB4D-8082-F50005A485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437177"/>
          </a:xfrm>
        </p:spPr>
        <p:txBody>
          <a:bodyPr/>
          <a:lstStyle/>
          <a:p>
            <a:pPr fontAlgn="base"/>
            <a:r>
              <a:rPr lang="en-US" dirty="0"/>
              <a:t>Computers are good at three things</a:t>
            </a:r>
          </a:p>
          <a:p>
            <a:pPr lvl="1" fontAlgn="base"/>
            <a:r>
              <a:rPr lang="en-US" dirty="0"/>
              <a:t>Calculations</a:t>
            </a:r>
          </a:p>
          <a:p>
            <a:pPr lvl="1" fontAlgn="base"/>
            <a:r>
              <a:rPr lang="en-US" dirty="0"/>
              <a:t>Formal logic</a:t>
            </a:r>
          </a:p>
          <a:p>
            <a:pPr lvl="1" fontAlgn="base"/>
            <a:r>
              <a:rPr lang="en-US" dirty="0"/>
              <a:t>Repeating what you just asked it to do (iteration) - Loops</a:t>
            </a:r>
          </a:p>
          <a:p>
            <a:pPr fontAlgn="base"/>
            <a:r>
              <a:rPr lang="en-US" dirty="0"/>
              <a:t>Coincidently</a:t>
            </a:r>
          </a:p>
          <a:p>
            <a:pPr lvl="1" fontAlgn="base"/>
            <a:r>
              <a:rPr lang="en-US" dirty="0"/>
              <a:t>Three things humans tend to struggle with</a:t>
            </a:r>
          </a:p>
          <a:p>
            <a:pPr fontAlgn="base"/>
            <a:r>
              <a:rPr lang="en-US" dirty="0"/>
              <a:t>If you understand </a:t>
            </a:r>
          </a:p>
          <a:p>
            <a:pPr lvl="1" fontAlgn="base"/>
            <a:r>
              <a:rPr lang="en-US" dirty="0"/>
              <a:t>Calculations</a:t>
            </a:r>
          </a:p>
          <a:p>
            <a:pPr lvl="1" fontAlgn="base"/>
            <a:r>
              <a:rPr lang="en-US" dirty="0"/>
              <a:t>Formal Logic</a:t>
            </a:r>
          </a:p>
          <a:p>
            <a:pPr lvl="1" fontAlgn="base"/>
            <a:r>
              <a:rPr lang="en-US" dirty="0"/>
              <a:t>And Loops </a:t>
            </a:r>
          </a:p>
          <a:p>
            <a:pPr lvl="1" fontAlgn="base"/>
            <a:r>
              <a:rPr lang="en-US" dirty="0"/>
              <a:t>You will be able to accomplish impressive programs</a:t>
            </a:r>
          </a:p>
        </p:txBody>
      </p:sp>
    </p:spTree>
    <p:extLst>
      <p:ext uri="{BB962C8B-B14F-4D97-AF65-F5344CB8AC3E}">
        <p14:creationId xmlns:p14="http://schemas.microsoft.com/office/powerpoint/2010/main" val="127530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4F346-8192-2E4E-88F6-7DA0BF182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Loop Types in Java (and most languages)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872B3-663B-904E-B9CB-A4B41CFA0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207032"/>
          </a:xfrm>
        </p:spPr>
        <p:txBody>
          <a:bodyPr/>
          <a:lstStyle/>
          <a:p>
            <a:pPr fontAlgn="base"/>
            <a:r>
              <a:rPr lang="en-US" dirty="0"/>
              <a:t>While Loops</a:t>
            </a:r>
          </a:p>
          <a:p>
            <a:pPr fontAlgn="base"/>
            <a:r>
              <a:rPr lang="en-US" dirty="0"/>
              <a:t>For Loops</a:t>
            </a:r>
          </a:p>
          <a:p>
            <a:pPr fontAlgn="base"/>
            <a:r>
              <a:rPr lang="en-US" dirty="0" err="1"/>
              <a:t>For:each</a:t>
            </a:r>
            <a:r>
              <a:rPr lang="en-US" dirty="0"/>
              <a:t> loops (we will cover this later)</a:t>
            </a:r>
          </a:p>
          <a:p>
            <a:pPr fontAlgn="base"/>
            <a:r>
              <a:rPr lang="en-US" dirty="0"/>
              <a:t>Do While loops (we will cover this later)</a:t>
            </a:r>
          </a:p>
          <a:p>
            <a:pPr fontAlgn="base"/>
            <a:r>
              <a:rPr lang="en-US" dirty="0"/>
              <a:t>All loops have</a:t>
            </a:r>
          </a:p>
          <a:p>
            <a:pPr lvl="1" fontAlgn="base"/>
            <a:r>
              <a:rPr lang="en-US" dirty="0"/>
              <a:t>An iterator - a way to cycle through the values you want to look at</a:t>
            </a:r>
          </a:p>
          <a:p>
            <a:pPr lvl="1" fontAlgn="base"/>
            <a:r>
              <a:rPr lang="en-US" dirty="0"/>
              <a:t>A condition to exit (else, your computer blows up - it happens to everyone)</a:t>
            </a:r>
          </a:p>
        </p:txBody>
      </p:sp>
    </p:spTree>
    <p:extLst>
      <p:ext uri="{BB962C8B-B14F-4D97-AF65-F5344CB8AC3E}">
        <p14:creationId xmlns:p14="http://schemas.microsoft.com/office/powerpoint/2010/main" val="239428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6"/>
          <p:cNvSpPr txBox="1">
            <a:spLocks noGrp="1"/>
          </p:cNvSpPr>
          <p:nvPr>
            <p:ph type="title"/>
          </p:nvPr>
        </p:nvSpPr>
        <p:spPr>
          <a:xfrm>
            <a:off x="569822" y="381280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 dirty="0"/>
              <a:t>While Loop</a:t>
            </a:r>
            <a:endParaRPr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AED07F77-1FAF-D1D6-93F5-F9B892F9C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5" y="1688818"/>
            <a:ext cx="11688355" cy="2968226"/>
          </a:xfrm>
        </p:spPr>
        <p:txBody>
          <a:bodyPr/>
          <a:lstStyle/>
          <a:p>
            <a:pPr fontAlgn="base"/>
            <a:r>
              <a:rPr lang="en-US" sz="2418" dirty="0"/>
              <a:t>Good when:</a:t>
            </a:r>
          </a:p>
          <a:p>
            <a:pPr lvl="1" fontAlgn="base"/>
            <a:r>
              <a:rPr lang="en-US" sz="2418" dirty="0"/>
              <a:t>Your “iteration” variable is created outside the loop </a:t>
            </a:r>
          </a:p>
          <a:p>
            <a:pPr lvl="1" fontAlgn="base"/>
            <a:r>
              <a:rPr lang="en-US" sz="2418" dirty="0"/>
              <a:t>You need your iterator variable outside of the loop </a:t>
            </a:r>
          </a:p>
          <a:p>
            <a:pPr marL="699647" lvl="1" indent="0" algn="ctr" fontAlgn="base">
              <a:buNone/>
            </a:pPr>
            <a:r>
              <a:rPr lang="en-US" sz="2418" dirty="0"/>
              <a:t>while(TRUE-CONDITION) {/*block of code to execute*/}</a:t>
            </a:r>
          </a:p>
          <a:p>
            <a:endParaRPr lang="en-US" sz="2418" dirty="0"/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B4077C3-A900-D1A7-482B-38C3B9414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300" y="3956442"/>
            <a:ext cx="10287001" cy="31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94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1FBFA-B4F8-4B41-A345-2555AF731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EABE0-97EF-264A-B1C9-BD4BA1FBFD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7832" y="1925680"/>
            <a:ext cx="4339421" cy="1335750"/>
          </a:xfrm>
        </p:spPr>
        <p:txBody>
          <a:bodyPr/>
          <a:lstStyle/>
          <a:p>
            <a:pPr fontAlgn="base"/>
            <a:r>
              <a:rPr lang="en-US" dirty="0">
                <a:cs typeface="Consolas" panose="020B0609020204030204" pitchFamily="49" charset="0"/>
              </a:rPr>
              <a:t>Lets assume:</a:t>
            </a:r>
          </a:p>
          <a:p>
            <a:pPr marL="699614" lvl="1" indent="0" fontAlgn="base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end = 3;</a:t>
            </a:r>
          </a:p>
          <a:p>
            <a:pPr marL="699614" lvl="1" indent="0" fontAlgn="base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start = 1;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F26F20-6AC5-0140-9AD8-D6FAE2201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415" y="0"/>
            <a:ext cx="7380185" cy="2277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83007" y="2554158"/>
            <a:ext cx="793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08801" y="2554158"/>
            <a:ext cx="1012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start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20470" y="3092063"/>
            <a:ext cx="79321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18355" y="4640373"/>
            <a:ext cx="79321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18356" y="3116071"/>
            <a:ext cx="79321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88EABE0-97EF-264A-B1C9-BD4BA1FBFD1F}"/>
              </a:ext>
            </a:extLst>
          </p:cNvPr>
          <p:cNvSpPr txBox="1">
            <a:spLocks/>
          </p:cNvSpPr>
          <p:nvPr/>
        </p:nvSpPr>
        <p:spPr>
          <a:xfrm>
            <a:off x="340779" y="3355203"/>
            <a:ext cx="4339421" cy="1489639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while(1 &lt; 3){</a:t>
            </a:r>
          </a:p>
          <a:p>
            <a:pPr marL="0" indent="0" fontAlgn="base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start++;</a:t>
            </a:r>
          </a:p>
          <a:p>
            <a:pPr marL="0" indent="0" fontAlgn="base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}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7138930" y="3316077"/>
            <a:ext cx="495759" cy="110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688EABE0-97EF-264A-B1C9-BD4BA1FBFD1F}"/>
              </a:ext>
            </a:extLst>
          </p:cNvPr>
          <p:cNvSpPr txBox="1">
            <a:spLocks/>
          </p:cNvSpPr>
          <p:nvPr/>
        </p:nvSpPr>
        <p:spPr>
          <a:xfrm>
            <a:off x="340778" y="4766458"/>
            <a:ext cx="4339421" cy="1489639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while(2 &lt; 3){</a:t>
            </a:r>
          </a:p>
          <a:p>
            <a:pPr marL="0" indent="0" fontAlgn="base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start++;</a:t>
            </a:r>
          </a:p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18968" y="3929823"/>
            <a:ext cx="79321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2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7138930" y="4129878"/>
            <a:ext cx="440675" cy="124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88EABE0-97EF-264A-B1C9-BD4BA1FBFD1F}"/>
              </a:ext>
            </a:extLst>
          </p:cNvPr>
          <p:cNvSpPr txBox="1">
            <a:spLocks/>
          </p:cNvSpPr>
          <p:nvPr/>
        </p:nvSpPr>
        <p:spPr>
          <a:xfrm>
            <a:off x="397832" y="6164675"/>
            <a:ext cx="8259941" cy="1003352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while(3 &lt; 3) – out of while</a:t>
            </a:r>
          </a:p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(“My Start is now: ”+ start);</a:t>
            </a:r>
          </a:p>
        </p:txBody>
      </p:sp>
    </p:spTree>
    <p:extLst>
      <p:ext uri="{BB962C8B-B14F-4D97-AF65-F5344CB8AC3E}">
        <p14:creationId xmlns:p14="http://schemas.microsoft.com/office/powerpoint/2010/main" val="20294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8" grpId="0"/>
      <p:bldP spid="9" grpId="0" animBg="1"/>
      <p:bldP spid="10" grpId="0" animBg="1"/>
      <p:bldP spid="11" grpId="0" animBg="1"/>
      <p:bldP spid="12" grpId="0" build="p"/>
      <p:bldP spid="12" grpId="1" build="allAtOnce"/>
      <p:bldP spid="15" grpId="0" uiExpand="1" build="p"/>
      <p:bldP spid="16" grpId="0" animBg="1"/>
      <p:bldP spid="20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6"/>
          <p:cNvSpPr txBox="1">
            <a:spLocks noGrp="1"/>
          </p:cNvSpPr>
          <p:nvPr>
            <p:ph type="title"/>
          </p:nvPr>
        </p:nvSpPr>
        <p:spPr>
          <a:xfrm>
            <a:off x="569822" y="381280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 dirty="0"/>
              <a:t>For Loop</a:t>
            </a:r>
            <a:endParaRPr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3762CE81-6944-123F-58B7-61560DD109BC}"/>
              </a:ext>
            </a:extLst>
          </p:cNvPr>
          <p:cNvSpPr txBox="1">
            <a:spLocks/>
          </p:cNvSpPr>
          <p:nvPr/>
        </p:nvSpPr>
        <p:spPr>
          <a:xfrm>
            <a:off x="569782" y="3974030"/>
            <a:ext cx="12561453" cy="219747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base"/>
            <a:endParaRPr lang="en-US" sz="2418" dirty="0">
              <a:latin typeface="Proxima Nova"/>
              <a:sym typeface="Proxima Nova"/>
            </a:endParaRP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E08A2895-ABF1-8FEC-583F-BA8C3A100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444" y="4298067"/>
            <a:ext cx="7239000" cy="154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FBBFB7-9B37-47A5-0EA1-5E08AA050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94" y="1396747"/>
            <a:ext cx="12561413" cy="2015520"/>
          </a:xfrm>
        </p:spPr>
        <p:txBody>
          <a:bodyPr/>
          <a:lstStyle/>
          <a:p>
            <a:pPr fontAlgn="base"/>
            <a:r>
              <a:rPr lang="en-US" sz="2418" dirty="0"/>
              <a:t>Good when:</a:t>
            </a:r>
          </a:p>
          <a:p>
            <a:pPr lvl="1" fontAlgn="base"/>
            <a:r>
              <a:rPr lang="en-US" sz="2418" dirty="0"/>
              <a:t>Your loop has  a set start and end</a:t>
            </a:r>
          </a:p>
          <a:p>
            <a:pPr lvl="1" fontAlgn="base"/>
            <a:r>
              <a:rPr lang="en-US" sz="2418" dirty="0"/>
              <a:t>You don’t need to keep your iterator outside the loop</a:t>
            </a:r>
          </a:p>
          <a:p>
            <a:pPr marL="699647" lvl="1" fontAlgn="base"/>
            <a:endParaRPr lang="en-US" sz="2418" dirty="0"/>
          </a:p>
          <a:p>
            <a:pPr marL="699647" lvl="1" algn="ctr" fontAlgn="base"/>
            <a:r>
              <a:rPr lang="en-US" sz="2418" dirty="0"/>
              <a:t>for(variables; condition; iterator) { /* block of code to execute*/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75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1_Office Theme">
  <a:themeElements>
    <a:clrScheme name="CSU Palette 2016">
      <a:dk1>
        <a:srgbClr val="59595B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5" ma:contentTypeDescription="Create a new document." ma:contentTypeScope="" ma:versionID="d3659bec8b8330148a03d82a9d99f412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1a21d371127b63848c9a2290f5945250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2c41bee-f0ee-4aa6-9399-a35fbb883510" xsi:nil="true"/>
  </documentManagement>
</p:properties>
</file>

<file path=customXml/itemProps1.xml><?xml version="1.0" encoding="utf-8"?>
<ds:datastoreItem xmlns:ds="http://schemas.openxmlformats.org/officeDocument/2006/customXml" ds:itemID="{C3A2A64B-D26D-4451-9EC1-33FC9BDF211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F5419E-E389-4943-8483-D166A8FE2A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25A9E8-C5BD-4292-8D2D-F156F952E4A9}">
  <ds:schemaRefs>
    <ds:schemaRef ds:uri="e06ed288-fd75-4b50-bbed-f5a5df88c31c"/>
    <ds:schemaRef ds:uri="http://purl.org/dc/dcmitype/"/>
    <ds:schemaRef ds:uri="http://purl.org/dc/terms/"/>
    <ds:schemaRef ds:uri="92c41bee-f0ee-4aa6-9399-a35fbb883510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589</TotalTime>
  <Words>962</Words>
  <Application>Microsoft Office PowerPoint</Application>
  <PresentationFormat>Custom</PresentationFormat>
  <Paragraphs>127</Paragraphs>
  <Slides>16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Consolas</vt:lpstr>
      <vt:lpstr>Franklin Gothic Book</vt:lpstr>
      <vt:lpstr>Proxima Nova</vt:lpstr>
      <vt:lpstr>Source Sans Pro</vt:lpstr>
      <vt:lpstr>Vitesse Light</vt:lpstr>
      <vt:lpstr>Office Theme</vt:lpstr>
      <vt:lpstr>1_Office Theme</vt:lpstr>
      <vt:lpstr>PowerPoint Presentation</vt:lpstr>
      <vt:lpstr>Announcements</vt:lpstr>
      <vt:lpstr>Recall Activity</vt:lpstr>
      <vt:lpstr>Recall Activity</vt:lpstr>
      <vt:lpstr>What are computers good at?</vt:lpstr>
      <vt:lpstr>Loop Types in Java (and most languages)</vt:lpstr>
      <vt:lpstr>While Loop</vt:lpstr>
      <vt:lpstr>While Loop</vt:lpstr>
      <vt:lpstr>For Loop</vt:lpstr>
      <vt:lpstr>For Loop</vt:lpstr>
      <vt:lpstr>In Class Activity – Loop Practice</vt:lpstr>
      <vt:lpstr>In Class Activity – Loop Practice</vt:lpstr>
      <vt:lpstr>In Class Activity – Loop Practice</vt:lpstr>
      <vt:lpstr>Code Along: loop Practice</vt:lpstr>
      <vt:lpstr>While/For Mostly Interchangeable</vt:lpstr>
      <vt:lpstr>Trailing Comma?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Marcia Moraes</cp:lastModifiedBy>
  <cp:revision>24</cp:revision>
  <dcterms:created xsi:type="dcterms:W3CDTF">2020-03-09T22:21:06Z</dcterms:created>
  <dcterms:modified xsi:type="dcterms:W3CDTF">2023-08-10T23:24:17Z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