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61" r:id="rId5"/>
    <p:sldId id="259" r:id="rId6"/>
    <p:sldId id="260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 autoAdjust="0"/>
    <p:restoredTop sz="79577" autoAdjust="0"/>
  </p:normalViewPr>
  <p:slideViewPr>
    <p:cSldViewPr snapToGrid="0" snapToObjects="1">
      <p:cViewPr varScale="1">
        <p:scale>
          <a:sx n="85" d="100"/>
          <a:sy n="85" d="100"/>
        </p:scale>
        <p:origin x="1504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 – Stop at 4:12 – The start of the ‘breaking’ section. It is way more than we need!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one we want them to come up with </a:t>
            </a:r>
            <a:r>
              <a:rPr lang="en-US" b="1" dirty="0"/>
              <a:t>.</a:t>
            </a:r>
            <a:r>
              <a:rPr lang="en-US" b="1" dirty="0" err="1"/>
              <a:t>indexOf</a:t>
            </a:r>
            <a:r>
              <a:rPr lang="en-US" b="1" dirty="0"/>
              <a:t> and </a:t>
            </a:r>
            <a:r>
              <a:rPr lang="en-US" b="1" dirty="0" err="1"/>
              <a:t>charAt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9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CS 1 – Help Session (Week 5)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793"/>
          </a:xfrm>
        </p:spPr>
        <p:txBody>
          <a:bodyPr/>
          <a:lstStyle/>
          <a:p>
            <a:r>
              <a:rPr lang="en-US" dirty="0"/>
              <a:t>Warm Up Question: Think about someone learning to ride a bike or play an instrument. Describe the process with a partner, how detailed can you be?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DB95C-9667-0C46-B0D5-B9776CD1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Mindset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7D3BF-9812-6F4E-87A8-5D29B4445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550989"/>
          </a:xfrm>
        </p:spPr>
        <p:txBody>
          <a:bodyPr/>
          <a:lstStyle/>
          <a:p>
            <a:r>
              <a:rPr lang="en-US" dirty="0"/>
              <a:t>By now, hopefully all of you watched the growth mindset video posted in announcements</a:t>
            </a:r>
          </a:p>
          <a:p>
            <a:r>
              <a:rPr lang="en-US" dirty="0"/>
              <a:t>Discuss:</a:t>
            </a:r>
          </a:p>
          <a:p>
            <a:pPr lvl="1"/>
            <a:r>
              <a:rPr lang="en-US" dirty="0"/>
              <a:t>How does having a growth mindset help with learning CS?</a:t>
            </a:r>
          </a:p>
          <a:p>
            <a:pPr lvl="1"/>
            <a:r>
              <a:rPr lang="en-US" dirty="0"/>
              <a:t>How often do you hear, “I just don’t understand computers” or “I just can’t learn online”</a:t>
            </a:r>
          </a:p>
          <a:p>
            <a:pPr lvl="2"/>
            <a:r>
              <a:rPr lang="en-US" i="1" dirty="0"/>
              <a:t>That is a fixed mindset</a:t>
            </a:r>
          </a:p>
          <a:p>
            <a:r>
              <a:rPr lang="en-US" dirty="0"/>
              <a:t>Yes, the test was hard</a:t>
            </a:r>
          </a:p>
          <a:p>
            <a:pPr lvl="1"/>
            <a:r>
              <a:rPr lang="en-US" dirty="0"/>
              <a:t>But with a growth mindset, </a:t>
            </a:r>
            <a:r>
              <a:rPr lang="en-US" b="1" dirty="0"/>
              <a:t>you can succeed</a:t>
            </a:r>
          </a:p>
          <a:p>
            <a:pPr lvl="1"/>
            <a:r>
              <a:rPr lang="en-US" dirty="0"/>
              <a:t>The next couple weeks, we are coming back to topics.</a:t>
            </a:r>
          </a:p>
          <a:p>
            <a:r>
              <a:rPr lang="en-US" dirty="0"/>
              <a:t>We will be going into harder practical’s now</a:t>
            </a:r>
          </a:p>
          <a:p>
            <a:pPr lvl="1"/>
            <a:r>
              <a:rPr lang="en-US" dirty="0"/>
              <a:t>Start *early* (you should have all started on it already)</a:t>
            </a:r>
          </a:p>
          <a:p>
            <a:pPr lvl="1"/>
            <a:r>
              <a:rPr lang="en-US" dirty="0"/>
              <a:t>Work a little each night on them. </a:t>
            </a:r>
          </a:p>
        </p:txBody>
      </p:sp>
    </p:spTree>
    <p:extLst>
      <p:ext uri="{BB962C8B-B14F-4D97-AF65-F5344CB8AC3E}">
        <p14:creationId xmlns:p14="http://schemas.microsoft.com/office/powerpoint/2010/main" val="2478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35209277-57A0-4581-9884-67A362E8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314863"/>
            <a:ext cx="13016751" cy="779320"/>
          </a:xfrm>
        </p:spPr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148B02-6744-B2CE-44FD-2D420CC35170}"/>
              </a:ext>
            </a:extLst>
          </p:cNvPr>
          <p:cNvSpPr txBox="1"/>
          <p:nvPr/>
        </p:nvSpPr>
        <p:spPr>
          <a:xfrm>
            <a:off x="3332358" y="3453212"/>
            <a:ext cx="7845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ABCDEFGHIJKLMNOP….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9BD38-BD34-8CA4-13F6-3D5476E191FA}"/>
              </a:ext>
            </a:extLst>
          </p:cNvPr>
          <p:cNvSpPr txBox="1"/>
          <p:nvPr/>
        </p:nvSpPr>
        <p:spPr>
          <a:xfrm>
            <a:off x="3332358" y="5798141"/>
            <a:ext cx="6168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WXYZABCDEFGHI…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415D2E-DA4C-28AF-14F6-40740491A04F}"/>
              </a:ext>
            </a:extLst>
          </p:cNvPr>
          <p:cNvCxnSpPr/>
          <p:nvPr/>
        </p:nvCxnSpPr>
        <p:spPr>
          <a:xfrm>
            <a:off x="3637960" y="4302215"/>
            <a:ext cx="0" cy="1495926"/>
          </a:xfrm>
          <a:prstGeom prst="straightConnector1">
            <a:avLst/>
          </a:prstGeom>
          <a:ln w="730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A83A62-FFCB-7C41-A4F4-636877C6D6AC}"/>
              </a:ext>
            </a:extLst>
          </p:cNvPr>
          <p:cNvCxnSpPr/>
          <p:nvPr/>
        </p:nvCxnSpPr>
        <p:spPr>
          <a:xfrm>
            <a:off x="4006928" y="4302215"/>
            <a:ext cx="144379" cy="1495926"/>
          </a:xfrm>
          <a:prstGeom prst="straightConnector1">
            <a:avLst/>
          </a:prstGeom>
          <a:ln w="730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A8894-C088-ACE0-7B77-6C3FE927A322}"/>
              </a:ext>
            </a:extLst>
          </p:cNvPr>
          <p:cNvCxnSpPr/>
          <p:nvPr/>
        </p:nvCxnSpPr>
        <p:spPr>
          <a:xfrm>
            <a:off x="4448084" y="4312241"/>
            <a:ext cx="144379" cy="1495926"/>
          </a:xfrm>
          <a:prstGeom prst="straightConnector1">
            <a:avLst/>
          </a:prstGeom>
          <a:ln w="730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8D8310-1ECD-23C8-23BC-5301199CF065}"/>
              </a:ext>
            </a:extLst>
          </p:cNvPr>
          <p:cNvCxnSpPr>
            <a:cxnSpLocks/>
          </p:cNvCxnSpPr>
          <p:nvPr/>
        </p:nvCxnSpPr>
        <p:spPr>
          <a:xfrm>
            <a:off x="4897259" y="4367595"/>
            <a:ext cx="84222" cy="1409195"/>
          </a:xfrm>
          <a:prstGeom prst="straightConnector1">
            <a:avLst/>
          </a:prstGeom>
          <a:ln w="730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45ECD0-7462-B5AA-63EC-6CC245D2E9A5}"/>
              </a:ext>
            </a:extLst>
          </p:cNvPr>
          <p:cNvCxnSpPr>
            <a:cxnSpLocks/>
          </p:cNvCxnSpPr>
          <p:nvPr/>
        </p:nvCxnSpPr>
        <p:spPr>
          <a:xfrm>
            <a:off x="5286277" y="4291540"/>
            <a:ext cx="64171" cy="1516627"/>
          </a:xfrm>
          <a:prstGeom prst="straightConnector1">
            <a:avLst/>
          </a:prstGeom>
          <a:ln w="730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E50339-FC4A-4C46-CBA6-F0341B757C0C}"/>
              </a:ext>
            </a:extLst>
          </p:cNvPr>
          <p:cNvCxnSpPr>
            <a:cxnSpLocks/>
          </p:cNvCxnSpPr>
          <p:nvPr/>
        </p:nvCxnSpPr>
        <p:spPr>
          <a:xfrm>
            <a:off x="5655244" y="4360718"/>
            <a:ext cx="64171" cy="1516627"/>
          </a:xfrm>
          <a:prstGeom prst="straightConnector1">
            <a:avLst/>
          </a:prstGeom>
          <a:ln w="730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6EE547-8BDB-61B8-3CB3-226BC6D9547A}"/>
              </a:ext>
            </a:extLst>
          </p:cNvPr>
          <p:cNvSpPr txBox="1"/>
          <p:nvPr/>
        </p:nvSpPr>
        <p:spPr>
          <a:xfrm>
            <a:off x="3776349" y="1765866"/>
            <a:ext cx="5629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eplace each plaintext letter with a different one a fixed number of places down the alphabet.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8B79D-D776-AA48-B180-BD2244CB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9F4D1-C3A8-0145-951C-45E14CA97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492253" cy="2270365"/>
          </a:xfrm>
        </p:spPr>
        <p:txBody>
          <a:bodyPr/>
          <a:lstStyle/>
          <a:p>
            <a:r>
              <a:rPr lang="en-US" u="sng" dirty="0"/>
              <a:t>Enigma Machine</a:t>
            </a:r>
            <a:r>
              <a:rPr lang="en-US" dirty="0"/>
              <a:t> (Not a Caesar Cipher)</a:t>
            </a:r>
            <a:endParaRPr lang="en-US" u="sng" dirty="0"/>
          </a:p>
          <a:p>
            <a:pPr lvl="1"/>
            <a:r>
              <a:rPr lang="en-US" dirty="0"/>
              <a:t>Used in WWII by the German military</a:t>
            </a:r>
          </a:p>
          <a:p>
            <a:pPr lvl="1"/>
            <a:r>
              <a:rPr lang="en-US" dirty="0"/>
              <a:t>3 layered cipher</a:t>
            </a:r>
          </a:p>
          <a:p>
            <a:pPr lvl="1"/>
            <a:r>
              <a:rPr lang="en-US" dirty="0"/>
              <a:t>Randomly set every day</a:t>
            </a:r>
          </a:p>
          <a:p>
            <a:pPr lvl="1"/>
            <a:r>
              <a:rPr lang="en-US" dirty="0"/>
              <a:t>So complex, they could publicly announce the settings will little concern of others overhearing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6458F8-C1B1-CE15-7C21-2EF6DDF4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56" y="963875"/>
            <a:ext cx="5359983" cy="58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39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CC091B-01E6-2441-A7A1-CCC32647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879CB-E263-9941-A72E-E5A4C7147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688941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abcde</a:t>
            </a:r>
            <a:r>
              <a:rPr lang="en-US" dirty="0"/>
              <a:t>….” - is just a String!!</a:t>
            </a:r>
          </a:p>
          <a:p>
            <a:r>
              <a:rPr lang="en-US" dirty="0"/>
              <a:t>“</a:t>
            </a:r>
            <a:r>
              <a:rPr lang="en-US" dirty="0" err="1"/>
              <a:t>cdabe</a:t>
            </a:r>
            <a:r>
              <a:rPr lang="en-US" dirty="0"/>
              <a:t>…”  - is also just a String</a:t>
            </a:r>
          </a:p>
          <a:p>
            <a:endParaRPr lang="en-US" dirty="0"/>
          </a:p>
          <a:p>
            <a:r>
              <a:rPr lang="en-US" dirty="0"/>
              <a:t>What are some useful methods to help you figure out the locations of the letters in the String?</a:t>
            </a:r>
          </a:p>
          <a:p>
            <a:pPr lvl="1"/>
            <a:r>
              <a:rPr lang="en-US" dirty="0"/>
              <a:t>Discuss with a partner</a:t>
            </a:r>
          </a:p>
          <a:p>
            <a:pPr lvl="1"/>
            <a:r>
              <a:rPr lang="en-US" dirty="0"/>
              <a:t>Try to develop an algorithm to solve the substitution cipher with a partner (code is fine)</a:t>
            </a:r>
          </a:p>
        </p:txBody>
      </p:sp>
    </p:spTree>
    <p:extLst>
      <p:ext uri="{BB962C8B-B14F-4D97-AF65-F5344CB8AC3E}">
        <p14:creationId xmlns:p14="http://schemas.microsoft.com/office/powerpoint/2010/main" val="282650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E48D-E2FB-5F48-AC47-66A70236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F6D73-413B-2C4E-B7CA-0EABE9226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520212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(char) --- this method is very helpful! (“Where is it?”)</a:t>
            </a:r>
          </a:p>
          <a:p>
            <a:pPr lvl="1"/>
            <a:r>
              <a:rPr lang="en-US" dirty="0"/>
              <a:t>What does it return? </a:t>
            </a:r>
          </a:p>
          <a:p>
            <a:r>
              <a:rPr lang="en-US" dirty="0" err="1"/>
              <a:t>charAt</a:t>
            </a:r>
            <a:r>
              <a:rPr lang="en-US" dirty="0"/>
              <a:t>(int) --- this is also helpful! (“What is it?”)</a:t>
            </a:r>
          </a:p>
          <a:p>
            <a:pPr lvl="1"/>
            <a:r>
              <a:rPr lang="en-US" dirty="0"/>
              <a:t>What does it return? </a:t>
            </a:r>
          </a:p>
          <a:p>
            <a:r>
              <a:rPr lang="en-US" dirty="0"/>
              <a:t>Algorithm: loop through the message you want to encrypt</a:t>
            </a:r>
          </a:p>
          <a:p>
            <a:r>
              <a:rPr lang="en-US" dirty="0"/>
              <a:t>for each character, get the </a:t>
            </a:r>
            <a:r>
              <a:rPr lang="en-US" b="1" dirty="0" err="1"/>
              <a:t>indexOf</a:t>
            </a:r>
            <a:r>
              <a:rPr lang="en-US" dirty="0"/>
              <a:t> that character in the ‘standard alphabet’ string</a:t>
            </a:r>
          </a:p>
          <a:p>
            <a:r>
              <a:rPr lang="en-US" dirty="0"/>
              <a:t>Use that index, to get the </a:t>
            </a:r>
            <a:r>
              <a:rPr lang="en-US" b="1" dirty="0" err="1"/>
              <a:t>charAt</a:t>
            </a:r>
            <a:r>
              <a:rPr lang="en-US" dirty="0"/>
              <a:t> of that index in the ‘key’</a:t>
            </a:r>
          </a:p>
          <a:p>
            <a:r>
              <a:rPr lang="en-US" dirty="0"/>
              <a:t>concatenate onto the encrypted string you are generating</a:t>
            </a:r>
          </a:p>
          <a:p>
            <a:pPr lvl="1"/>
            <a:r>
              <a:rPr lang="en-US" dirty="0"/>
              <a:t>Note, if you don’t find </a:t>
            </a:r>
            <a:r>
              <a:rPr lang="en-US" dirty="0" err="1"/>
              <a:t>indexOf</a:t>
            </a:r>
            <a:r>
              <a:rPr lang="en-US" dirty="0"/>
              <a:t> in the Standard Alphabet (space, new line, </a:t>
            </a:r>
            <a:r>
              <a:rPr lang="en-US" dirty="0" err="1"/>
              <a:t>etc</a:t>
            </a:r>
            <a:r>
              <a:rPr lang="en-US" dirty="0"/>
              <a:t>) – don’t change it, just add it by default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436</Words>
  <Application>Microsoft Macintosh PowerPoint</Application>
  <PresentationFormat>Custom</PresentationFormat>
  <Paragraphs>45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Growth Mindset</vt:lpstr>
      <vt:lpstr>Caesar Cipher</vt:lpstr>
      <vt:lpstr>Historic Example</vt:lpstr>
      <vt:lpstr>Code Wise</vt:lpstr>
      <vt:lpstr>Solving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Baloga Loufek,Spencer</cp:lastModifiedBy>
  <cp:revision>4</cp:revision>
  <dcterms:created xsi:type="dcterms:W3CDTF">2020-09-21T03:14:04Z</dcterms:created>
  <dcterms:modified xsi:type="dcterms:W3CDTF">2022-09-20T14:41:56Z</dcterms:modified>
</cp:coreProperties>
</file>