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8" r:id="rId6"/>
    <p:sldId id="257" r:id="rId7"/>
    <p:sldId id="269" r:id="rId8"/>
    <p:sldId id="260" r:id="rId9"/>
    <p:sldId id="264" r:id="rId10"/>
    <p:sldId id="259" r:id="rId11"/>
    <p:sldId id="265" r:id="rId12"/>
    <p:sldId id="261" r:id="rId13"/>
    <p:sldId id="262" r:id="rId14"/>
    <p:sldId id="266" r:id="rId15"/>
    <p:sldId id="267" r:id="rId16"/>
    <p:sldId id="258" r:id="rId17"/>
    <p:sldId id="263" r:id="rId1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6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D9BF2F33-B5EF-4372-9E12-010B5C60AB99}"/>
    <pc:docChg chg="undo custSel addSld modSld modMainMaster">
      <pc:chgData name="Marcia Moraes" userId="c9c67e8a-58e2-4733-9a1c-5d44fec4775b" providerId="ADAL" clId="{D9BF2F33-B5EF-4372-9E12-010B5C60AB99}" dt="2023-02-15T03:49:19.562" v="253" actId="20577"/>
      <pc:docMkLst>
        <pc:docMk/>
      </pc:docMkLst>
      <pc:sldChg chg="addSp delSp modSp">
        <pc:chgData name="Marcia Moraes" userId="c9c67e8a-58e2-4733-9a1c-5d44fec4775b" providerId="ADAL" clId="{D9BF2F33-B5EF-4372-9E12-010B5C60AB99}" dt="2023-02-15T03:49:19.562" v="253" actId="20577"/>
        <pc:sldMkLst>
          <pc:docMk/>
          <pc:sldMk cId="2113302620" sldId="257"/>
        </pc:sldMkLst>
        <pc:spChg chg="mod">
          <ac:chgData name="Marcia Moraes" userId="c9c67e8a-58e2-4733-9a1c-5d44fec4775b" providerId="ADAL" clId="{D9BF2F33-B5EF-4372-9E12-010B5C60AB99}" dt="2023-02-15T03:42:51.407" v="103" actId="20577"/>
          <ac:spMkLst>
            <pc:docMk/>
            <pc:sldMk cId="2113302620" sldId="257"/>
            <ac:spMk id="4" creationId="{8338C065-6546-E84F-AE83-39777E32E3C9}"/>
          </ac:spMkLst>
        </pc:spChg>
        <pc:spChg chg="add mod">
          <ac:chgData name="Marcia Moraes" userId="c9c67e8a-58e2-4733-9a1c-5d44fec4775b" providerId="ADAL" clId="{D9BF2F33-B5EF-4372-9E12-010B5C60AB99}" dt="2023-02-15T03:49:19.562" v="253" actId="20577"/>
          <ac:spMkLst>
            <pc:docMk/>
            <pc:sldMk cId="2113302620" sldId="257"/>
            <ac:spMk id="5" creationId="{A56D2076-006A-400B-A188-CB358CC02D7E}"/>
          </ac:spMkLst>
        </pc:spChg>
        <pc:picChg chg="del">
          <ac:chgData name="Marcia Moraes" userId="c9c67e8a-58e2-4733-9a1c-5d44fec4775b" providerId="ADAL" clId="{D9BF2F33-B5EF-4372-9E12-010B5C60AB99}" dt="2023-02-15T03:42:53.273" v="104" actId="478"/>
          <ac:picMkLst>
            <pc:docMk/>
            <pc:sldMk cId="2113302620" sldId="257"/>
            <ac:picMk id="16" creationId="{B2DA9DBD-9AB6-6099-F385-FEE72AE403C8}"/>
          </ac:picMkLst>
        </pc:picChg>
      </pc:sldChg>
      <pc:sldChg chg="addSp delSp modSp">
        <pc:chgData name="Marcia Moraes" userId="c9c67e8a-58e2-4733-9a1c-5d44fec4775b" providerId="ADAL" clId="{D9BF2F33-B5EF-4372-9E12-010B5C60AB99}" dt="2023-02-15T03:48:35.228" v="228" actId="255"/>
        <pc:sldMkLst>
          <pc:docMk/>
          <pc:sldMk cId="926474781" sldId="268"/>
        </pc:sldMkLst>
        <pc:spChg chg="add mod">
          <ac:chgData name="Marcia Moraes" userId="c9c67e8a-58e2-4733-9a1c-5d44fec4775b" providerId="ADAL" clId="{D9BF2F33-B5EF-4372-9E12-010B5C60AB99}" dt="2023-02-15T03:48:35.228" v="228" actId="255"/>
          <ac:spMkLst>
            <pc:docMk/>
            <pc:sldMk cId="926474781" sldId="268"/>
            <ac:spMk id="2" creationId="{05CD00A8-A4FA-4E9B-9199-C0E207B0496C}"/>
          </ac:spMkLst>
        </pc:spChg>
        <pc:picChg chg="del">
          <ac:chgData name="Marcia Moraes" userId="c9c67e8a-58e2-4733-9a1c-5d44fec4775b" providerId="ADAL" clId="{D9BF2F33-B5EF-4372-9E12-010B5C60AB99}" dt="2023-02-15T03:47:03.210" v="218" actId="478"/>
          <ac:picMkLst>
            <pc:docMk/>
            <pc:sldMk cId="926474781" sldId="268"/>
            <ac:picMk id="1026" creationId="{DA612CDB-7069-46EB-A08E-5C3498DE9344}"/>
          </ac:picMkLst>
        </pc:picChg>
        <pc:picChg chg="add mod">
          <ac:chgData name="Marcia Moraes" userId="c9c67e8a-58e2-4733-9a1c-5d44fec4775b" providerId="ADAL" clId="{D9BF2F33-B5EF-4372-9E12-010B5C60AB99}" dt="2023-02-15T03:47:10.605" v="221" actId="1076"/>
          <ac:picMkLst>
            <pc:docMk/>
            <pc:sldMk cId="926474781" sldId="268"/>
            <ac:picMk id="3074" creationId="{7D3047CB-C030-4D04-9C55-CE5202278312}"/>
          </ac:picMkLst>
        </pc:picChg>
      </pc:sldChg>
      <pc:sldChg chg="add">
        <pc:chgData name="Marcia Moraes" userId="c9c67e8a-58e2-4733-9a1c-5d44fec4775b" providerId="ADAL" clId="{D9BF2F33-B5EF-4372-9E12-010B5C60AB99}" dt="2023-02-15T03:42:40.940" v="74"/>
        <pc:sldMkLst>
          <pc:docMk/>
          <pc:sldMk cId="1042582438" sldId="269"/>
        </pc:sldMkLst>
      </pc:sldChg>
      <pc:sldMasterChg chg="modSldLayout">
        <pc:chgData name="Marcia Moraes" userId="c9c67e8a-58e2-4733-9a1c-5d44fec4775b" providerId="ADAL" clId="{D9BF2F33-B5EF-4372-9E12-010B5C60AB99}" dt="2023-02-15T03:42:22.077" v="73" actId="20577"/>
        <pc:sldMasterMkLst>
          <pc:docMk/>
          <pc:sldMasterMk cId="3965733437" sldId="2147483648"/>
        </pc:sldMasterMkLst>
        <pc:sldLayoutChg chg="modSp">
          <pc:chgData name="Marcia Moraes" userId="c9c67e8a-58e2-4733-9a1c-5d44fec4775b" providerId="ADAL" clId="{D9BF2F33-B5EF-4372-9E12-010B5C60AB99}" dt="2023-02-15T03:42:22.077" v="73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arcia Moraes" userId="c9c67e8a-58e2-4733-9a1c-5d44fec4775b" providerId="ADAL" clId="{D9BF2F33-B5EF-4372-9E12-010B5C60AB99}" dt="2023-02-15T03:41:53.882" v="1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arcia Moraes" userId="c9c67e8a-58e2-4733-9a1c-5d44fec4775b" providerId="ADAL" clId="{D9BF2F33-B5EF-4372-9E12-010B5C60AB99}" dt="2023-02-15T03:42:22.077" v="73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arcia Moraes" userId="c9c67e8a-58e2-4733-9a1c-5d44fec4775b" providerId="ADAL" clId="{D9BF2F33-B5EF-4372-9E12-010B5C60AB99}" dt="2023-02-15T03:41:54.492" v="2" actId="1076"/>
            <ac:picMkLst>
              <pc:docMk/>
              <pc:sldMasterMk cId="3965733437" sldId="2147483648"/>
              <pc:sldLayoutMk cId="0" sldId="2147483689"/>
              <ac:picMk id="5" creationId="{00000000-0000-0000-0000-000000000000}"/>
            </ac:picMkLst>
          </pc:picChg>
          <pc:picChg chg="mod">
            <ac:chgData name="Marcia Moraes" userId="c9c67e8a-58e2-4733-9a1c-5d44fec4775b" providerId="ADAL" clId="{D9BF2F33-B5EF-4372-9E12-010B5C60AB99}" dt="2023-02-15T03:41:51.921" v="0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7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0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37297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43709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54" y="6493601"/>
            <a:ext cx="2977688" cy="666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992270" y="6953379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078114" y="7300016"/>
            <a:ext cx="3919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Datatypes and Wrapper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Wrapper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71319-F887-E56B-89DF-EE626336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57" y="1669539"/>
            <a:ext cx="5765143" cy="44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762"/>
            <a:ext cx="12561453" cy="1015663"/>
          </a:xfrm>
        </p:spPr>
        <p:txBody>
          <a:bodyPr/>
          <a:lstStyle/>
          <a:p>
            <a:r>
              <a:rPr lang="en-US" dirty="0"/>
              <a:t>Wrapper Class Conventions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13237-274E-46CD-89A2-4F1A6B6B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2412514"/>
            <a:ext cx="12296775" cy="49244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A4F01-2350-44DA-BAEE-2A9438D6B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41231"/>
            <a:ext cx="13189525" cy="1171283"/>
          </a:xfrm>
        </p:spPr>
        <p:txBody>
          <a:bodyPr/>
          <a:lstStyle/>
          <a:p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utoboxing - </a:t>
            </a:r>
            <a:r>
              <a:rPr lang="en-US" dirty="0"/>
              <a:t> 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automatic conversion of primitive types to the corresponding 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320101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762"/>
            <a:ext cx="12561453" cy="1015663"/>
          </a:xfrm>
        </p:spPr>
        <p:txBody>
          <a:bodyPr/>
          <a:lstStyle/>
          <a:p>
            <a:r>
              <a:rPr lang="en-US" dirty="0"/>
              <a:t>Wrapper Class Conventions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A4F01-2350-44DA-BAEE-2A9438D6B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035425"/>
            <a:ext cx="13189525" cy="1171283"/>
          </a:xfrm>
        </p:spPr>
        <p:txBody>
          <a:bodyPr/>
          <a:lstStyle/>
          <a:p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Un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boxing - </a:t>
            </a:r>
            <a:r>
              <a:rPr lang="en-US" dirty="0"/>
              <a:t> 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automatic conversion of wrapper class objects to the corresponding primitive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407BC-7712-4658-A458-C5BF74CF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86" y="2206708"/>
            <a:ext cx="10905671" cy="52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1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0"/>
            <a:ext cx="12561453" cy="1015663"/>
          </a:xfrm>
        </p:spPr>
        <p:txBody>
          <a:bodyPr/>
          <a:lstStyle/>
          <a:p>
            <a:r>
              <a:rPr lang="en-US" dirty="0"/>
              <a:t>Character Wrapper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A7AAE-174E-8640-BF8F-9B53D5235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885035"/>
            <a:ext cx="9462984" cy="6576672"/>
          </a:xfrm>
        </p:spPr>
        <p:txBody>
          <a:bodyPr/>
          <a:lstStyle/>
          <a:p>
            <a:r>
              <a:rPr lang="en-US" sz="2200" dirty="0"/>
              <a:t>char is a primitive </a:t>
            </a:r>
          </a:p>
          <a:p>
            <a:pPr lvl="1"/>
            <a:r>
              <a:rPr lang="en-US" sz="2200" dirty="0"/>
              <a:t>No methods by itself</a:t>
            </a:r>
          </a:p>
          <a:p>
            <a:r>
              <a:rPr lang="en-US" sz="2200" dirty="0"/>
              <a:t>Character “wrapper” exists</a:t>
            </a:r>
          </a:p>
          <a:p>
            <a:pPr lvl="1"/>
            <a:r>
              <a:rPr lang="en-US" sz="2200" dirty="0"/>
              <a:t>Methods (mostly static) to help you learn about </a:t>
            </a:r>
            <a:r>
              <a:rPr lang="en-US" sz="2200" b="1" dirty="0"/>
              <a:t>char</a:t>
            </a:r>
          </a:p>
          <a:p>
            <a:r>
              <a:rPr lang="en-US" sz="2200" dirty="0"/>
              <a:t>Common and useful methods</a:t>
            </a:r>
          </a:p>
          <a:p>
            <a:pPr lvl="1"/>
            <a:r>
              <a:rPr lang="en-US" sz="2200" dirty="0" err="1"/>
              <a:t>Character.isDigit</a:t>
            </a:r>
            <a:r>
              <a:rPr lang="en-US" sz="2200" dirty="0"/>
              <a:t>(char) </a:t>
            </a:r>
          </a:p>
          <a:p>
            <a:pPr lvl="2"/>
            <a:r>
              <a:rPr lang="en-US" sz="2200" dirty="0"/>
              <a:t>Example: </a:t>
            </a:r>
          </a:p>
          <a:p>
            <a:pPr marL="1399233" lvl="2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‘9’;</a:t>
            </a:r>
          </a:p>
          <a:p>
            <a:pPr marL="1399233" lvl="2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boolean dig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Character.isDigit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chDigit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true</a:t>
            </a:r>
          </a:p>
          <a:p>
            <a:pPr lvl="1"/>
            <a:r>
              <a:rPr lang="en-US" sz="2200" dirty="0" err="1"/>
              <a:t>Character.isWhitespace</a:t>
            </a:r>
            <a:r>
              <a:rPr lang="en-US" sz="2200" dirty="0"/>
              <a:t>(char) </a:t>
            </a:r>
          </a:p>
          <a:p>
            <a:pPr lvl="2"/>
            <a:r>
              <a:rPr lang="en-US" sz="2200" dirty="0"/>
              <a:t>All whitespace including \t and \n</a:t>
            </a:r>
          </a:p>
          <a:p>
            <a:pPr lvl="1"/>
            <a:r>
              <a:rPr lang="en-US" sz="2200" dirty="0" err="1"/>
              <a:t>Character.isLetter</a:t>
            </a:r>
            <a:r>
              <a:rPr lang="en-US" sz="2200" dirty="0"/>
              <a:t>(char)</a:t>
            </a:r>
          </a:p>
          <a:p>
            <a:r>
              <a:rPr lang="en-US" sz="2200" dirty="0"/>
              <a:t>These are often paired with String </a:t>
            </a:r>
            <a:r>
              <a:rPr lang="en-US" sz="2200" dirty="0" err="1"/>
              <a:t>charAt</a:t>
            </a:r>
            <a:r>
              <a:rPr lang="en-US" sz="2200" dirty="0"/>
              <a:t>, and loops!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C1993-CFE7-7584-CEF5-9CF7675D6E4B}"/>
              </a:ext>
            </a:extLst>
          </p:cNvPr>
          <p:cNvSpPr txBox="1"/>
          <p:nvPr/>
        </p:nvSpPr>
        <p:spPr>
          <a:xfrm>
            <a:off x="10002345" y="0"/>
            <a:ext cx="3815255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Coding Along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a method in Java that receives a string as a parameter and removes the whitespaces from the string and print the number of whitespaces removed.</a:t>
            </a:r>
          </a:p>
        </p:txBody>
      </p:sp>
    </p:spTree>
    <p:extLst>
      <p:ext uri="{BB962C8B-B14F-4D97-AF65-F5344CB8AC3E}">
        <p14:creationId xmlns:p14="http://schemas.microsoft.com/office/powerpoint/2010/main" val="26224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 Code Along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51FEF-FFDE-434E-8375-ABC91BCA3004}"/>
              </a:ext>
            </a:extLst>
          </p:cNvPr>
          <p:cNvSpPr txBox="1"/>
          <p:nvPr/>
        </p:nvSpPr>
        <p:spPr>
          <a:xfrm>
            <a:off x="1976467" y="2693432"/>
            <a:ext cx="4608576" cy="31085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“hello  how are  you?”;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counter =  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char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Character.isWhitespace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counter++;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(“Whitespace removed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”, counter)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0B285-31C1-CA42-9E5F-8C14D5E05C64}"/>
              </a:ext>
            </a:extLst>
          </p:cNvPr>
          <p:cNvSpPr txBox="1"/>
          <p:nvPr/>
        </p:nvSpPr>
        <p:spPr>
          <a:xfrm>
            <a:off x="2976211" y="5801975"/>
            <a:ext cx="260908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hellohowareyou</a:t>
            </a:r>
            <a:endParaRPr lang="en-US" sz="18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Whitespace removed 5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0B2B175-A650-4148-AAEC-BD1F947FBDB1}"/>
              </a:ext>
            </a:extLst>
          </p:cNvPr>
          <p:cNvSpPr/>
          <p:nvPr/>
        </p:nvSpPr>
        <p:spPr>
          <a:xfrm>
            <a:off x="3817007" y="204251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453D2CE-BE14-884A-8987-8C9C14345849}"/>
              </a:ext>
            </a:extLst>
          </p:cNvPr>
          <p:cNvSpPr/>
          <p:nvPr/>
        </p:nvSpPr>
        <p:spPr>
          <a:xfrm>
            <a:off x="4663223" y="2042510"/>
            <a:ext cx="463748" cy="65092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454D15-2B79-8441-BF89-529DE9680A23}"/>
              </a:ext>
            </a:extLst>
          </p:cNvPr>
          <p:cNvCxnSpPr/>
          <p:nvPr/>
        </p:nvCxnSpPr>
        <p:spPr>
          <a:xfrm>
            <a:off x="3817007" y="409991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7CB8F-EA18-E646-854A-DDDA0B0657FD}"/>
              </a:ext>
            </a:extLst>
          </p:cNvPr>
          <p:cNvCxnSpPr/>
          <p:nvPr/>
        </p:nvCxnSpPr>
        <p:spPr>
          <a:xfrm>
            <a:off x="2597807" y="4734910"/>
            <a:ext cx="15875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89A151-978C-B749-8964-4794694E5638}"/>
              </a:ext>
            </a:extLst>
          </p:cNvPr>
          <p:cNvCxnSpPr>
            <a:cxnSpLocks/>
          </p:cNvCxnSpPr>
          <p:nvPr/>
        </p:nvCxnSpPr>
        <p:spPr>
          <a:xfrm flipH="1">
            <a:off x="4895097" y="3718910"/>
            <a:ext cx="85231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23D8F4-3C43-A64D-85E0-71FC58E4A1F0}"/>
              </a:ext>
            </a:extLst>
          </p:cNvPr>
          <p:cNvSpPr txBox="1"/>
          <p:nvPr/>
        </p:nvSpPr>
        <p:spPr>
          <a:xfrm>
            <a:off x="9207062" y="2207084"/>
            <a:ext cx="381525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Do the In </a:t>
            </a:r>
            <a:r>
              <a:rPr lang="en-US" sz="2400"/>
              <a:t>Class Activity.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5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109760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81750">
              <a:buClr>
                <a:srgbClr val="000000"/>
              </a:buClr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TODO Reminders:</a:t>
            </a:r>
          </a:p>
          <a:p>
            <a:pPr defTabSz="1381750">
              <a:buClr>
                <a:srgbClr val="000000"/>
              </a:buClr>
            </a:pPr>
            <a:r>
              <a:rPr lang="en-US" sz="2600" dirty="0"/>
              <a:t>Readings are due </a:t>
            </a:r>
            <a:r>
              <a:rPr lang="en-US" sz="2600" b="1" dirty="0"/>
              <a:t>before</a:t>
            </a:r>
            <a:r>
              <a:rPr lang="en-US" sz="2600" dirty="0"/>
              <a:t> lecture</a:t>
            </a:r>
          </a:p>
          <a:p>
            <a:pPr defTabSz="1381750">
              <a:buClr>
                <a:srgbClr val="000000"/>
              </a:buClr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Reading 8 (zybooks) – you should have already done that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Wingdings" panose="05000000000000000000" pitchFamily="2" charset="2"/>
              </a:rPr>
              <a:t></a:t>
            </a:r>
          </a:p>
          <a:p>
            <a:pPr defTabSz="1381750">
              <a:buClr>
                <a:srgbClr val="000000"/>
              </a:buClr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Lab 05</a:t>
            </a:r>
          </a:p>
          <a:p>
            <a:pPr defTabSz="1381750">
              <a:buClr>
                <a:srgbClr val="000000"/>
              </a:buClr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Reading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9 (zyBooks) 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Lab 06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Reading 10 (</a:t>
            </a:r>
            <a:r>
              <a:rPr lang="en-US" sz="2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zybooks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Keep practicing your RPAs in a spaced and mixed manner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074" name="Picture 2" descr="Stop The Perfection and Aim For 'Practice Makes Progress' Instead. — Angela  Terris">
            <a:extLst>
              <a:ext uri="{FF2B5EF4-FFF2-40B4-BE49-F238E27FC236}">
                <a16:creationId xmlns:a16="http://schemas.microsoft.com/office/drawing/2014/main" id="{7D3047CB-C030-4D04-9C55-CE520227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018" y="94570"/>
            <a:ext cx="3496582" cy="46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10736944" y="4762687"/>
            <a:ext cx="2859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https://images.squarespace-cdn.com/content/v1/5e355fb2c950981b57643f21/1580903818935-B9JO2ZTBHH5N4IKXC0WF/Lettering_Practice_Nov2019_lowres.jpg?format=1000w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Recall Activity - Attendance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D2076-006A-400B-A188-CB358CC02D7E}"/>
              </a:ext>
            </a:extLst>
          </p:cNvPr>
          <p:cNvSpPr txBox="1"/>
          <p:nvPr/>
        </p:nvSpPr>
        <p:spPr>
          <a:xfrm>
            <a:off x="628075" y="1714250"/>
            <a:ext cx="10976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81750">
              <a:buClr>
                <a:srgbClr val="000000"/>
              </a:buClr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What is a wrapper class?</a:t>
            </a:r>
          </a:p>
          <a:p>
            <a:pPr defTabSz="1381750">
              <a:buClr>
                <a:srgbClr val="000000"/>
              </a:buClr>
            </a:pP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Explain using your own words and </a:t>
            </a:r>
            <a:r>
              <a:rPr lang="en-US" sz="26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providing examples.</a:t>
            </a: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3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Binary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DA9DBD-9AB6-6099-F385-FEE72AE4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9" y="1761076"/>
            <a:ext cx="8860220" cy="489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8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Binary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5EC66-BFF7-2223-7775-A69E7276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86" y="1538451"/>
            <a:ext cx="6913727" cy="54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3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F0BE97-DD55-48DF-94AE-C2529665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771" y="1430164"/>
            <a:ext cx="92202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BinaryToDecimal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convertBinaryToDecimal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binaryString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binaryString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answer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convertBinaryToDecimal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"110"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toBinaryString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answer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convertBinaryToDecimal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"1001"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toBinaryString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(answer));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7" y="112568"/>
            <a:ext cx="12561453" cy="1015663"/>
          </a:xfrm>
        </p:spPr>
        <p:txBody>
          <a:bodyPr/>
          <a:lstStyle/>
          <a:p>
            <a:r>
              <a:rPr lang="en-US" dirty="0"/>
              <a:t>Numeric data types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E6A20-135C-2F96-9962-48C88461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7" y="1022010"/>
            <a:ext cx="10998277" cy="3702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213C62-34E4-0C96-2B64-9FD8F1BEC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04" y="4862832"/>
            <a:ext cx="6369269" cy="23128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CF4D6D-DCA5-4318-B710-6675ACDB3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644" y="5464360"/>
            <a:ext cx="7011956" cy="11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90" y="348372"/>
            <a:ext cx="12561453" cy="1846659"/>
          </a:xfrm>
        </p:spPr>
        <p:txBody>
          <a:bodyPr/>
          <a:lstStyle/>
          <a:p>
            <a:r>
              <a:rPr lang="en-US" dirty="0"/>
              <a:t>Numeric data types – Formatting to Hexadecimal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04CC04-B83B-4DA1-8A77-68EB322E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686" y="2352213"/>
            <a:ext cx="950322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FormatHexadecimal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short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short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green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short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blue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htmlCode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"#%02X%02X%02X"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green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htmlCode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94C56-AD94-4787-BE88-FDA481D0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86" y="6105525"/>
            <a:ext cx="1733550" cy="43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DD14DD-1AC0-48FC-9B42-8687D7CA93FD}"/>
              </a:ext>
            </a:extLst>
          </p:cNvPr>
          <p:cNvSpPr txBox="1"/>
          <p:nvPr/>
        </p:nvSpPr>
        <p:spPr>
          <a:xfrm>
            <a:off x="9372599" y="3189515"/>
            <a:ext cx="405752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Can we use byte instead of short?</a:t>
            </a:r>
          </a:p>
        </p:txBody>
      </p:sp>
    </p:spTree>
    <p:extLst>
      <p:ext uri="{BB962C8B-B14F-4D97-AF65-F5344CB8AC3E}">
        <p14:creationId xmlns:p14="http://schemas.microsoft.com/office/powerpoint/2010/main" val="5344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8C065-6546-E84F-AE83-39777E32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0762"/>
            <a:ext cx="12561453" cy="1015663"/>
          </a:xfrm>
        </p:spPr>
        <p:txBody>
          <a:bodyPr/>
          <a:lstStyle/>
          <a:p>
            <a:r>
              <a:rPr lang="en-US" dirty="0"/>
              <a:t>Wrapper Class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28C88B5-B513-42FE-A134-80AEA600D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07349"/>
            <a:ext cx="11763622" cy="3547318"/>
          </a:xfrm>
        </p:spPr>
        <p:txBody>
          <a:bodyPr/>
          <a:lstStyle/>
          <a:p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A </a:t>
            </a:r>
            <a:r>
              <a:rPr lang="en-US" sz="2800" i="1" u="none" strike="noStrike" dirty="0">
                <a:solidFill>
                  <a:schemeClr val="tx1"/>
                </a:solidFill>
                <a:effectLst/>
                <a:latin typeface="+mj-lt"/>
              </a:rPr>
              <a:t>primitive type</a:t>
            </a:r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 variable directly stores the data for that variable type, such as int, double, or char.</a:t>
            </a:r>
          </a:p>
          <a:p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A </a:t>
            </a:r>
            <a:r>
              <a:rPr lang="en-US" sz="2800" i="1" u="none" strike="noStrike" dirty="0">
                <a:solidFill>
                  <a:schemeClr val="tx1"/>
                </a:solidFill>
                <a:effectLst/>
                <a:latin typeface="+mj-lt"/>
              </a:rPr>
              <a:t>reference type</a:t>
            </a:r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 variable can refer to an instance of a class, also known as an object.</a:t>
            </a:r>
          </a:p>
          <a:p>
            <a:r>
              <a:rPr lang="en-US" sz="2800" i="1" u="none" strike="noStrike" dirty="0">
                <a:solidFill>
                  <a:schemeClr val="tx1"/>
                </a:solidFill>
                <a:effectLst/>
                <a:latin typeface="+mj-lt"/>
              </a:rPr>
              <a:t>Wrapper classes</a:t>
            </a:r>
            <a:r>
              <a:rPr lang="en-US" sz="2800" i="0" dirty="0">
                <a:solidFill>
                  <a:schemeClr val="tx1"/>
                </a:solidFill>
                <a:effectLst/>
                <a:latin typeface="+mj-lt"/>
              </a:rPr>
              <a:t> that are built-in reference types that augment the primitive types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64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FCEEF4F1-609D-4532-9E22-7D7A38CFD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D48F67-2624-46E7-8219-470BF03B98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5F2953-6FB4-4A31-83A6-1BF58A8CA7DB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e06ed288-fd75-4b50-bbed-f5a5df88c31c"/>
    <ds:schemaRef ds:uri="http://schemas.openxmlformats.org/package/2006/metadata/core-properties"/>
    <ds:schemaRef ds:uri="92c41bee-f0ee-4aa6-9399-a35fbb88351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1820</TotalTime>
  <Words>643</Words>
  <Application>Microsoft Office PowerPoint</Application>
  <PresentationFormat>Custom</PresentationFormat>
  <Paragraphs>86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 - Attendance</vt:lpstr>
      <vt:lpstr>Binary</vt:lpstr>
      <vt:lpstr>Binary</vt:lpstr>
      <vt:lpstr>Binary</vt:lpstr>
      <vt:lpstr>Numeric data types</vt:lpstr>
      <vt:lpstr>Numeric data types – Formatting to Hexadecimal</vt:lpstr>
      <vt:lpstr>Wrapper Class</vt:lpstr>
      <vt:lpstr>Wrapper Class</vt:lpstr>
      <vt:lpstr>Wrapper Class Conventions</vt:lpstr>
      <vt:lpstr>Wrapper Class Conventions</vt:lpstr>
      <vt:lpstr>Character Wrapper Class</vt:lpstr>
      <vt:lpstr>Solution to the 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27</cp:revision>
  <dcterms:created xsi:type="dcterms:W3CDTF">2020-03-16T02:19:23Z</dcterms:created>
  <dcterms:modified xsi:type="dcterms:W3CDTF">2023-02-15T03:49:27Z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