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4"/>
  </p:sldMasterIdLst>
  <p:notesMasterIdLst>
    <p:notesMasterId r:id="rId16"/>
  </p:notesMasterIdLst>
  <p:sldIdLst>
    <p:sldId id="256" r:id="rId5"/>
    <p:sldId id="263" r:id="rId6"/>
    <p:sldId id="261" r:id="rId7"/>
    <p:sldId id="262" r:id="rId8"/>
    <p:sldId id="257" r:id="rId9"/>
    <p:sldId id="258" r:id="rId10"/>
    <p:sldId id="259" r:id="rId11"/>
    <p:sldId id="260" r:id="rId12"/>
    <p:sldId id="265" r:id="rId13"/>
    <p:sldId id="266" r:id="rId14"/>
    <p:sldId id="264" r:id="rId1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Proxima Nova" panose="02000506030000020004" pitchFamily="2" charset="0"/>
      <p:regular r:id="rId21"/>
      <p:bold r:id="rId22"/>
      <p:italic r:id="rId23"/>
      <p:boldItalic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4"/>
  </p:normalViewPr>
  <p:slideViewPr>
    <p:cSldViewPr snapToGrid="0">
      <p:cViewPr varScale="1">
        <p:scale>
          <a:sx n="149" d="100"/>
          <a:sy n="149" d="100"/>
        </p:scale>
        <p:origin x="110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e365c192e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e365c192e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e365c192e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e365c192e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e365c192e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e365c192e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e365c192e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e365c192e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e365c192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e365c192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e365c192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e365c192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290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e365c192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e365c192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02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646393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Left">
  <p:cSld name="Content and Photo Lef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5514785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5514785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>
            <a:spLocks noGrp="1"/>
          </p:cNvSpPr>
          <p:nvPr>
            <p:ph type="pic" idx="2"/>
          </p:nvPr>
        </p:nvSpPr>
        <p:spPr>
          <a:xfrm>
            <a:off x="1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CSU">
  <p:cSld name="Title Green Dots CSU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Identifiers, Variables, Operators</a:t>
            </a:r>
            <a:endParaRPr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 Colorado State University </a:t>
            </a:r>
            <a:endParaRPr sz="80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Computer Science Department</a:t>
            </a:r>
            <a:endParaRPr sz="80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Slides Originally Created by Albert Lionelle (Albert.Lionelle@colostate.edu)</a:t>
            </a:r>
            <a:endParaRPr sz="80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>
            <a:spLocks noGrp="1"/>
          </p:cNvSpPr>
          <p:nvPr>
            <p:ph type="title"/>
          </p:nvPr>
        </p:nvSpPr>
        <p:spPr>
          <a:xfrm>
            <a:off x="407768" y="490964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Practice 2 – Group Reflection</a:t>
            </a:r>
            <a:endParaRPr dirty="0"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1"/>
          </p:nvPr>
        </p:nvSpPr>
        <p:spPr>
          <a:xfrm>
            <a:off x="407768" y="1139573"/>
            <a:ext cx="8312700" cy="4003927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 A, B, C;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10;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A + 1;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 = A/2;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6;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 = B + 1;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 = C + 2;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B/2;</a:t>
            </a:r>
          </a:p>
          <a:p>
            <a:pPr marL="152400" indent="0">
              <a:buNone/>
            </a:pPr>
            <a:br>
              <a:rPr lang="en-US" dirty="0"/>
            </a:b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12" name="Google Shape;212;p43"/>
          <p:cNvSpPr/>
          <p:nvPr/>
        </p:nvSpPr>
        <p:spPr>
          <a:xfrm>
            <a:off x="2902403" y="2956034"/>
            <a:ext cx="5989200" cy="16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are the final values for A, B, and C?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happens if A is double instead of int?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happens if A and B are double instead of int?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1376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4B2A54-AAD3-474A-ADC5-CDDD77AB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3 - Group Coding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F689A-1D0A-C341-8A65-C7F19380FD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Come up with other examples (write them down, white board,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 single person goes to the </a:t>
            </a:r>
            <a:r>
              <a:rPr lang="en-US" dirty="0" err="1"/>
              <a:t>zybooks</a:t>
            </a:r>
            <a:r>
              <a:rPr lang="en-US" dirty="0"/>
              <a:t> IDE (note, we will alternate this person throughout the semester)</a:t>
            </a:r>
          </a:p>
          <a:p>
            <a:pPr lvl="1"/>
            <a:r>
              <a:rPr lang="en-US" dirty="0"/>
              <a:t>Write out examples</a:t>
            </a:r>
          </a:p>
          <a:p>
            <a:pPr lvl="1"/>
            <a:r>
              <a:rPr lang="en-US" dirty="0"/>
              <a:t>Do they compile? if not, what is wrong? fix it</a:t>
            </a:r>
          </a:p>
          <a:p>
            <a:pPr lvl="1"/>
            <a:r>
              <a:rPr lang="en-US" dirty="0"/>
              <a:t>Can you print out each of the variables?</a:t>
            </a:r>
          </a:p>
          <a:p>
            <a:r>
              <a:rPr lang="en-US" dirty="0"/>
              <a:t>Try to include a math operation that uses </a:t>
            </a:r>
            <a:r>
              <a:rPr lang="en-US" dirty="0" err="1"/>
              <a:t>ints</a:t>
            </a:r>
            <a:r>
              <a:rPr lang="en-US" dirty="0"/>
              <a:t> and doubles combined </a:t>
            </a:r>
          </a:p>
          <a:p>
            <a:pPr lvl="1"/>
            <a:r>
              <a:rPr lang="en-US" dirty="0"/>
              <a:t>What happens?</a:t>
            </a:r>
          </a:p>
        </p:txBody>
      </p:sp>
    </p:spTree>
    <p:extLst>
      <p:ext uri="{BB962C8B-B14F-4D97-AF65-F5344CB8AC3E}">
        <p14:creationId xmlns:p14="http://schemas.microsoft.com/office/powerpoint/2010/main" val="4095702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1646392"/>
            <a:ext cx="5555792" cy="1968479"/>
          </a:xfrm>
        </p:spPr>
        <p:txBody>
          <a:bodyPr/>
          <a:lstStyle/>
          <a:p>
            <a:r>
              <a:rPr lang="en-US" dirty="0"/>
              <a:t>Do you have your </a:t>
            </a:r>
            <a:r>
              <a:rPr lang="en-US" dirty="0" err="1"/>
              <a:t>iClicker</a:t>
            </a:r>
            <a:r>
              <a:rPr lang="en-US" dirty="0"/>
              <a:t> Cloud setup? </a:t>
            </a:r>
          </a:p>
          <a:p>
            <a:pPr lvl="1"/>
            <a:r>
              <a:rPr lang="en-US" dirty="0"/>
              <a:t>Now is good time! </a:t>
            </a:r>
          </a:p>
          <a:p>
            <a:pPr lvl="1"/>
            <a:endParaRPr lang="en-US" dirty="0"/>
          </a:p>
          <a:p>
            <a:r>
              <a:rPr lang="en-US" dirty="0"/>
              <a:t>Reminder – readings are due </a:t>
            </a:r>
            <a:r>
              <a:rPr lang="en-US" b="1" dirty="0"/>
              <a:t>before</a:t>
            </a:r>
            <a:r>
              <a:rPr lang="en-US" dirty="0"/>
              <a:t> lecture</a:t>
            </a:r>
          </a:p>
          <a:p>
            <a:pPr lvl="1"/>
            <a:r>
              <a:rPr lang="en-US" dirty="0"/>
              <a:t>You don’t have to do all of it - challenge problems can be challenging…</a:t>
            </a:r>
          </a:p>
          <a:p>
            <a:pPr lvl="1"/>
            <a:r>
              <a:rPr lang="en-US" dirty="0"/>
              <a:t>You can return to them. </a:t>
            </a:r>
          </a:p>
          <a:p>
            <a:pPr lvl="1"/>
            <a:r>
              <a:rPr lang="en-US" dirty="0"/>
              <a:t>We start off each lecture with a quiz from your reading!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6388687" y="229736"/>
            <a:ext cx="2576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Todo</a:t>
            </a:r>
            <a:r>
              <a:rPr lang="en-US" dirty="0"/>
              <a:t>:</a:t>
            </a:r>
          </a:p>
          <a:p>
            <a:r>
              <a:rPr lang="en-US" dirty="0"/>
              <a:t>Busy Week! (readings + labs)</a:t>
            </a:r>
          </a:p>
          <a:p>
            <a:r>
              <a:rPr lang="en-US"/>
              <a:t>Lab </a:t>
            </a:r>
            <a:r>
              <a:rPr lang="en-US" dirty="0"/>
              <a:t>projects start!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4994E-F0C4-1A4D-A400-16F3B108C434}"/>
              </a:ext>
            </a:extLst>
          </p:cNvPr>
          <p:cNvSpPr txBox="1"/>
          <p:nvPr/>
        </p:nvSpPr>
        <p:spPr>
          <a:xfrm>
            <a:off x="6388687" y="1435554"/>
            <a:ext cx="28306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ACM  this Week</a:t>
            </a:r>
          </a:p>
          <a:p>
            <a:r>
              <a:rPr lang="en-US" sz="1200" dirty="0"/>
              <a:t>Success in CS Panel</a:t>
            </a:r>
          </a:p>
          <a:p>
            <a:r>
              <a:rPr lang="en-US" sz="1200" dirty="0"/>
              <a:t>Wednesday, 6:00 PM CSB 130</a:t>
            </a:r>
          </a:p>
          <a:p>
            <a:br>
              <a:rPr lang="en-US" dirty="0"/>
            </a:br>
            <a:r>
              <a:rPr lang="en-US" dirty="0"/>
              <a:t>ACM-W this Week</a:t>
            </a:r>
          </a:p>
          <a:p>
            <a:r>
              <a:rPr lang="en-US" sz="1200" dirty="0"/>
              <a:t>Hike to </a:t>
            </a:r>
            <a:r>
              <a:rPr lang="en-US" sz="1200" dirty="0" err="1"/>
              <a:t>Horsetooth</a:t>
            </a:r>
            <a:r>
              <a:rPr lang="en-US" sz="1200" dirty="0"/>
              <a:t> Falls</a:t>
            </a:r>
          </a:p>
          <a:p>
            <a:r>
              <a:rPr lang="en-US" sz="1200" dirty="0"/>
              <a:t>Thursday, 5:30 PM </a:t>
            </a:r>
            <a:br>
              <a:rPr lang="en-US" sz="1200" dirty="0"/>
            </a:br>
            <a:r>
              <a:rPr lang="en-US" sz="1200" dirty="0"/>
              <a:t>Meet outside CSB front of building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EEFA02-5996-374A-B048-76B916799C48}"/>
              </a:ext>
            </a:extLst>
          </p:cNvPr>
          <p:cNvSpPr txBox="1"/>
          <p:nvPr/>
        </p:nvSpPr>
        <p:spPr>
          <a:xfrm>
            <a:off x="1478833" y="3990195"/>
            <a:ext cx="6186309" cy="73866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Opening Question (talk with others in your group *before* class starts)</a:t>
            </a:r>
          </a:p>
          <a:p>
            <a:r>
              <a:rPr lang="en-US" dirty="0"/>
              <a:t>What are three ways technology can help improve the world around you? </a:t>
            </a:r>
          </a:p>
          <a:p>
            <a:r>
              <a:rPr lang="en-US" dirty="0"/>
              <a:t>How did you observe those ways this past weekend?</a:t>
            </a:r>
          </a:p>
        </p:txBody>
      </p:sp>
    </p:spTree>
    <p:extLst>
      <p:ext uri="{BB962C8B-B14F-4D97-AF65-F5344CB8AC3E}">
        <p14:creationId xmlns:p14="http://schemas.microsoft.com/office/powerpoint/2010/main" val="28012411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40C85A-E357-434E-A459-882D2E25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iClicker</a:t>
            </a:r>
            <a:r>
              <a:rPr lang="en-US" dirty="0"/>
              <a:t> Cloud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97F20-89E1-AA4C-A983-19E38EAD7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have it setup?</a:t>
            </a:r>
          </a:p>
          <a:p>
            <a:r>
              <a:rPr lang="en-US" dirty="0"/>
              <a:t>Let’s get going…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20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C7E9-17AD-EF4E-996F-779D853A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Check-in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C320B-6E1B-1745-981E-44598126C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1646393"/>
            <a:ext cx="4935590" cy="2408772"/>
          </a:xfrm>
        </p:spPr>
        <p:txBody>
          <a:bodyPr/>
          <a:lstStyle/>
          <a:p>
            <a:pPr marL="152400" indent="0">
              <a:buNone/>
            </a:pPr>
            <a:r>
              <a:rPr lang="en-US" b="1" dirty="0"/>
              <a:t>Which of the following are considered </a:t>
            </a:r>
            <a:r>
              <a:rPr lang="en-US" b="1" i="1" dirty="0"/>
              <a:t>primitives</a:t>
            </a:r>
            <a:r>
              <a:rPr lang="en-US" b="1" dirty="0"/>
              <a:t> in Java?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int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double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String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char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4162818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endParaRPr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0" y="1271075"/>
            <a:ext cx="4887900" cy="3400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TYPE tells the computer how much room to  save!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int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Whole numbers  only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1, 2, 3, 1000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double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Floating point numbers 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1.0, 2.5, 3.33333, 1000  (which is 1000.0)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char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Every character on a keyboard - stored as int 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boolean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true or false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String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collection of ordered characters 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It is more unique (Object)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Identifiers </a:t>
            </a:r>
            <a:endParaRPr/>
          </a:p>
        </p:txBody>
      </p:sp>
      <p:sp>
        <p:nvSpPr>
          <p:cNvPr id="199" name="Google Shape;199;p41"/>
          <p:cNvSpPr txBox="1">
            <a:spLocks noGrp="1"/>
          </p:cNvSpPr>
          <p:nvPr>
            <p:ph type="body" idx="1"/>
          </p:nvPr>
        </p:nvSpPr>
        <p:spPr>
          <a:xfrm>
            <a:off x="415638" y="1423772"/>
            <a:ext cx="8312700" cy="28170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Identifiers are WORDs 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You use the to *hold* information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int x = 100; 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Cannot be a reserved word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Cannot start with numbers or special characters outside of underscore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Use real words! </a:t>
            </a:r>
            <a:r>
              <a:rPr lang="en" b="1" dirty="0">
                <a:solidFill>
                  <a:srgbClr val="000000"/>
                </a:solidFill>
              </a:rPr>
              <a:t>int x </a:t>
            </a:r>
            <a:r>
              <a:rPr lang="en" dirty="0">
                <a:solidFill>
                  <a:srgbClr val="000000"/>
                </a:solidFill>
              </a:rPr>
              <a:t>doesn’t mean much, but </a:t>
            </a:r>
            <a:r>
              <a:rPr lang="en" b="1" dirty="0">
                <a:solidFill>
                  <a:srgbClr val="000000"/>
                </a:solidFill>
              </a:rPr>
              <a:t>int </a:t>
            </a:r>
            <a:r>
              <a:rPr lang="en" b="1" dirty="0" err="1">
                <a:solidFill>
                  <a:srgbClr val="000000"/>
                </a:solidFill>
              </a:rPr>
              <a:t>puppyCounter</a:t>
            </a:r>
            <a:r>
              <a:rPr lang="en" b="1" dirty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0000"/>
                </a:solidFill>
              </a:rPr>
              <a:t>- has meaning and readable!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2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205" name="Google Shape;205;p42"/>
          <p:cNvSpPr txBox="1">
            <a:spLocks noGrp="1"/>
          </p:cNvSpPr>
          <p:nvPr>
            <p:ph type="body" idx="1"/>
          </p:nvPr>
        </p:nvSpPr>
        <p:spPr>
          <a:xfrm>
            <a:off x="415650" y="1388358"/>
            <a:ext cx="8312700" cy="2932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Operators are MATH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= (assignment)	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+ (add)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- (subtract or negative)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/ (divide)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* (multiply) 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Numeric Types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int - always whole number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Char char="○"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myVal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 / 2; // evaluates to 0!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double - has decimals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Char char="○"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doubleVal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1.0 / 2; // evaluates to 0.5! 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>
            <a:spLocks noGrp="1"/>
          </p:cNvSpPr>
          <p:nvPr>
            <p:ph type="title"/>
          </p:nvPr>
        </p:nvSpPr>
        <p:spPr>
          <a:xfrm>
            <a:off x="415638" y="3293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</a:t>
            </a:r>
            <a:endParaRPr dirty="0"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1"/>
          </p:nvPr>
        </p:nvSpPr>
        <p:spPr>
          <a:xfrm>
            <a:off x="415650" y="1001375"/>
            <a:ext cx="8312700" cy="29670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puppyCounter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100; // so many puppies!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lang="en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puppyName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“Spot”; 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puppyLongName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“Cerberus”;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amountOfFoodPerDayLbs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20.56; 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amountOfFoodPerDayLbs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amountOfFoodPerDayLbs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+ 10.0; // assigns 30.56 to the variable</a:t>
            </a:r>
            <a:b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boolean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isPettable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true;  // only options for boolean is true or false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singleLetter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‘c’;  //characters are single letters, notice single quote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43"/>
          <p:cNvSpPr/>
          <p:nvPr/>
        </p:nvSpPr>
        <p:spPr>
          <a:xfrm>
            <a:off x="3112950" y="4021850"/>
            <a:ext cx="5989200" cy="79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Advanced Concept:</a:t>
            </a:r>
            <a:br>
              <a:rPr lang="en" b="1"/>
            </a:br>
            <a:r>
              <a:rPr lang="en"/>
              <a:t>puppyCounter (and others) follow “camel case” a naming convention that capitalizes every word after the first - very common for java programs.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>
            <a:spLocks noGrp="1"/>
          </p:cNvSpPr>
          <p:nvPr>
            <p:ph type="title"/>
          </p:nvPr>
        </p:nvSpPr>
        <p:spPr>
          <a:xfrm>
            <a:off x="415650" y="368781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Practice 1 – Group Reflection</a:t>
            </a:r>
            <a:endParaRPr dirty="0"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1"/>
          </p:nvPr>
        </p:nvSpPr>
        <p:spPr>
          <a:xfrm>
            <a:off x="415650" y="1017390"/>
            <a:ext cx="8312700" cy="4003927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A = 5;</a:t>
            </a:r>
          </a:p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B = 2;</a:t>
            </a:r>
          </a:p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C = 10;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B;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 = C;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----------------------------------------------------------------------------------------------</a:t>
            </a:r>
          </a:p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A = 10;</a:t>
            </a:r>
          </a:p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B = 20;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B;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 = A;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----------------------------------------------------------------------------------------------</a:t>
            </a:r>
          </a:p>
          <a:p>
            <a:pPr marL="152400" indent="0">
              <a:buNone/>
            </a:pPr>
            <a:r>
              <a:rPr lang="en-US" dirty="0"/>
              <a:t>????</a:t>
            </a:r>
            <a:br>
              <a:rPr lang="en-US" dirty="0"/>
            </a:b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12" name="Google Shape;212;p43"/>
          <p:cNvSpPr/>
          <p:nvPr/>
        </p:nvSpPr>
        <p:spPr>
          <a:xfrm>
            <a:off x="2807809" y="1915034"/>
            <a:ext cx="5989200" cy="52000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are the final values for A, B, and C?</a:t>
            </a:r>
            <a:endParaRPr dirty="0"/>
          </a:p>
        </p:txBody>
      </p:sp>
      <p:sp>
        <p:nvSpPr>
          <p:cNvPr id="5" name="Google Shape;212;p43"/>
          <p:cNvSpPr/>
          <p:nvPr/>
        </p:nvSpPr>
        <p:spPr>
          <a:xfrm>
            <a:off x="2807809" y="3309292"/>
            <a:ext cx="5989200" cy="52000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are the final values for A and B?</a:t>
            </a:r>
            <a:endParaRPr dirty="0"/>
          </a:p>
        </p:txBody>
      </p:sp>
      <p:sp>
        <p:nvSpPr>
          <p:cNvPr id="6" name="Google Shape;212;p43"/>
          <p:cNvSpPr/>
          <p:nvPr/>
        </p:nvSpPr>
        <p:spPr>
          <a:xfrm>
            <a:off x="2807809" y="4217903"/>
            <a:ext cx="5989200" cy="52000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/>
              <a:t>If we wanted to swap the values A and B, how would we modify the code above? Would we need to use a third variable?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884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3" ma:contentTypeDescription="Create a new document." ma:contentTypeScope="" ma:versionID="6d00cb191415ef07de8591021eed77b7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d3c912a0e2ebbe56c1b62c06dfbba1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57AD06-F92C-44EB-AE7E-2E7C93F1B3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A5BA81-21EF-4D25-A1C1-3693A7025E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C42811-3B51-4277-9BAB-60004E84128E}">
  <ds:schemaRefs>
    <ds:schemaRef ds:uri="http://purl.org/dc/terms/"/>
    <ds:schemaRef ds:uri="http://purl.org/dc/elements/1.1/"/>
    <ds:schemaRef ds:uri="92c41bee-f0ee-4aa6-9399-a35fbb883510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e06ed288-fd75-4b50-bbed-f5a5df88c31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739</Words>
  <Application>Microsoft Macintosh PowerPoint</Application>
  <PresentationFormat>On-screen Show (16:9)</PresentationFormat>
  <Paragraphs>119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Proxima Nova</vt:lpstr>
      <vt:lpstr>Arial</vt:lpstr>
      <vt:lpstr>Consolas</vt:lpstr>
      <vt:lpstr>Source Sans Pro</vt:lpstr>
      <vt:lpstr>Office Theme</vt:lpstr>
      <vt:lpstr>PowerPoint Presentation</vt:lpstr>
      <vt:lpstr>Announcements</vt:lpstr>
      <vt:lpstr>iClicker Cloud</vt:lpstr>
      <vt:lpstr>Reading Check-in</vt:lpstr>
      <vt:lpstr>Types</vt:lpstr>
      <vt:lpstr>Identifiers </vt:lpstr>
      <vt:lpstr>Operators</vt:lpstr>
      <vt:lpstr>Examples</vt:lpstr>
      <vt:lpstr>Practice 1 – Group Reflection</vt:lpstr>
      <vt:lpstr>Practice 2 – Group Reflection</vt:lpstr>
      <vt:lpstr>Practice 3 - Group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Moraes,Marcia</dc:creator>
  <cp:lastModifiedBy>Lionelle,Albert</cp:lastModifiedBy>
  <cp:revision>12</cp:revision>
  <dcterms:modified xsi:type="dcterms:W3CDTF">2021-08-28T22:26:01Z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