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6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9" r:id="rId17"/>
    <p:sldId id="279" r:id="rId18"/>
    <p:sldId id="280" r:id="rId19"/>
    <p:sldId id="281" r:id="rId20"/>
    <p:sldId id="282" r:id="rId2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84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EFA7ED0A-D517-4865-A3B4-546C62D44996}"/>
    <pc:docChg chg="modSld">
      <pc:chgData name="Marcia Moraes" userId="c9c67e8a-58e2-4733-9a1c-5d44fec4775b" providerId="ADAL" clId="{EFA7ED0A-D517-4865-A3B4-546C62D44996}" dt="2024-02-16T17:41:53.534" v="2" actId="20577"/>
      <pc:docMkLst>
        <pc:docMk/>
      </pc:docMkLst>
      <pc:sldChg chg="modSp">
        <pc:chgData name="Marcia Moraes" userId="c9c67e8a-58e2-4733-9a1c-5d44fec4775b" providerId="ADAL" clId="{EFA7ED0A-D517-4865-A3B4-546C62D44996}" dt="2024-02-16T17:41:53.534" v="2" actId="20577"/>
        <pc:sldMkLst>
          <pc:docMk/>
          <pc:sldMk cId="926474781" sldId="266"/>
        </pc:sldMkLst>
        <pc:graphicFrameChg chg="modGraphic">
          <ac:chgData name="Marcia Moraes" userId="c9c67e8a-58e2-4733-9a1c-5d44fec4775b" providerId="ADAL" clId="{EFA7ED0A-D517-4865-A3B4-546C62D44996}" dt="2024-02-16T17:41:53.534" v="2" actId="20577"/>
          <ac:graphicFrameMkLst>
            <pc:docMk/>
            <pc:sldMk cId="926474781" sldId="266"/>
            <ac:graphicFrameMk id="7" creationId="{F04E0A90-8DD1-40A3-8C7E-7EEC69030286}"/>
          </ac:graphicFrameMkLst>
        </pc:graphicFrameChg>
      </pc:sldChg>
    </pc:docChg>
  </pc:docChgLst>
  <pc:docChgLst>
    <pc:chgData name="Marcia Moraes" userId="c9c67e8a-58e2-4733-9a1c-5d44fec4775b" providerId="ADAL" clId="{65A51C50-0255-4629-87C5-E90858C71A63}"/>
  </pc:docChgLst>
  <pc:docChgLst>
    <pc:chgData name="Marcia Moraes" userId="c9c67e8a-58e2-4733-9a1c-5d44fec4775b" providerId="ADAL" clId="{0B329C1D-C484-4E29-AB46-188B481F43A0}"/>
  </pc:docChgLst>
  <pc:docChgLst>
    <pc:chgData name="Marcia Moraes" userId="c9c67e8a-58e2-4733-9a1c-5d44fec4775b" providerId="ADAL" clId="{E45C26DC-0BD9-4717-BFEB-54C307A378F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2792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17" y="6493976"/>
            <a:ext cx="3078083" cy="68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319727" y="706833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178143" y="7345331"/>
            <a:ext cx="3744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(Albert.Lionelle@colostate.edu), updated by Marcia Moraes (marcia.moraes@colostate.edu)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io/File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essential/io/stre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590972" y="3756822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Let me be that I am and seek not to alter me.</a:t>
            </a:r>
          </a:p>
          <a:p>
            <a:r>
              <a:rPr lang="en-US" dirty="0"/>
              <a:t>-Thank you!</a:t>
            </a:r>
          </a:p>
          <a:p>
            <a:r>
              <a:rPr lang="en-US" dirty="0"/>
              <a:t>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28883"/>
            <a:ext cx="106168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01858" y="3657286"/>
            <a:ext cx="5976257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useDemiter</a:t>
            </a:r>
            <a:r>
              <a:rPr lang="en-US" dirty="0"/>
              <a:t>(String) - Sets this scanner's delimiting pattern to a pattern constructed from the specified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DDFDE-F893-47DD-BF44-9F0937D4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17996"/>
            <a:ext cx="111502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"-"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61FA5-A736-4CB1-94B4-59092EFD1D09}"/>
              </a:ext>
            </a:extLst>
          </p:cNvPr>
          <p:cNvSpPr txBox="1"/>
          <p:nvPr/>
        </p:nvSpPr>
        <p:spPr>
          <a:xfrm>
            <a:off x="7601858" y="5159829"/>
            <a:ext cx="25779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is printed now?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4ED09-ECE8-45CC-BD17-A155454C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23" y="5896359"/>
            <a:ext cx="5788706" cy="981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16328-108B-4051-914B-28D9BC06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" y="1222836"/>
            <a:ext cx="998220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args[]){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location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"Fort Collins,40°35'6.9288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N,105°5'3.9084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locScan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.useDelimiter(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city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lat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lon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locScan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city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92332-AA6D-42AC-A0E5-EC79ECC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40" y="4099151"/>
            <a:ext cx="3333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different uses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12561453" cy="5540299"/>
          </a:xfrm>
        </p:spPr>
        <p:txBody>
          <a:bodyPr/>
          <a:lstStyle/>
          <a:p>
            <a:pPr fontAlgn="base"/>
            <a:r>
              <a:rPr lang="en-US" sz="20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000" dirty="0"/>
              <a:t>	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18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When we want to read something from a String we use:</a:t>
            </a:r>
          </a:p>
          <a:p>
            <a:pPr marL="699614" lvl="1" indent="0" fontAlgn="base">
              <a:buNone/>
            </a:pPr>
            <a:r>
              <a:rPr lang="en-US" altLang="en-US" sz="2000" dirty="0"/>
              <a:t>String line = "Let me be that I am and seek not to alter me.\n-Thank you!";</a:t>
            </a:r>
            <a:br>
              <a:rPr lang="en-US" altLang="en-US" sz="2000" dirty="0"/>
            </a:br>
            <a:r>
              <a:rPr lang="en-US" altLang="en-US" sz="2000" dirty="0"/>
              <a:t>Scanner </a:t>
            </a:r>
            <a:r>
              <a:rPr lang="en-US" altLang="en-US" sz="2000" dirty="0" err="1"/>
              <a:t>scanner</a:t>
            </a:r>
            <a:r>
              <a:rPr lang="en-US" altLang="en-US" sz="2000" dirty="0"/>
              <a:t> = new Scanner(line);</a:t>
            </a:r>
          </a:p>
          <a:p>
            <a:pPr marL="699614" lvl="1" indent="0" fontAlgn="base">
              <a:buNone/>
            </a:pPr>
            <a:endParaRPr lang="en-US" sz="2000" dirty="0"/>
          </a:p>
          <a:p>
            <a:pPr fontAlgn="base"/>
            <a:r>
              <a:rPr lang="en-US" sz="2000" dirty="0"/>
              <a:t>What happens if instead of reading from the terminal or a String, we want to read from a file?</a:t>
            </a:r>
          </a:p>
          <a:p>
            <a:pPr lvl="1" fontAlgn="base"/>
            <a:r>
              <a:rPr lang="en-US" sz="2000" dirty="0"/>
              <a:t>We need to use the </a:t>
            </a:r>
            <a:r>
              <a:rPr lang="en-US" sz="2000" dirty="0">
                <a:hlinkClick r:id="rId2"/>
              </a:rPr>
              <a:t>File</a:t>
            </a:r>
            <a:r>
              <a:rPr lang="en-US" sz="2000" dirty="0"/>
              <a:t> class!</a:t>
            </a:r>
          </a:p>
          <a:p>
            <a:pPr lvl="1" fontAlgn="base"/>
            <a:r>
              <a:rPr lang="en-US" sz="2000" dirty="0"/>
              <a:t>And pass an object of File as a parameter instead of System.in or a String when we construct a Scanner object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8D32C-599E-4C72-B960-03DA8129E513}"/>
              </a:ext>
            </a:extLst>
          </p:cNvPr>
          <p:cNvSpPr txBox="1"/>
          <p:nvPr/>
        </p:nvSpPr>
        <p:spPr>
          <a:xfrm>
            <a:off x="11234057" y="1055914"/>
            <a:ext cx="2340705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Streams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System.in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FileInputStream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9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2051677"/>
            <a:ext cx="4107211" cy="3293209"/>
          </a:xfrm>
        </p:spPr>
        <p:txBody>
          <a:bodyPr/>
          <a:lstStyle/>
          <a:p>
            <a:r>
              <a:rPr lang="en-US" dirty="0"/>
              <a:t>Scanner – reading from a File</a:t>
            </a:r>
            <a:br>
              <a:rPr lang="en-US" dirty="0"/>
            </a:br>
            <a:r>
              <a:rPr lang="en-US" sz="4000" dirty="0"/>
              <a:t>Basic Structure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0F1E8E-F3DF-41B4-A614-762911BABE0D}"/>
              </a:ext>
            </a:extLst>
          </p:cNvPr>
          <p:cNvCxnSpPr>
            <a:cxnSpLocks/>
          </p:cNvCxnSpPr>
          <p:nvPr/>
        </p:nvCxnSpPr>
        <p:spPr>
          <a:xfrm flipH="1">
            <a:off x="10363201" y="205167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0CF2B1-1EE4-41F7-B3B3-6549C306D430}"/>
              </a:ext>
            </a:extLst>
          </p:cNvPr>
          <p:cNvSpPr txBox="1"/>
          <p:nvPr/>
        </p:nvSpPr>
        <p:spPr>
          <a:xfrm>
            <a:off x="11430000" y="2336038"/>
            <a:ext cx="207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still has elements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3F94F0-7889-48F0-AAD1-6665B3C5E8E2}"/>
              </a:ext>
            </a:extLst>
          </p:cNvPr>
          <p:cNvCxnSpPr/>
          <p:nvPr/>
        </p:nvCxnSpPr>
        <p:spPr>
          <a:xfrm flipH="1">
            <a:off x="10694020" y="2687444"/>
            <a:ext cx="583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58818-2E87-45E4-BB6E-B168391AB88F}"/>
              </a:ext>
            </a:extLst>
          </p:cNvPr>
          <p:cNvSpPr txBox="1"/>
          <p:nvPr/>
        </p:nvSpPr>
        <p:spPr>
          <a:xfrm>
            <a:off x="11430000" y="1590759"/>
            <a:ext cx="238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a Scanner from a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035236-BFED-49AD-B98F-92905BB8CD83}"/>
              </a:ext>
            </a:extLst>
          </p:cNvPr>
          <p:cNvCxnSpPr>
            <a:cxnSpLocks/>
          </p:cNvCxnSpPr>
          <p:nvPr/>
        </p:nvCxnSpPr>
        <p:spPr>
          <a:xfrm flipV="1">
            <a:off x="7892143" y="3064328"/>
            <a:ext cx="0" cy="29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37D8B0-B1A0-423D-B5F1-399A53DF5BC1}"/>
              </a:ext>
            </a:extLst>
          </p:cNvPr>
          <p:cNvCxnSpPr>
            <a:cxnSpLocks/>
          </p:cNvCxnSpPr>
          <p:nvPr/>
        </p:nvCxnSpPr>
        <p:spPr>
          <a:xfrm>
            <a:off x="7892143" y="3358243"/>
            <a:ext cx="3385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71B1DA-50D5-4617-A1FC-188698EF6F02}"/>
              </a:ext>
            </a:extLst>
          </p:cNvPr>
          <p:cNvSpPr txBox="1"/>
          <p:nvPr/>
        </p:nvSpPr>
        <p:spPr>
          <a:xfrm>
            <a:off x="11410758" y="309811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 the line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17FFA6-2BDD-4358-A328-353717793BA7}"/>
              </a:ext>
            </a:extLst>
          </p:cNvPr>
          <p:cNvCxnSpPr>
            <a:cxnSpLocks/>
          </p:cNvCxnSpPr>
          <p:nvPr/>
        </p:nvCxnSpPr>
        <p:spPr>
          <a:xfrm flipH="1" flipV="1">
            <a:off x="7369630" y="3509684"/>
            <a:ext cx="3907970" cy="2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0C9E49-6F13-4EAF-9A24-74502EF9AD5C}"/>
              </a:ext>
            </a:extLst>
          </p:cNvPr>
          <p:cNvSpPr txBox="1"/>
          <p:nvPr/>
        </p:nvSpPr>
        <p:spPr>
          <a:xfrm>
            <a:off x="11410758" y="3443285"/>
            <a:ext cx="209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for the exception</a:t>
            </a:r>
          </a:p>
        </p:txBody>
      </p:sp>
    </p:spTree>
    <p:extLst>
      <p:ext uri="{BB962C8B-B14F-4D97-AF65-F5344CB8AC3E}">
        <p14:creationId xmlns:p14="http://schemas.microsoft.com/office/powerpoint/2010/main" val="16509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4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90" y="1099602"/>
            <a:ext cx="4107211" cy="1846659"/>
          </a:xfrm>
        </p:spPr>
        <p:txBody>
          <a:bodyPr/>
          <a:lstStyle/>
          <a:p>
            <a:r>
              <a:rPr lang="en-US" dirty="0"/>
              <a:t>What is printed?</a:t>
            </a:r>
            <a:endParaRPr lang="en-US" sz="4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3F138-52E6-46A5-BA65-6C3E5EA1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86" y="-67219"/>
            <a:ext cx="9437914" cy="7478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java.io.IOException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FileReadingBasicStructure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now the file is in a scanner, and looping matters!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could also use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hasNextLine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there was an error finding the file or reading the file!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 so how do you hand that? For now, we just say that and end the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//program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D171A-DD9C-41F9-B7FB-7C9CF4CC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3CFF9-8CA0-4F66-87A9-77E04A79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936" y="3562592"/>
            <a:ext cx="1671864" cy="36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357418"/>
            <a:ext cx="4956296" cy="3419925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643813-48F6-4330-89E6-7F7AFF43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497" y="-8309"/>
            <a:ext cx="5991104" cy="75713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(name);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name;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years;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Years Old: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yearsOld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A3EE1-14D4-40FB-BE3A-810FA01A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2" y="3967563"/>
            <a:ext cx="2652039" cy="30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7" y="76199"/>
            <a:ext cx="12500096" cy="1850572"/>
          </a:xfrm>
        </p:spPr>
        <p:txBody>
          <a:bodyPr/>
          <a:lstStyle/>
          <a:p>
            <a:r>
              <a:rPr lang="en-US" dirty="0"/>
              <a:t>Reading from a File and Creating Objects to add into an </a:t>
            </a:r>
            <a:r>
              <a:rPr lang="en-US" dirty="0" err="1"/>
              <a:t>ArrayList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99770A-7669-42D0-86DA-D72FE288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1754027"/>
            <a:ext cx="679268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years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"Name"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name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"Years"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.indexOf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years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(index+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1360DB-6FE9-4698-9C4F-62565D68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429" y="1723418"/>
            <a:ext cx="666205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Person(name, years);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err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reading file!"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readFilePerson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"file.txt"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F4ACFC-A2E7-406C-ABDE-4E1D83573BFE}"/>
              </a:ext>
            </a:extLst>
          </p:cNvPr>
          <p:cNvCxnSpPr/>
          <p:nvPr/>
        </p:nvCxnSpPr>
        <p:spPr>
          <a:xfrm>
            <a:off x="5758543" y="7282543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5605A6-DE49-47F3-92C4-DE559BA9490D}"/>
              </a:ext>
            </a:extLst>
          </p:cNvPr>
          <p:cNvCxnSpPr/>
          <p:nvPr/>
        </p:nvCxnSpPr>
        <p:spPr>
          <a:xfrm flipV="1">
            <a:off x="6825343" y="1786891"/>
            <a:ext cx="0" cy="549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CB9550-9BA2-480C-BE75-96B8ED02805C}"/>
              </a:ext>
            </a:extLst>
          </p:cNvPr>
          <p:cNvCxnSpPr/>
          <p:nvPr/>
        </p:nvCxnSpPr>
        <p:spPr>
          <a:xfrm>
            <a:off x="6825343" y="1786891"/>
            <a:ext cx="696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C98370D-7C6B-4BD7-A118-D539F0E7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446" y="76199"/>
            <a:ext cx="1117154" cy="12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1030" name="Picture 6" descr="91 Success Quotes from History's Most Famous People">
            <a:extLst>
              <a:ext uri="{FF2B5EF4-FFF2-40B4-BE49-F238E27FC236}">
                <a16:creationId xmlns:a16="http://schemas.microsoft.com/office/drawing/2014/main" id="{816C7A0A-336A-4062-8EE3-E6B475BB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238" y="0"/>
            <a:ext cx="2773362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0DBC1-29A7-4498-B9AA-9B174D0FEC3E}"/>
              </a:ext>
            </a:extLst>
          </p:cNvPr>
          <p:cNvSpPr txBox="1"/>
          <p:nvPr/>
        </p:nvSpPr>
        <p:spPr>
          <a:xfrm>
            <a:off x="628075" y="1681593"/>
            <a:ext cx="10518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TODO Reminders: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Readings are due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before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lecture</a:t>
            </a:r>
          </a:p>
          <a:p>
            <a:pPr marL="0" marR="0" lvl="0" indent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14 (zybooks) – you should have already done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09 – go to your lab to have 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 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15 (zyBooks</a:t>
            </a:r>
            <a:r>
              <a:rPr lang="en-US" sz="2600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Lab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 – go to your lab to have the participation points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Reading 16 (</a:t>
            </a:r>
            <a:r>
              <a: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zybooks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) </a:t>
            </a:r>
          </a:p>
          <a:p>
            <a:pPr marL="431797" lvl="0" indent="-431797" defTabSz="1381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RPA </a:t>
            </a:r>
            <a:r>
              <a:rPr lang="en-US" sz="2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7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431797" marR="0" lvl="0" indent="-431797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381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Keep practicing your RPAs in a spaced and mixed manner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anose="05000000000000000000" pitchFamily="2" charset="2"/>
              </a:rPr>
              <a:t>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4937-C0C7-4ABC-A6FF-48F67C26DCCE}"/>
              </a:ext>
            </a:extLst>
          </p:cNvPr>
          <p:cNvSpPr txBox="1"/>
          <p:nvPr/>
        </p:nvSpPr>
        <p:spPr>
          <a:xfrm>
            <a:off x="8061552" y="91611"/>
            <a:ext cx="26234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NEXT WEEK</a:t>
            </a:r>
          </a:p>
          <a:p>
            <a:r>
              <a:rPr lang="en-US" b="1" dirty="0"/>
              <a:t>Exam 2</a:t>
            </a:r>
          </a:p>
          <a:p>
            <a:endParaRPr lang="en-US" dirty="0"/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and catch up if you need!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4E0A90-8DD1-40A3-8C7E-7EEC6903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44675"/>
              </p:ext>
            </p:extLst>
          </p:nvPr>
        </p:nvGraphicFramePr>
        <p:xfrm>
          <a:off x="10025176" y="4145454"/>
          <a:ext cx="3671207" cy="3097098"/>
        </p:xfrm>
        <a:graphic>
          <a:graphicData uri="http://schemas.openxmlformats.org/drawingml/2006/table">
            <a:tbl>
              <a:tblPr/>
              <a:tblGrid>
                <a:gridCol w="1197995">
                  <a:extLst>
                    <a:ext uri="{9D8B030D-6E8A-4147-A177-3AD203B41FA5}">
                      <a16:colId xmlns:a16="http://schemas.microsoft.com/office/drawing/2014/main" val="3463123554"/>
                    </a:ext>
                  </a:extLst>
                </a:gridCol>
                <a:gridCol w="2473212">
                  <a:extLst>
                    <a:ext uri="{9D8B030D-6E8A-4147-A177-3AD203B41FA5}">
                      <a16:colId xmlns:a16="http://schemas.microsoft.com/office/drawing/2014/main" val="378576746"/>
                    </a:ext>
                  </a:extLst>
                </a:gridCol>
              </a:tblGrid>
              <a:tr h="289830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</a:rPr>
                        <a:t>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Time : Room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578678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Monday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</a:t>
                      </a:r>
                      <a:r>
                        <a:rPr lang="en-US" sz="1700" dirty="0">
                          <a:effectLst/>
                        </a:rPr>
                        <a:t>PM </a:t>
                      </a:r>
                      <a:r>
                        <a:rPr lang="en-US" sz="1700">
                          <a:effectLst/>
                        </a:rPr>
                        <a:t>- 5 </a:t>
                      </a:r>
                      <a:r>
                        <a:rPr lang="en-US" sz="1700" dirty="0">
                          <a:effectLst/>
                        </a:rPr>
                        <a:t>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48274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Tuesday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881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Wednesday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362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Thursday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6 PM - 8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508035"/>
                  </a:ext>
                </a:extLst>
              </a:tr>
              <a:tr h="54829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Friday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3 PM - 5 PM : CSB 120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20127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Saturday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99503"/>
                  </a:ext>
                </a:extLst>
              </a:tr>
              <a:tr h="289830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Sunday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12 PM - 4 PM : Teams</a:t>
                      </a:r>
                    </a:p>
                  </a:txBody>
                  <a:tcPr marL="15681" marR="15681" marT="15681" marB="15681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190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B6B779-DA8F-4634-9BE5-CEDBDC056F9A}"/>
              </a:ext>
            </a:extLst>
          </p:cNvPr>
          <p:cNvSpPr txBox="1"/>
          <p:nvPr/>
        </p:nvSpPr>
        <p:spPr>
          <a:xfrm flipH="1">
            <a:off x="9976198" y="3686145"/>
            <a:ext cx="244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Desk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855193"/>
          </a:xfrm>
        </p:spPr>
        <p:txBody>
          <a:bodyPr/>
          <a:lstStyle/>
          <a:p>
            <a:pPr fontAlgn="base"/>
            <a:r>
              <a:rPr lang="en-US" sz="2400" dirty="0"/>
              <a:t>A stream is a sequence of data. </a:t>
            </a:r>
          </a:p>
          <a:p>
            <a:pPr fontAlgn="base"/>
            <a:r>
              <a:rPr lang="en-US" sz="2400" dirty="0"/>
              <a:t>A program uses an input stream to read data from a source, one item at a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2400" dirty="0"/>
              <a:t>A program uses an output stream to write data to a destination, one item at time: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  <p:pic>
        <p:nvPicPr>
          <p:cNvPr id="2050" name="Picture 2" descr="Reading information into a program.">
            <a:extLst>
              <a:ext uri="{FF2B5EF4-FFF2-40B4-BE49-F238E27FC236}">
                <a16:creationId xmlns:a16="http://schemas.microsoft.com/office/drawing/2014/main" id="{C488E6A0-6A8E-444E-A637-56F113AA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3" y="2871185"/>
            <a:ext cx="5727782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riting information from a program.">
            <a:extLst>
              <a:ext uri="{FF2B5EF4-FFF2-40B4-BE49-F238E27FC236}">
                <a16:creationId xmlns:a16="http://schemas.microsoft.com/office/drawing/2014/main" id="{E78F3128-1391-4DF9-A51B-DC175E9AC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9" y="5510815"/>
            <a:ext cx="61626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21225-9A6E-4169-BB19-EC833AAC9F1B}"/>
              </a:ext>
            </a:extLst>
          </p:cNvPr>
          <p:cNvSpPr/>
          <p:nvPr/>
        </p:nvSpPr>
        <p:spPr>
          <a:xfrm>
            <a:off x="6433539" y="657529"/>
            <a:ext cx="7797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https://docs.oracle.com/javase/tutorial/essential/io/streams.html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6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68522"/>
            <a:ext cx="12561453" cy="5393528"/>
          </a:xfrm>
        </p:spPr>
        <p:txBody>
          <a:bodyPr/>
          <a:lstStyle/>
          <a:p>
            <a:pPr fontAlgn="base"/>
            <a:r>
              <a:rPr lang="en-US" sz="2400" dirty="0" err="1"/>
              <a:t>System.out</a:t>
            </a:r>
            <a:r>
              <a:rPr lang="en-US" sz="2400" dirty="0"/>
              <a:t>  is a predefined </a:t>
            </a:r>
            <a:r>
              <a:rPr lang="en-US" sz="2400" dirty="0" err="1"/>
              <a:t>OutputStream</a:t>
            </a:r>
            <a:r>
              <a:rPr lang="en-US" sz="2400" dirty="0"/>
              <a:t> object reference that is associated with a system's standard output, usually a computer screen.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 print() and </a:t>
            </a:r>
            <a:r>
              <a:rPr lang="en-US" sz="2400" dirty="0" err="1"/>
              <a:t>println</a:t>
            </a:r>
            <a:r>
              <a:rPr lang="en-US" sz="2400" dirty="0"/>
              <a:t>() methods are overloaded in order to support the various standard data types, such as int, </a:t>
            </a:r>
            <a:r>
              <a:rPr lang="en-US" sz="2400" dirty="0" err="1"/>
              <a:t>boolean</a:t>
            </a:r>
            <a:r>
              <a:rPr lang="en-US" sz="2400" dirty="0"/>
              <a:t>, float, etc., each method converting that data type to a sequence of characters.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54144"/>
            <a:ext cx="12561453" cy="1015663"/>
          </a:xfrm>
        </p:spPr>
        <p:txBody>
          <a:bodyPr/>
          <a:lstStyle/>
          <a:p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7500"/>
            <a:ext cx="12561453" cy="5823454"/>
          </a:xfrm>
        </p:spPr>
        <p:txBody>
          <a:bodyPr/>
          <a:lstStyle/>
          <a:p>
            <a:pPr fontAlgn="base"/>
            <a:r>
              <a:rPr lang="en-US" sz="2400" dirty="0"/>
              <a:t>System.in is an input byte stream</a:t>
            </a:r>
          </a:p>
          <a:p>
            <a:pPr fontAlgn="base"/>
            <a:r>
              <a:rPr lang="en-US" sz="2400" dirty="0"/>
              <a:t>When using an </a:t>
            </a:r>
            <a:r>
              <a:rPr lang="en-US" sz="2400" dirty="0" err="1"/>
              <a:t>InputStream</a:t>
            </a:r>
            <a:r>
              <a:rPr lang="en-US" sz="2400" dirty="0"/>
              <a:t>, a programmer must append the clause 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throws </a:t>
            </a:r>
            <a:r>
              <a:rPr lang="en-US" sz="2400" dirty="0" err="1">
                <a:solidFill>
                  <a:srgbClr val="37474F"/>
                </a:solidFill>
                <a:latin typeface="Courier New" panose="02070309020205020404" pitchFamily="49" charset="0"/>
              </a:rPr>
              <a:t>IOException</a:t>
            </a:r>
            <a:r>
              <a:rPr lang="en-US" sz="2400" dirty="0">
                <a:solidFill>
                  <a:srgbClr val="37474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/>
              <a:t>when using the method read()</a:t>
            </a:r>
          </a:p>
          <a:p>
            <a:pPr lvl="1" fontAlgn="base"/>
            <a:r>
              <a:rPr lang="en-US" sz="2000" dirty="0"/>
              <a:t>A </a:t>
            </a:r>
            <a:r>
              <a:rPr lang="en-US" sz="2000" dirty="0">
                <a:solidFill>
                  <a:srgbClr val="37474F"/>
                </a:solidFill>
                <a:latin typeface="Courier New" panose="02070309020205020404" pitchFamily="49" charset="0"/>
              </a:rPr>
              <a:t>throws</a:t>
            </a:r>
            <a:r>
              <a:rPr lang="en-US" sz="2000" dirty="0"/>
              <a:t> clause tells the Java virtual machine that the corresponding method may exit unexpectedly due to an exception, which is an event that disrupts a program's execution.</a:t>
            </a:r>
            <a:r>
              <a:rPr lang="en-US" sz="2200" dirty="0"/>
              <a:t> 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Instead of reading a byte stream, dealing with </a:t>
            </a:r>
            <a:r>
              <a:rPr lang="en-US" sz="2400" dirty="0" err="1"/>
              <a:t>IOException</a:t>
            </a:r>
            <a:r>
              <a:rPr lang="en-US" sz="2400" dirty="0"/>
              <a:t>, and after it converting the data to a String or other data types, we have been using the Wrapper class named Scanner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lvl="1" fontAlgn="base"/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automatically scanning a sequence of bytes and converting those bytes to the desired data type depending on the type of method we use to read the data (</a:t>
            </a:r>
            <a:r>
              <a:rPr lang="en-US" sz="2000" dirty="0" err="1"/>
              <a:t>nextLine</a:t>
            </a:r>
            <a:r>
              <a:rPr lang="en-US" sz="2000" dirty="0"/>
              <a:t>(), </a:t>
            </a:r>
            <a:r>
              <a:rPr lang="en-US" sz="2000" dirty="0" err="1"/>
              <a:t>nextInt</a:t>
            </a:r>
            <a:r>
              <a:rPr lang="en-US" sz="2000" dirty="0"/>
              <a:t>(), etc.)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3FCA2-2A25-4444-B130-608B6200594A}"/>
              </a:ext>
            </a:extLst>
          </p:cNvPr>
          <p:cNvSpPr/>
          <p:nvPr/>
        </p:nvSpPr>
        <p:spPr>
          <a:xfrm>
            <a:off x="5431472" y="368614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20320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CD88C-B718-634B-8318-80188AABD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938755"/>
            <a:ext cx="11629239" cy="3580303"/>
          </a:xfrm>
        </p:spPr>
        <p:txBody>
          <a:bodyPr/>
          <a:lstStyle/>
          <a:p>
            <a:pPr fontAlgn="base"/>
            <a:r>
              <a:rPr lang="en-US" sz="2400" dirty="0"/>
              <a:t>When we want to read something from the terminal we use:</a:t>
            </a:r>
          </a:p>
          <a:p>
            <a:pPr marL="0" indent="0" fontAlgn="base">
              <a:buNone/>
            </a:pPr>
            <a:r>
              <a:rPr lang="en-US" sz="2400" dirty="0"/>
              <a:t>	</a:t>
            </a:r>
            <a:r>
              <a:rPr lang="en-US" sz="2000" dirty="0"/>
              <a:t>Scanner </a:t>
            </a:r>
            <a:r>
              <a:rPr lang="en-US" sz="2000" dirty="0" err="1"/>
              <a:t>scnr</a:t>
            </a:r>
            <a:r>
              <a:rPr lang="en-US" sz="2000" dirty="0"/>
              <a:t> = new Scanner(System.in);</a:t>
            </a:r>
          </a:p>
          <a:p>
            <a:pPr lvl="1" fontAlgn="base"/>
            <a:r>
              <a:rPr lang="en-US" sz="2000" dirty="0"/>
              <a:t>The parameter System.in indicates that we are reading from the terminal.</a:t>
            </a:r>
          </a:p>
          <a:p>
            <a:pPr marL="0" indent="0"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Sometimes we may want to read something from a String, so instead of using System.in as a parameter we have a String as a parameter</a:t>
            </a:r>
          </a:p>
          <a:p>
            <a:pPr fontAlgn="base"/>
            <a:endParaRPr lang="en-US" sz="2000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36" y="5675836"/>
            <a:ext cx="993865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685314" y="299845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685314" y="411320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.next() – finds and returns the next complete token from this scanner.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11248-584D-4E06-98C4-A69DB3A528B5}"/>
              </a:ext>
            </a:extLst>
          </p:cNvPr>
          <p:cNvSpPr txBox="1"/>
          <p:nvPr/>
        </p:nvSpPr>
        <p:spPr>
          <a:xfrm>
            <a:off x="7685314" y="5291675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token is separated by a delimiter, default delimiter is whitespace.</a:t>
            </a:r>
          </a:p>
        </p:txBody>
      </p:sp>
    </p:spTree>
    <p:extLst>
      <p:ext uri="{BB962C8B-B14F-4D97-AF65-F5344CB8AC3E}">
        <p14:creationId xmlns:p14="http://schemas.microsoft.com/office/powerpoint/2010/main" val="4061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What is printed?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728A50-3AC9-458C-84CF-9374D3AD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" y="1411526"/>
            <a:ext cx="993865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66ED5-95CE-41E8-B149-999A647F5EEA}"/>
              </a:ext>
            </a:extLst>
          </p:cNvPr>
          <p:cNvSpPr/>
          <p:nvPr/>
        </p:nvSpPr>
        <p:spPr>
          <a:xfrm>
            <a:off x="11531600" y="1572077"/>
            <a:ext cx="1476829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Let</a:t>
            </a:r>
          </a:p>
          <a:p>
            <a:r>
              <a:rPr lang="en-US" dirty="0"/>
              <a:t>me</a:t>
            </a:r>
          </a:p>
          <a:p>
            <a:r>
              <a:rPr lang="en-US" dirty="0"/>
              <a:t>be</a:t>
            </a:r>
          </a:p>
          <a:p>
            <a:r>
              <a:rPr lang="en-US" dirty="0"/>
              <a:t>that</a:t>
            </a:r>
          </a:p>
          <a:p>
            <a:r>
              <a:rPr lang="en-US" dirty="0"/>
              <a:t>I</a:t>
            </a:r>
          </a:p>
          <a:p>
            <a:r>
              <a:rPr lang="en-US" dirty="0"/>
              <a:t>am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to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me.</a:t>
            </a:r>
          </a:p>
          <a:p>
            <a:r>
              <a:rPr lang="en-US" dirty="0"/>
              <a:t>-Thank</a:t>
            </a:r>
          </a:p>
          <a:p>
            <a:r>
              <a:rPr lang="en-US" dirty="0"/>
              <a:t>you!</a:t>
            </a:r>
          </a:p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6055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FFEF0-EAC6-454C-9E58-568E0B3A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30345"/>
            <a:ext cx="12561453" cy="1015663"/>
          </a:xfrm>
        </p:spPr>
        <p:txBody>
          <a:bodyPr/>
          <a:lstStyle/>
          <a:p>
            <a:r>
              <a:rPr lang="en-US" dirty="0"/>
              <a:t>Scanner – reading from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DAF0B-069C-4FB5-ABD7-FA2D3DD25E45}"/>
              </a:ext>
            </a:extLst>
          </p:cNvPr>
          <p:cNvSpPr txBox="1"/>
          <p:nvPr/>
        </p:nvSpPr>
        <p:spPr>
          <a:xfrm>
            <a:off x="7841343" y="391854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hasNext</a:t>
            </a:r>
            <a:r>
              <a:rPr lang="en-US" dirty="0"/>
              <a:t>() – returns true if the scanner has another token in its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F65B-EC0B-42B1-B413-6AFB92A5F3BD}"/>
              </a:ext>
            </a:extLst>
          </p:cNvPr>
          <p:cNvSpPr txBox="1"/>
          <p:nvPr/>
        </p:nvSpPr>
        <p:spPr>
          <a:xfrm>
            <a:off x="7841343" y="4921593"/>
            <a:ext cx="597625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nextLine</a:t>
            </a:r>
            <a:r>
              <a:rPr lang="en-US" dirty="0"/>
              <a:t>() – advances this scanner past the current line and returns the input that was skipped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653D7-0DEA-4DBC-9FD7-E44D47B6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3" y="1428883"/>
            <a:ext cx="1061687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line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"Let me be that I am and seek not to alter me.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-Thank you!"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scanner.nextLine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lineCounter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C6A681-FC25-4C22-A5AF-B27E33BD5231}">
  <ds:schemaRefs>
    <ds:schemaRef ds:uri="http://purl.org/dc/terms/"/>
    <ds:schemaRef ds:uri="e06ed288-fd75-4b50-bbed-f5a5df88c31c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92c41bee-f0ee-4aa6-9399-a35fbb88351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03D735-5A05-4BC5-A99E-391417C85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BC29D-55C2-4C81-AED5-94F36A04A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2356</Words>
  <Application>Microsoft Office PowerPoint</Application>
  <PresentationFormat>Custom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Wingdings</vt:lpstr>
      <vt:lpstr>Office Theme</vt:lpstr>
      <vt:lpstr>PowerPoint Presentation</vt:lpstr>
      <vt:lpstr>Announcements</vt:lpstr>
      <vt:lpstr>I/O Streams</vt:lpstr>
      <vt:lpstr>OutputStream</vt:lpstr>
      <vt:lpstr>InputStream</vt:lpstr>
      <vt:lpstr>Scanner – reading from a String</vt:lpstr>
      <vt:lpstr>Scanner – reading from a String</vt:lpstr>
      <vt:lpstr>Scanner – What is printed?</vt:lpstr>
      <vt:lpstr>Scanner – reading from a String</vt:lpstr>
      <vt:lpstr>Scanner – What is printed?</vt:lpstr>
      <vt:lpstr>Scanner – reading from a String</vt:lpstr>
      <vt:lpstr>Scanner – what is printed?</vt:lpstr>
      <vt:lpstr>Scanner – different uses</vt:lpstr>
      <vt:lpstr>Scanner – reading from a File Basic Structure</vt:lpstr>
      <vt:lpstr>What is printed?</vt:lpstr>
      <vt:lpstr>Reading from a File and Creating Objects to add into an ArrayList</vt:lpstr>
      <vt:lpstr>Reading from a File and Creating Objects to add into an ArrayList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18</cp:revision>
  <dcterms:created xsi:type="dcterms:W3CDTF">2020-03-18T03:42:52Z</dcterms:created>
  <dcterms:modified xsi:type="dcterms:W3CDTF">2024-02-16T17:41:57Z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