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3817600" cy="7772400"/>
  <p:notesSz cx="6858000" cy="9144000"/>
  <p:defaultTextStyle>
    <a:defPPr>
      <a:defRPr lang="en-US"/>
    </a:defPPr>
    <a:lvl1pPr marL="0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29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58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7879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7173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646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5758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505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4344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>
          <p15:clr>
            <a:srgbClr val="A4A3A4"/>
          </p15:clr>
        </p15:guide>
        <p15:guide id="2" pos="435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1" autoAdjust="0"/>
    <p:restoredTop sz="94660"/>
  </p:normalViewPr>
  <p:slideViewPr>
    <p:cSldViewPr snapToGrid="0">
      <p:cViewPr varScale="1">
        <p:scale>
          <a:sx n="64" d="100"/>
          <a:sy n="64" d="100"/>
        </p:scale>
        <p:origin x="798" y="60"/>
      </p:cViewPr>
      <p:guideLst>
        <p:guide orient="horz" pos="2448"/>
        <p:guide pos="435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1-25T17:54:26.21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1,'7'4,"0"1,-1 0,0 0,0 1,-1 0,0 0,0 0,0 0,0 1,-1 0,4 10,24 31,-21-36,0-1,1 0,0-1,1 0,1-1,-1 0,1-1,1-1,0 0,0-1,0-1,0 0,1-1,30 4,14-2,1-3,101-7,-54 0,54 5,114-4,-132-16,22-1,473 16,-328 7,308-3,-596-1,-1 0,0-2,1 0,-1-1,0-2,-1 0,1-1,-1-2,26-13,-11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1-25T17:59:28.38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0 174,'229'-19,"-50"1,-53 11,125-25,-240 29,-1 0,0-1,0 0,-1 0,1-1,-1 0,13-10,-13 8,0 2,0-1,0 1,0 0,1 1,0 0,19-4,35 1,1 3,107 7,-57 0,1723 0,-983-5,-770 7,-1 4,148 35,-59-10,-141-28,421 91,-384-74</inkml:trace>
</inkml:ink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Green Dots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1949512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bg1"/>
                </a:solidFill>
                <a:latin typeface="+mj-lt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53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/>
          <a:p>
            <a:r>
              <a:rPr lang="en-US" dirty="0"/>
              <a:t>Section Header Goes Here</a:t>
            </a:r>
          </a:p>
        </p:txBody>
      </p:sp>
      <p:sp>
        <p:nvSpPr>
          <p:cNvPr id="4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486543"/>
          </a:xfrm>
        </p:spPr>
        <p:txBody>
          <a:bodyPr wrap="square">
            <a:spAutoFit/>
          </a:bodyPr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1"/>
            <a:ext cx="2572933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004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036701" y="2797385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ctr" anchorCtr="0">
            <a:sp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“Quote </a:t>
            </a:r>
            <a:r>
              <a:rPr lang="en-US"/>
              <a:t>Goes Here.”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1" t="28562" r="1" b="57447"/>
          <a:stretch/>
        </p:blipFill>
        <p:spPr>
          <a:xfrm>
            <a:off x="246888" y="6034881"/>
            <a:ext cx="13267944" cy="1883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4049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742950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0" y="6796748"/>
            <a:ext cx="13817600" cy="617143"/>
            <a:chOff x="0" y="6739600"/>
            <a:chExt cx="13817600" cy="617143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6778192"/>
              <a:ext cx="6449921" cy="53996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0800000">
              <a:off x="7367679" y="6778192"/>
              <a:ext cx="6449921" cy="539962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0229" y="6739600"/>
              <a:ext cx="617143" cy="617143"/>
            </a:xfrm>
            <a:prstGeom prst="rect">
              <a:avLst/>
            </a:prstGeom>
          </p:spPr>
        </p:pic>
      </p:grpSp>
      <p:sp>
        <p:nvSpPr>
          <p:cNvPr id="14" name="Text Placeholder 24"/>
          <p:cNvSpPr>
            <a:spLocks noGrp="1"/>
          </p:cNvSpPr>
          <p:nvPr>
            <p:ph type="body" sz="quarter" idx="11" hasCustomPrompt="1"/>
          </p:nvPr>
        </p:nvSpPr>
        <p:spPr>
          <a:xfrm>
            <a:off x="5106473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12" hasCustomPrompt="1"/>
          </p:nvPr>
        </p:nvSpPr>
        <p:spPr>
          <a:xfrm>
            <a:off x="9469996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hoto and Green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2" name="Rectangle 1"/>
          <p:cNvSpPr/>
          <p:nvPr/>
        </p:nvSpPr>
        <p:spPr>
          <a:xfrm>
            <a:off x="9144000" y="0"/>
            <a:ext cx="4673600" cy="77724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9560560" y="2842090"/>
            <a:ext cx="3840480" cy="533740"/>
          </a:xfrm>
          <a:prstGeom prst="rect">
            <a:avLst/>
          </a:prstGeom>
        </p:spPr>
        <p:txBody>
          <a:bodyPr vert="horz" wrap="square" lIns="101858" tIns="50929" rIns="101858" bIns="50929" rtlCol="0" anchor="b" anchorCtr="0">
            <a:spAutoFit/>
          </a:bodyPr>
          <a:lstStyle>
            <a:lvl1pPr algn="ctr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Copy Goes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9560560" y="3886200"/>
            <a:ext cx="3840480" cy="500458"/>
          </a:xfrm>
        </p:spPr>
        <p:txBody>
          <a:bodyPr wrap="square">
            <a:spAutoFit/>
          </a:bodyPr>
          <a:lstStyle>
            <a:lvl1pPr marL="0" indent="0" algn="ctr">
              <a:lnSpc>
                <a:spcPct val="114000"/>
              </a:lnSpc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Supporting text goes here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2416" y="6948176"/>
            <a:ext cx="488944" cy="488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993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and Phot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21745" y="982462"/>
            <a:ext cx="4862405" cy="1794085"/>
          </a:xfrm>
        </p:spPr>
        <p:txBody>
          <a:bodyPr anchor="t" anchorCtr="0"/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1745" y="3052261"/>
            <a:ext cx="4862404" cy="197592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105893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</p:spTree>
    <p:extLst>
      <p:ext uri="{BB962C8B-B14F-4D97-AF65-F5344CB8AC3E}">
        <p14:creationId xmlns:p14="http://schemas.microsoft.com/office/powerpoint/2010/main" val="912799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and Phot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33452" y="982462"/>
            <a:ext cx="4862405" cy="1794085"/>
          </a:xfrm>
        </p:spPr>
        <p:txBody>
          <a:bodyPr anchor="t" anchorCtr="0"/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3452" y="3052261"/>
            <a:ext cx="4862404" cy="197592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2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</p:spTree>
    <p:extLst>
      <p:ext uri="{BB962C8B-B14F-4D97-AF65-F5344CB8AC3E}">
        <p14:creationId xmlns:p14="http://schemas.microsoft.com/office/powerpoint/2010/main" val="1944078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hoto and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64008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00424" y="6654703"/>
            <a:ext cx="13016751" cy="77932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4396"/>
            </a:lvl1pPr>
          </a:lstStyle>
          <a:p>
            <a:r>
              <a:rPr lang="en-US" dirty="0"/>
              <a:t>Headline Copy Here</a:t>
            </a:r>
          </a:p>
        </p:txBody>
      </p:sp>
    </p:spTree>
    <p:extLst>
      <p:ext uri="{BB962C8B-B14F-4D97-AF65-F5344CB8AC3E}">
        <p14:creationId xmlns:p14="http://schemas.microsoft.com/office/powerpoint/2010/main" val="275459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</p:spTree>
    <p:extLst>
      <p:ext uri="{BB962C8B-B14F-4D97-AF65-F5344CB8AC3E}">
        <p14:creationId xmlns:p14="http://schemas.microsoft.com/office/powerpoint/2010/main" val="643642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9150030" y="2317590"/>
            <a:ext cx="4039498" cy="128651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384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150030" y="3729514"/>
            <a:ext cx="4039498" cy="970526"/>
          </a:xfrm>
        </p:spPr>
        <p:txBody>
          <a:bodyPr wrap="square">
            <a:spAutoFit/>
          </a:bodyPr>
          <a:lstStyle>
            <a:lvl1pPr marL="0" indent="0" algn="l">
              <a:lnSpc>
                <a:spcPct val="114000"/>
              </a:lnSpc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2" hasCustomPrompt="1"/>
          </p:nvPr>
        </p:nvSpPr>
        <p:spPr>
          <a:xfrm>
            <a:off x="1269232" y="1443039"/>
            <a:ext cx="6863004" cy="4996263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chart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7024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1935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Green Dots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1949512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bg1"/>
                </a:solidFill>
                <a:latin typeface="+mj-lt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57861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7976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Green Dot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dirty="0">
                <a:solidFill>
                  <a:schemeClr val="bg1"/>
                </a:solidFill>
                <a:latin typeface="+mj-lt"/>
              </a:rPr>
              <a:t>Thank you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0" r="31394"/>
          <a:stretch/>
        </p:blipFill>
        <p:spPr>
          <a:xfrm>
            <a:off x="8406691" y="0"/>
            <a:ext cx="5410909" cy="7566210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827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Green Ram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dirty="0">
                <a:solidFill>
                  <a:schemeClr val="bg1"/>
                </a:solidFill>
                <a:latin typeface="+mj-lt"/>
              </a:rPr>
              <a:t>Thank you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729343" y="4198802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dirty="0">
                <a:solidFill>
                  <a:schemeClr val="tx2"/>
                </a:solidFill>
                <a:latin typeface="+mj-lt"/>
              </a:rPr>
              <a:t>Thank you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881743" y="5936351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1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660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Green Ram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1949512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bg1"/>
                </a:solidFill>
                <a:latin typeface="+mj-lt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Green Ram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1949512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bg1"/>
                </a:solidFill>
                <a:latin typeface="+mj-lt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White C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tx2"/>
                </a:solidFill>
                <a:latin typeface="+mj-lt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655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White Unit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tx2"/>
                </a:solidFill>
                <a:latin typeface="+mj-lt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07305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28075" y="9052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/>
          </p:nvPr>
        </p:nvSpPr>
        <p:spPr>
          <a:xfrm>
            <a:off x="628075" y="2487883"/>
            <a:ext cx="12561453" cy="2015552"/>
          </a:xfrm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2" name="Rectangle 1"/>
            <p:cNvSpPr/>
            <p:nvPr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92410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628075" y="9052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7" name="Rectangle 6"/>
            <p:cNvSpPr/>
            <p:nvPr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85938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Header Goes Here</a:t>
            </a:r>
          </a:p>
        </p:txBody>
      </p:sp>
      <p:sp>
        <p:nvSpPr>
          <p:cNvPr id="7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517065"/>
          </a:xfrm>
        </p:spPr>
        <p:txBody>
          <a:bodyPr wrap="square">
            <a:spAutoFit/>
          </a:bodyPr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0"/>
            <a:ext cx="2572932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3213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075" y="9052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074" y="2487883"/>
            <a:ext cx="12561453" cy="3093154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5733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8" r:id="rId2"/>
    <p:sldLayoutId id="2147483689" r:id="rId3"/>
    <p:sldLayoutId id="2147483690" r:id="rId4"/>
    <p:sldLayoutId id="2147483665" r:id="rId5"/>
    <p:sldLayoutId id="2147483679" r:id="rId6"/>
    <p:sldLayoutId id="2147483649" r:id="rId7"/>
    <p:sldLayoutId id="2147483666" r:id="rId8"/>
    <p:sldLayoutId id="2147483668" r:id="rId9"/>
    <p:sldLayoutId id="2147483683" r:id="rId10"/>
    <p:sldLayoutId id="2147483687" r:id="rId11"/>
    <p:sldLayoutId id="2147483688" r:id="rId12"/>
    <p:sldLayoutId id="2147483669" r:id="rId13"/>
    <p:sldLayoutId id="2147483650" r:id="rId14"/>
    <p:sldLayoutId id="2147483686" r:id="rId15"/>
    <p:sldLayoutId id="2147483661" r:id="rId16"/>
    <p:sldLayoutId id="2147483680" r:id="rId17"/>
    <p:sldLayoutId id="2147483670" r:id="rId18"/>
    <p:sldLayoutId id="2147483681" r:id="rId19"/>
    <p:sldLayoutId id="2147483691" r:id="rId20"/>
    <p:sldLayoutId id="2147483682" r:id="rId21"/>
    <p:sldLayoutId id="2147483677" r:id="rId22"/>
    <p:sldLayoutId id="2147483692" r:id="rId23"/>
    <p:sldLayoutId id="2147483672" r:id="rId24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xStyles>
    <p:titleStyle>
      <a:lvl1pPr algn="l" defTabSz="699614" rtl="0" eaLnBrk="1" latinLnBrk="0" hangingPunct="1"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Century Gothic" charset="0"/>
          <a:cs typeface="Century Gothic" charset="0"/>
        </a:defRPr>
      </a:lvl1pPr>
    </p:titleStyle>
    <p:bodyStyle>
      <a:lvl1pPr marL="524712" indent="-524712" algn="l" defTabSz="69961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/>
        <a:buChar char="•"/>
        <a:defRPr sz="1800" b="0" kern="1200">
          <a:solidFill>
            <a:schemeClr val="tx1"/>
          </a:solidFill>
          <a:latin typeface="+mn-lt"/>
          <a:ea typeface="Franklin Gothic Book" charset="0"/>
          <a:cs typeface="Franklin Gothic Book" charset="0"/>
        </a:defRPr>
      </a:lvl1pPr>
      <a:lvl2pPr marL="1136875" indent="-437261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kern="1200">
          <a:solidFill>
            <a:schemeClr val="tx1"/>
          </a:solidFill>
          <a:latin typeface="+mn-lt"/>
          <a:ea typeface="Franklin Gothic Book" charset="0"/>
          <a:cs typeface="Franklin Gothic Book" charset="0"/>
        </a:defRPr>
      </a:lvl2pPr>
      <a:lvl3pPr marL="1749040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•"/>
        <a:defRPr sz="1600" b="0" kern="1200">
          <a:solidFill>
            <a:schemeClr val="tx1"/>
          </a:solidFill>
          <a:latin typeface="+mn-lt"/>
          <a:ea typeface="Franklin Gothic Book" charset="0"/>
          <a:cs typeface="Franklin Gothic Book" charset="0"/>
        </a:defRPr>
      </a:lvl3pPr>
      <a:lvl4pPr marL="2448655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kern="1200">
          <a:solidFill>
            <a:schemeClr val="tx1"/>
          </a:solidFill>
          <a:latin typeface="+mn-lt"/>
          <a:ea typeface="Franklin Gothic Book" charset="0"/>
          <a:cs typeface="Franklin Gothic Book" charset="0"/>
        </a:defRPr>
      </a:lvl4pPr>
      <a:lvl5pPr marL="3148272" indent="-349807" algn="l" defTabSz="699614" rtl="0" eaLnBrk="1" latinLnBrk="0" hangingPunct="1">
        <a:spcBef>
          <a:spcPct val="20000"/>
        </a:spcBef>
        <a:buFont typeface="Arial"/>
        <a:buChar char="»"/>
        <a:defRPr sz="1648" b="0" kern="1200">
          <a:solidFill>
            <a:schemeClr val="accent6">
              <a:lumMod val="75000"/>
            </a:schemeClr>
          </a:solidFill>
          <a:latin typeface="Franklin Gothic Book" charset="0"/>
          <a:ea typeface="Franklin Gothic Book" charset="0"/>
          <a:cs typeface="Franklin Gothic Book" charset="0"/>
        </a:defRPr>
      </a:lvl5pPr>
      <a:lvl6pPr marL="3847888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6pPr>
      <a:lvl7pPr marL="4547505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7pPr>
      <a:lvl8pPr marL="5247119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8pPr>
      <a:lvl9pPr marL="5946736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1pPr>
      <a:lvl2pPr marL="699614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2pPr>
      <a:lvl3pPr marL="139923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3pPr>
      <a:lvl4pPr marL="2098847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4pPr>
      <a:lvl5pPr marL="279846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5pPr>
      <a:lvl6pPr marL="349808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6pPr>
      <a:lvl7pPr marL="419769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7pPr>
      <a:lvl8pPr marL="489731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8pPr>
      <a:lvl9pPr marL="5596926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1B07D44-819F-4098-959B-1208101141A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Introduction to Interfaces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4C06B7-6B3A-4CCD-865C-46D7E55C63F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647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6CC157B-FD78-440B-AD64-F7AEC851F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Interfaces are like Contracts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504FFA7-DA84-4F80-9EDD-DC15F009BD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2" y="1920922"/>
            <a:ext cx="12561453" cy="5155770"/>
          </a:xfrm>
        </p:spPr>
        <p:txBody>
          <a:bodyPr/>
          <a:lstStyle/>
          <a:p>
            <a:r>
              <a:rPr lang="en-US" dirty="0"/>
              <a:t>Define what methods to implement (write) in a class</a:t>
            </a:r>
          </a:p>
          <a:p>
            <a:r>
              <a:rPr lang="en-US" dirty="0"/>
              <a:t>Enforces compiler checking to make sure they are implemented</a:t>
            </a:r>
          </a:p>
          <a:p>
            <a:r>
              <a:rPr lang="en-US" dirty="0"/>
              <a:t>Mainly used for instance methods</a:t>
            </a:r>
          </a:p>
          <a:p>
            <a:r>
              <a:rPr lang="en-US" dirty="0"/>
              <a:t>Have a bunch of other features we will come back to!</a:t>
            </a:r>
          </a:p>
          <a:p>
            <a:pPr lvl="1"/>
            <a:r>
              <a:rPr lang="en-US" dirty="0"/>
              <a:t>Inheritance</a:t>
            </a:r>
          </a:p>
          <a:p>
            <a:pPr lvl="1"/>
            <a:endParaRPr lang="en-US" dirty="0"/>
          </a:p>
          <a:p>
            <a:r>
              <a:rPr lang="en-US" dirty="0"/>
              <a:t>NUMBER ONE RULE: Interfaces define the method signature – that is it! </a:t>
            </a:r>
          </a:p>
          <a:p>
            <a:pPr lvl="1"/>
            <a:r>
              <a:rPr lang="en-US" dirty="0"/>
              <a:t>Classes implement the code</a:t>
            </a:r>
          </a:p>
          <a:p>
            <a:pPr lvl="1"/>
            <a:endParaRPr lang="en-US" dirty="0"/>
          </a:p>
          <a:p>
            <a:r>
              <a:rPr lang="en-US" dirty="0"/>
              <a:t>At this stage, you won’t write interfaces</a:t>
            </a:r>
          </a:p>
          <a:p>
            <a:pPr lvl="1"/>
            <a:r>
              <a:rPr lang="en-US" dirty="0"/>
              <a:t>We are defining them, so you can make sure you have the correct method signatures for grading</a:t>
            </a:r>
          </a:p>
          <a:p>
            <a:pPr lvl="1"/>
            <a:r>
              <a:rPr lang="en-US" dirty="0"/>
              <a:t>A common error on coding exam: misspelled method names!</a:t>
            </a:r>
          </a:p>
        </p:txBody>
      </p:sp>
    </p:spTree>
    <p:extLst>
      <p:ext uri="{BB962C8B-B14F-4D97-AF65-F5344CB8AC3E}">
        <p14:creationId xmlns:p14="http://schemas.microsoft.com/office/powerpoint/2010/main" val="1254830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F902E-FF1A-49C1-829C-CA2A5B0AB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3" y="561351"/>
            <a:ext cx="12561453" cy="1015663"/>
          </a:xfrm>
        </p:spPr>
        <p:txBody>
          <a:bodyPr/>
          <a:lstStyle/>
          <a:p>
            <a:r>
              <a:rPr lang="en-US" dirty="0"/>
              <a:t>Interface Code!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E73BEC-E7A9-43AE-B618-72BB10FA16A5}"/>
              </a:ext>
            </a:extLst>
          </p:cNvPr>
          <p:cNvSpPr txBox="1"/>
          <p:nvPr/>
        </p:nvSpPr>
        <p:spPr>
          <a:xfrm>
            <a:off x="2277557" y="3746028"/>
            <a:ext cx="9550249" cy="19389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interface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CanFly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getFlightSpeed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notice no curly brackets!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setFlightSpeed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speed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can define parameters 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takeOff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boolean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isFlying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9305FFD-EBC6-4FB5-BEC1-9BC42DE9C0B0}"/>
                  </a:ext>
                </a:extLst>
              </p14:cNvPr>
              <p14:cNvContentPartPr/>
              <p14:nvPr/>
            </p14:nvContentPartPr>
            <p14:xfrm>
              <a:off x="3312625" y="3886200"/>
              <a:ext cx="1197720" cy="936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9305FFD-EBC6-4FB5-BEC1-9BC42DE9C0B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58625" y="3778560"/>
                <a:ext cx="1305360" cy="30924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1491E65D-53A0-4E89-912F-CD397675F8B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3" y="1844041"/>
            <a:ext cx="12561453" cy="1834861"/>
          </a:xfrm>
        </p:spPr>
        <p:txBody>
          <a:bodyPr/>
          <a:lstStyle/>
          <a:p>
            <a:r>
              <a:rPr lang="en-US" dirty="0"/>
              <a:t>Method signatures only</a:t>
            </a:r>
          </a:p>
          <a:p>
            <a:r>
              <a:rPr lang="en-US" dirty="0"/>
              <a:t>Uses interface and not class</a:t>
            </a:r>
          </a:p>
          <a:p>
            <a:r>
              <a:rPr lang="en-US" dirty="0"/>
              <a:t>Separate file called </a:t>
            </a:r>
            <a:r>
              <a:rPr lang="en-US" b="1" dirty="0"/>
              <a:t>CanFly.java</a:t>
            </a:r>
          </a:p>
          <a:p>
            <a:pPr lvl="1"/>
            <a:r>
              <a:rPr lang="en-US" dirty="0"/>
              <a:t>Like classes, names must match</a:t>
            </a:r>
          </a:p>
        </p:txBody>
      </p:sp>
    </p:spTree>
    <p:extLst>
      <p:ext uri="{BB962C8B-B14F-4D97-AF65-F5344CB8AC3E}">
        <p14:creationId xmlns:p14="http://schemas.microsoft.com/office/powerpoint/2010/main" val="12793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14B02-9566-46F9-BCB6-95B0B08DD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Code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FA6B06-26FE-4396-9785-BBA64E5C2F5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544574" y="1853601"/>
            <a:ext cx="6644951" cy="5186548"/>
          </a:xfrm>
        </p:spPr>
        <p:txBody>
          <a:bodyPr/>
          <a:lstStyle/>
          <a:p>
            <a:r>
              <a:rPr lang="en-US" dirty="0"/>
              <a:t>The class </a:t>
            </a:r>
            <a:r>
              <a:rPr lang="en-US" b="1" dirty="0"/>
              <a:t>implements</a:t>
            </a:r>
            <a:r>
              <a:rPr lang="en-US" dirty="0"/>
              <a:t> the interface</a:t>
            </a:r>
          </a:p>
          <a:p>
            <a:r>
              <a:rPr lang="en-US" dirty="0"/>
              <a:t>Requires methods to be “implemented” to </a:t>
            </a:r>
            <a:r>
              <a:rPr lang="en-US" u="sng" dirty="0"/>
              <a:t>compile</a:t>
            </a:r>
          </a:p>
          <a:p>
            <a:pPr lvl="1"/>
            <a:r>
              <a:rPr lang="en-US" dirty="0"/>
              <a:t>Does not mean they have to do anything useful! </a:t>
            </a:r>
          </a:p>
          <a:p>
            <a:pPr lvl="1"/>
            <a:r>
              <a:rPr lang="en-US" dirty="0"/>
              <a:t>Method stubs </a:t>
            </a:r>
          </a:p>
          <a:p>
            <a:pPr lvl="2"/>
            <a:r>
              <a:rPr lang="en-US" dirty="0"/>
              <a:t>Allow for incremental development</a:t>
            </a:r>
          </a:p>
          <a:p>
            <a:pPr lvl="2"/>
            <a:r>
              <a:rPr lang="en-US" dirty="0"/>
              <a:t>Often return zero or null</a:t>
            </a:r>
          </a:p>
          <a:p>
            <a:r>
              <a:rPr lang="en-US" dirty="0"/>
              <a:t>General rule</a:t>
            </a:r>
          </a:p>
          <a:p>
            <a:pPr lvl="1"/>
            <a:r>
              <a:rPr lang="en-US" dirty="0"/>
              <a:t>“stub out” all the methods</a:t>
            </a:r>
          </a:p>
          <a:p>
            <a:pPr lvl="1"/>
            <a:r>
              <a:rPr lang="en-US" dirty="0"/>
              <a:t>Add pseudocode to each method</a:t>
            </a:r>
          </a:p>
          <a:p>
            <a:pPr lvl="2"/>
            <a:r>
              <a:rPr lang="en-US" dirty="0"/>
              <a:t>As comments</a:t>
            </a:r>
          </a:p>
          <a:p>
            <a:pPr lvl="1"/>
            <a:r>
              <a:rPr lang="en-US" dirty="0"/>
              <a:t>Then solve each method </a:t>
            </a:r>
          </a:p>
          <a:p>
            <a:pPr lvl="2"/>
            <a:r>
              <a:rPr lang="en-US" dirty="0"/>
              <a:t>Focus only on that </a:t>
            </a:r>
            <a:r>
              <a:rPr lang="en-US" b="1" dirty="0"/>
              <a:t>one</a:t>
            </a:r>
            <a:r>
              <a:rPr lang="en-US" dirty="0"/>
              <a:t> method</a:t>
            </a:r>
          </a:p>
          <a:p>
            <a:pPr lvl="2"/>
            <a:r>
              <a:rPr lang="en-US" dirty="0"/>
              <a:t>Divide – Conquer - Glue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F9D41A-DA35-4701-B2F3-4928389600B9}"/>
              </a:ext>
            </a:extLst>
          </p:cNvPr>
          <p:cNvSpPr txBox="1"/>
          <p:nvPr/>
        </p:nvSpPr>
        <p:spPr>
          <a:xfrm>
            <a:off x="9053112" y="212761"/>
            <a:ext cx="4586272" cy="138499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interface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CanFly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getFlightSpeed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setFlightSpeed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speed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takeOff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boolean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isFlying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325F1B-121B-4147-A368-9E3CECF90936}"/>
              </a:ext>
            </a:extLst>
          </p:cNvPr>
          <p:cNvSpPr txBox="1"/>
          <p:nvPr/>
        </p:nvSpPr>
        <p:spPr>
          <a:xfrm>
            <a:off x="517162" y="1920922"/>
            <a:ext cx="5259731" cy="526297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Duck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implements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CanFly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boolean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isFlying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getFlightSpeed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600" b="0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// TODO, return speed?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setFlightSpeed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speed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</a:t>
            </a:r>
            <a:r>
              <a:rPr lang="en-US" sz="1600" b="0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//TODO</a:t>
            </a:r>
          </a:p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</a:rPr>
              <a:t>       // need a speed instance variable</a:t>
            </a:r>
          </a:p>
          <a:p>
            <a:r>
              <a:rPr lang="en-US" sz="1600" b="0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       // pseudocode helps!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takeOff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isFlying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boolean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isFlying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isFlying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12D38F1C-6AA3-44D9-9377-C5C9E9F6B456}"/>
                  </a:ext>
                </a:extLst>
              </p14:cNvPr>
              <p14:cNvContentPartPr/>
              <p14:nvPr/>
            </p14:nvContentPartPr>
            <p14:xfrm>
              <a:off x="2593428" y="2020898"/>
              <a:ext cx="1874880" cy="813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12D38F1C-6AA3-44D9-9377-C5C9E9F6B45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39428" y="1912898"/>
                <a:ext cx="1982520" cy="297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64599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oloradoStateCS">
  <a:themeElements>
    <a:clrScheme name="CSU Palette 2016">
      <a:dk1>
        <a:srgbClr val="59595B"/>
      </a:dk1>
      <a:lt1>
        <a:srgbClr val="FFFFFF"/>
      </a:lt1>
      <a:dk2>
        <a:srgbClr val="1E4D2B"/>
      </a:dk2>
      <a:lt2>
        <a:srgbClr val="C8C371"/>
      </a:lt2>
      <a:accent1>
        <a:srgbClr val="D9782C"/>
      </a:accent1>
      <a:accent2>
        <a:srgbClr val="C9D845"/>
      </a:accent2>
      <a:accent3>
        <a:srgbClr val="CC5430"/>
      </a:accent3>
      <a:accent4>
        <a:srgbClr val="105456"/>
      </a:accent4>
      <a:accent5>
        <a:srgbClr val="12A3B6"/>
      </a:accent5>
      <a:accent6>
        <a:srgbClr val="ECC530"/>
      </a:accent6>
      <a:hlink>
        <a:srgbClr val="3246A4"/>
      </a:hlink>
      <a:folHlink>
        <a:srgbClr val="6B156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oloradoStateCS" id="{A95E65F7-1D17-46C4-8255-17DDA9B23BB7}" vid="{6735E188-1837-42D3-8F8E-0C11394F499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ColoradoStateCS</Template>
  <TotalTime>27</TotalTime>
  <Words>343</Words>
  <Application>Microsoft Office PowerPoint</Application>
  <PresentationFormat>Custom</PresentationFormat>
  <Paragraphs>62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Consolas</vt:lpstr>
      <vt:lpstr>Franklin Gothic Book</vt:lpstr>
      <vt:lpstr>ColoradoStateCS</vt:lpstr>
      <vt:lpstr>PowerPoint Presentation</vt:lpstr>
      <vt:lpstr>Interfaces are like Contracts</vt:lpstr>
      <vt:lpstr>Interface Code!</vt:lpstr>
      <vt:lpstr>Class Code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Lionelle,Albert</dc:creator>
  <cp:lastModifiedBy>Lionelle,Albert</cp:lastModifiedBy>
  <cp:revision>3</cp:revision>
  <dcterms:created xsi:type="dcterms:W3CDTF">2022-01-25T17:38:48Z</dcterms:created>
  <dcterms:modified xsi:type="dcterms:W3CDTF">2022-01-25T18:06:27Z</dcterms:modified>
</cp:coreProperties>
</file>