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2" r:id="rId4"/>
    <p:sldId id="273" r:id="rId5"/>
    <p:sldId id="261" r:id="rId6"/>
    <p:sldId id="260" r:id="rId7"/>
    <p:sldId id="262" r:id="rId8"/>
    <p:sldId id="263" r:id="rId9"/>
    <p:sldId id="264" r:id="rId10"/>
    <p:sldId id="257" r:id="rId11"/>
    <p:sldId id="258" r:id="rId12"/>
    <p:sldId id="259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34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0" y="6839021"/>
            <a:ext cx="3050771" cy="682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850448" y="728395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798728" y="7519397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8132/whats-the-difference-between-a-toggle-switch-radio-buttons-and-a-tickbox-wha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s%3A%2F%2Fforms.gle%2FUejirB4uDCJoRhGK9&amp;data=04%7C01%7CAlbert.Lionelle%40colostate.edu%7C41c873f3a2c0420b741a08d979268edc%7Cafb58802ff7a4bb1ab21367ff2ecfc8b%7C0%7C0%7C637674028770781673%7CUnknown%7CTWFpbGZsb3d8eyJWIjoiMC4wLjAwMDAiLCJQIjoiV2luMzIiLCJBTiI6Ik1haWwiLCJXVCI6Mn0%3D%7C1000&amp;sdata=qPBu55eYafVPRSFrCHSc6Bzs50cZ%2BbKQeCOn3CmVAjo%3D&amp;reserved=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The Final </a:t>
            </a:r>
            <a:r>
              <a:rPr lang="en-US" strike="sngStrike" dirty="0"/>
              <a:t>Frontier</a:t>
            </a:r>
            <a:r>
              <a:rPr lang="en-US" dirty="0"/>
              <a:t> Variable, Types &amp; Modulo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BC493-9215-9841-80BE-1712E8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Binary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BCAB-E4E2-5449-B424-DB1EE16A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5717"/>
            <a:ext cx="6280725" cy="5896038"/>
          </a:xfrm>
        </p:spPr>
        <p:txBody>
          <a:bodyPr/>
          <a:lstStyle/>
          <a:p>
            <a:r>
              <a:rPr lang="en-US" dirty="0"/>
              <a:t>Binary – two state system</a:t>
            </a:r>
          </a:p>
          <a:p>
            <a:pPr lvl="1"/>
            <a:r>
              <a:rPr lang="en-US" dirty="0"/>
              <a:t>1 for on</a:t>
            </a:r>
          </a:p>
          <a:p>
            <a:pPr lvl="1"/>
            <a:r>
              <a:rPr lang="en-US" dirty="0"/>
              <a:t>0 for off</a:t>
            </a:r>
          </a:p>
          <a:p>
            <a:r>
              <a:rPr lang="en-US" dirty="0"/>
              <a:t>Each 0 and 1 is called a bit </a:t>
            </a:r>
          </a:p>
          <a:p>
            <a:r>
              <a:rPr lang="en-US" dirty="0"/>
              <a:t>8  bits is called a byte</a:t>
            </a:r>
          </a:p>
          <a:p>
            <a:pPr lvl="1"/>
            <a:r>
              <a:rPr lang="en-US" dirty="0"/>
              <a:t>Contains 255 states (128+64+32+16+8+4+2+1)</a:t>
            </a:r>
          </a:p>
          <a:p>
            <a:r>
              <a:rPr lang="en-US" dirty="0"/>
              <a:t>1000  bytes is a kilobyte</a:t>
            </a:r>
          </a:p>
          <a:p>
            <a:r>
              <a:rPr lang="en-US" dirty="0"/>
              <a:t>1,000,000 bytes is a megabyte </a:t>
            </a:r>
          </a:p>
          <a:p>
            <a:pPr lvl="1"/>
            <a:r>
              <a:rPr lang="en-US" dirty="0"/>
              <a:t>A song is often 3-5 megabytes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if I want negative numbers?</a:t>
            </a:r>
          </a:p>
          <a:p>
            <a:pPr lvl="1"/>
            <a:r>
              <a:rPr lang="en-US" dirty="0"/>
              <a:t>You make the left most bit indicate sign and center</a:t>
            </a:r>
          </a:p>
          <a:p>
            <a:pPr lvl="2"/>
            <a:r>
              <a:rPr lang="en-US" dirty="0"/>
              <a:t>255 states become, -128 to 127 </a:t>
            </a:r>
          </a:p>
          <a:p>
            <a:pPr lvl="1"/>
            <a:r>
              <a:rPr lang="en-US" dirty="0"/>
              <a:t>What if you need more than that range?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045F0-DEAF-524F-B601-AA87FF18092B}"/>
              </a:ext>
            </a:extLst>
          </p:cNvPr>
          <p:cNvGrpSpPr/>
          <p:nvPr/>
        </p:nvGrpSpPr>
        <p:grpSpPr>
          <a:xfrm>
            <a:off x="7968093" y="1564853"/>
            <a:ext cx="819707" cy="4904671"/>
            <a:chOff x="7954730" y="1591344"/>
            <a:chExt cx="819707" cy="4904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C1CEE9-5BE0-B142-861D-394E17E86390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CA32CA-EE4B-D548-9158-693D7D280FF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738F3B-D4DE-134E-AA83-ED12FE752753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DA3934-618A-EA42-B676-70D6AFE8C515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3BFC2-9515-F440-8C4E-9E270F53B18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EC984-B78D-0048-ADC1-5F40B186949F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F9654-86DF-374E-87A7-8EF265453349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3710C-7134-1C48-B12F-8E6C16F5A4D4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7A066-FE2B-7147-AA18-527B4BB2A26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254D28-107C-C244-B52E-5161F061E2FF}"/>
              </a:ext>
            </a:extLst>
          </p:cNvPr>
          <p:cNvSpPr txBox="1"/>
          <p:nvPr/>
        </p:nvSpPr>
        <p:spPr>
          <a:xfrm>
            <a:off x="7440461" y="16960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DDD9-E25B-3644-86AF-8C6307F78CC1}"/>
              </a:ext>
            </a:extLst>
          </p:cNvPr>
          <p:cNvSpPr txBox="1"/>
          <p:nvPr/>
        </p:nvSpPr>
        <p:spPr>
          <a:xfrm>
            <a:off x="7440461" y="2328566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C5EA9-0BA8-9840-AF71-946FBA9D07E5}"/>
              </a:ext>
            </a:extLst>
          </p:cNvPr>
          <p:cNvSpPr txBox="1"/>
          <p:nvPr/>
        </p:nvSpPr>
        <p:spPr>
          <a:xfrm>
            <a:off x="7440461" y="2961043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714D-FBA4-F146-8AFD-4649F16BC67A}"/>
              </a:ext>
            </a:extLst>
          </p:cNvPr>
          <p:cNvSpPr txBox="1"/>
          <p:nvPr/>
        </p:nvSpPr>
        <p:spPr>
          <a:xfrm>
            <a:off x="7466695" y="35345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556E8-A40A-9C42-8A2E-FD5C581EC019}"/>
              </a:ext>
            </a:extLst>
          </p:cNvPr>
          <p:cNvSpPr txBox="1"/>
          <p:nvPr/>
        </p:nvSpPr>
        <p:spPr>
          <a:xfrm>
            <a:off x="7358450" y="4155239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FF37-2CDB-1C44-A94D-4FD264E3F520}"/>
              </a:ext>
            </a:extLst>
          </p:cNvPr>
          <p:cNvSpPr txBox="1"/>
          <p:nvPr/>
        </p:nvSpPr>
        <p:spPr>
          <a:xfrm>
            <a:off x="7384684" y="4770731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7DCC3-43DB-FB40-86A3-862FB652E3EA}"/>
              </a:ext>
            </a:extLst>
          </p:cNvPr>
          <p:cNvSpPr txBox="1"/>
          <p:nvPr/>
        </p:nvSpPr>
        <p:spPr>
          <a:xfrm>
            <a:off x="7384684" y="5391997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603C8-EFAE-7B43-B05D-8E25D2A4558E}"/>
              </a:ext>
            </a:extLst>
          </p:cNvPr>
          <p:cNvSpPr txBox="1"/>
          <p:nvPr/>
        </p:nvSpPr>
        <p:spPr>
          <a:xfrm>
            <a:off x="7240044" y="6012039"/>
            <a:ext cx="6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174F2-B3F7-6B40-BFA2-94D9C97BA63E}"/>
              </a:ext>
            </a:extLst>
          </p:cNvPr>
          <p:cNvGrpSpPr/>
          <p:nvPr/>
        </p:nvGrpSpPr>
        <p:grpSpPr>
          <a:xfrm>
            <a:off x="7966943" y="1570447"/>
            <a:ext cx="819707" cy="4904671"/>
            <a:chOff x="7954730" y="1591344"/>
            <a:chExt cx="819707" cy="49046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99840-6654-B14F-8EC4-AD395FD75182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868052-EADC-404C-ACA4-9D9BD4930213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9BC7A3-73ED-DC47-9312-6A4EF3EED567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F8905-AD35-0E4D-ABA3-0798B9B9636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0B22A-E2B5-E946-A71D-67B7E4EF0B1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874AC6-C163-0740-B20E-0CA57F786F09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8D7C1-5180-EF4E-B6E5-0D5158511841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8D5E1-09D9-D546-BDE5-75EFCE495C27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C2A3A-D373-864D-B259-7F8BB91F95ED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FED27-7511-7049-A51A-4094958FEAB7}"/>
              </a:ext>
            </a:extLst>
          </p:cNvPr>
          <p:cNvGrpSpPr/>
          <p:nvPr/>
        </p:nvGrpSpPr>
        <p:grpSpPr>
          <a:xfrm>
            <a:off x="7965793" y="1560617"/>
            <a:ext cx="819707" cy="4904671"/>
            <a:chOff x="7954730" y="1591344"/>
            <a:chExt cx="819707" cy="49046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3B5619-8D60-3F44-9D2D-D464988B873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D95588-35CF-B340-8153-6C949CEC364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B86B1C-587B-604C-87C0-735648B9DB3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B6F648-439B-6D42-A5DA-53EED8285A1D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DB457B-BEAA-9940-8858-9BB9576765A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AC00F-E612-EE41-A0B5-4741B3BB533A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FC30E7-7E78-C44A-8111-6B52DA3CF28B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0D7BB4-10B3-2341-A034-E7E213AE0000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B79DED-27C2-DC42-9EC1-F38DCE95B5BB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1319B0-1F42-FF42-AEDF-487FA8B08CBD}"/>
              </a:ext>
            </a:extLst>
          </p:cNvPr>
          <p:cNvGrpSpPr/>
          <p:nvPr/>
        </p:nvGrpSpPr>
        <p:grpSpPr>
          <a:xfrm>
            <a:off x="7971303" y="1576041"/>
            <a:ext cx="819707" cy="4904671"/>
            <a:chOff x="7954730" y="1591344"/>
            <a:chExt cx="819707" cy="49046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D157D-C1FF-6D41-A19A-1891732ADD1B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B1AD3F-891B-AB41-AA38-5B6E2F4078A7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55839F-DF99-1946-848A-8B3E88B1F74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D2E38F-0F53-4F42-A479-3765A38E2C7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5CCDA-E605-9F45-B984-2AAC31D459D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A700B9-909B-024A-90E1-EED21D70831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A28A2F-B263-CE43-B30B-32AF95123ED0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C887C6-9F81-504B-A255-0E9651B3BD91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D0935-D2B9-3248-8B31-1EF875B9A833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C84F2A-ACC1-CB42-80DE-B8362A30ACCC}"/>
              </a:ext>
            </a:extLst>
          </p:cNvPr>
          <p:cNvGrpSpPr/>
          <p:nvPr/>
        </p:nvGrpSpPr>
        <p:grpSpPr>
          <a:xfrm>
            <a:off x="7971206" y="1570447"/>
            <a:ext cx="819707" cy="4904671"/>
            <a:chOff x="7954730" y="1591344"/>
            <a:chExt cx="819707" cy="49046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CD22D3-F50B-A240-8E02-78116D8D418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3335E6-90DB-8344-A7E8-FF6E9D4D042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6FD2E8E-F48C-0E44-8386-ED4B59C0665A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A5827F-5CD3-F842-A94C-779A3C6CA2E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C1D83-A2CE-5048-80E9-471AE01299F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6114D-C7EF-1140-AF23-4E69E6E537F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E619DC-D017-724A-8724-8576B6B92675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054EB3-7B8E-0E4B-9A94-E2567DF8AE49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65E82-7C37-5A48-A873-B24609ACDCD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pic>
        <p:nvPicPr>
          <p:cNvPr id="67" name="Picture 66" descr="checkboxes - What's the difference between a toggle switch ...">
            <a:extLst>
              <a:ext uri="{FF2B5EF4-FFF2-40B4-BE49-F238E27FC236}">
                <a16:creationId xmlns:a16="http://schemas.microsoft.com/office/drawing/2014/main" id="{236006A8-541A-2D44-B077-062215D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4199" y="157845"/>
            <a:ext cx="2973825" cy="2755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E371F1-5FD7-EE42-80A4-8B922B0E2E30}"/>
              </a:ext>
            </a:extLst>
          </p:cNvPr>
          <p:cNvSpPr txBox="1"/>
          <p:nvPr/>
        </p:nvSpPr>
        <p:spPr>
          <a:xfrm>
            <a:off x="10744199" y="2863792"/>
            <a:ext cx="28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x.stackexchange.com/questions/88132/whats-the-difference-between-a-toggle-switch-radio-buttons-and-a-tickbox-wha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A247A-6896-D843-BD9B-ED065CAAC971}"/>
              </a:ext>
            </a:extLst>
          </p:cNvPr>
          <p:cNvSpPr txBox="1"/>
          <p:nvPr/>
        </p:nvSpPr>
        <p:spPr>
          <a:xfrm>
            <a:off x="10835124" y="3526828"/>
            <a:ext cx="28829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There is an interactive byte in </a:t>
            </a:r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zybooks</a:t>
            </a:r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 Play with it until you start to see it.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9F028-BD23-D849-A9FE-DFF695417A5D}"/>
              </a:ext>
            </a:extLst>
          </p:cNvPr>
          <p:cNvSpPr txBox="1"/>
          <p:nvPr/>
        </p:nvSpPr>
        <p:spPr>
          <a:xfrm>
            <a:off x="9814391" y="6616455"/>
            <a:ext cx="3903633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Ask in general channel on teams</a:t>
            </a:r>
          </a:p>
          <a:p>
            <a:r>
              <a:rPr lang="en-US" dirty="0"/>
              <a:t>on the how for the -128 to 127</a:t>
            </a:r>
          </a:p>
        </p:txBody>
      </p:sp>
    </p:spTree>
    <p:extLst>
      <p:ext uri="{BB962C8B-B14F-4D97-AF65-F5344CB8AC3E}">
        <p14:creationId xmlns:p14="http://schemas.microsoft.com/office/powerpoint/2010/main" val="38568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4CB-7675-864B-ACB5-7ADBC8A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23EC-3DC4-DA4A-9A0F-17728A2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5" y="1463722"/>
            <a:ext cx="9584450" cy="347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5AD-4221-BA42-AB80-2660216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5" y="4824857"/>
            <a:ext cx="6298929" cy="22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B2B-518E-5845-9EC1-556A47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Why 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AE53-FAF0-354C-A5B5-ECF46AA3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30567"/>
            <a:ext cx="10039925" cy="3433825"/>
          </a:xfrm>
        </p:spPr>
        <p:txBody>
          <a:bodyPr/>
          <a:lstStyle/>
          <a:p>
            <a:r>
              <a:rPr lang="en-US" dirty="0"/>
              <a:t>If you wanted to represent the national debt?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If you wanted to represent color codes on a limited memory system?</a:t>
            </a:r>
          </a:p>
          <a:p>
            <a:pPr lvl="1"/>
            <a:r>
              <a:rPr lang="en-US" dirty="0"/>
              <a:t>short or even byte (8-bit graphics!)</a:t>
            </a:r>
          </a:p>
          <a:p>
            <a:r>
              <a:rPr lang="en-US" dirty="0"/>
              <a:t>World population projected over time</a:t>
            </a:r>
          </a:p>
          <a:p>
            <a:pPr lvl="1"/>
            <a:r>
              <a:rPr lang="en-US" dirty="0"/>
              <a:t>long</a:t>
            </a:r>
          </a:p>
          <a:p>
            <a:r>
              <a:rPr lang="en-US" dirty="0"/>
              <a:t>Grades in a grade book for all students on campus?</a:t>
            </a:r>
          </a:p>
          <a:p>
            <a:pPr lvl="1"/>
            <a:r>
              <a:rPr lang="en-US" dirty="0"/>
              <a:t>float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341B5-0842-9641-A5FA-AA2EEB14CF31}"/>
              </a:ext>
            </a:extLst>
          </p:cNvPr>
          <p:cNvGraphicFramePr>
            <a:graphicFrameLocks noGrp="1"/>
          </p:cNvGraphicFramePr>
          <p:nvPr/>
        </p:nvGraphicFramePr>
        <p:xfrm>
          <a:off x="12653818" y="0"/>
          <a:ext cx="116378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2038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48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8 bit game image">
            <a:extLst>
              <a:ext uri="{FF2B5EF4-FFF2-40B4-BE49-F238E27FC236}">
                <a16:creationId xmlns:a16="http://schemas.microsoft.com/office/drawing/2014/main" id="{8AB05F51-3C24-2740-AEF7-15815AE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62" y="24004"/>
            <a:ext cx="3048000" cy="1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46F2-93FB-604A-A003-21F39741967F}"/>
              </a:ext>
            </a:extLst>
          </p:cNvPr>
          <p:cNvSpPr txBox="1"/>
          <p:nvPr/>
        </p:nvSpPr>
        <p:spPr>
          <a:xfrm>
            <a:off x="9766456" y="180864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8-bit graphics, only 255 color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A46F8-37D8-EA47-A7F9-1119D887BC75}"/>
              </a:ext>
            </a:extLst>
          </p:cNvPr>
          <p:cNvSpPr txBox="1"/>
          <p:nvPr/>
        </p:nvSpPr>
        <p:spPr>
          <a:xfrm>
            <a:off x="8018742" y="5963755"/>
            <a:ext cx="5719836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use int for loops?</a:t>
            </a:r>
          </a:p>
          <a:p>
            <a:r>
              <a:rPr lang="en-US" dirty="0"/>
              <a:t>Processors are optimized for int, so if memory is </a:t>
            </a:r>
            <a:br>
              <a:rPr lang="en-US" dirty="0"/>
            </a:br>
            <a:r>
              <a:rPr lang="en-US" dirty="0"/>
              <a:t>not a concern, use that. Also, not held in long</a:t>
            </a:r>
          </a:p>
          <a:p>
            <a:r>
              <a:rPr lang="en-US" dirty="0"/>
              <a:t>term memory</a:t>
            </a:r>
          </a:p>
        </p:txBody>
      </p:sp>
    </p:spTree>
    <p:extLst>
      <p:ext uri="{BB962C8B-B14F-4D97-AF65-F5344CB8AC3E}">
        <p14:creationId xmlns:p14="http://schemas.microsoft.com/office/powerpoint/2010/main" val="40512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F46-6582-A547-8BE3-AEC7C04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03218-C3A6-5F43-A3B0-15D18FF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697A-BFAA-8F4D-A8B7-BF5C3B5F6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Basic Math Operators</a:t>
            </a:r>
          </a:p>
          <a:p>
            <a:pPr lvl="1"/>
            <a:r>
              <a:rPr lang="en-US" dirty="0"/>
              <a:t>+ (add)</a:t>
            </a:r>
          </a:p>
          <a:p>
            <a:pPr lvl="1"/>
            <a:r>
              <a:rPr lang="en-US" dirty="0"/>
              <a:t>-  (minus)</a:t>
            </a:r>
          </a:p>
          <a:p>
            <a:pPr lvl="1"/>
            <a:r>
              <a:rPr lang="en-US" dirty="0"/>
              <a:t>/  (divide)</a:t>
            </a:r>
          </a:p>
          <a:p>
            <a:pPr lvl="1"/>
            <a:r>
              <a:rPr lang="en-US" dirty="0"/>
              <a:t>*  (multiply)</a:t>
            </a:r>
          </a:p>
          <a:p>
            <a:pPr lvl="1"/>
            <a:r>
              <a:rPr lang="en-US" dirty="0"/>
              <a:t>= (</a:t>
            </a:r>
            <a:r>
              <a:rPr lang="en-US" b="1" dirty="0"/>
              <a:t>sets </a:t>
            </a:r>
            <a:r>
              <a:rPr lang="en-US" dirty="0"/>
              <a:t>a value to variable)</a:t>
            </a:r>
          </a:p>
          <a:p>
            <a:r>
              <a:rPr lang="en-US" dirty="0"/>
              <a:t>Follow order of precedence</a:t>
            </a:r>
          </a:p>
          <a:p>
            <a:pPr lvl="1"/>
            <a:r>
              <a:rPr lang="en-US" dirty="0"/>
              <a:t>We also have conditional operators </a:t>
            </a:r>
          </a:p>
          <a:p>
            <a:pPr lvl="1"/>
            <a:r>
              <a:rPr lang="en-US" dirty="0"/>
              <a:t>Will cover this again. </a:t>
            </a:r>
          </a:p>
        </p:txBody>
      </p:sp>
    </p:spTree>
    <p:extLst>
      <p:ext uri="{BB962C8B-B14F-4D97-AF65-F5344CB8AC3E}">
        <p14:creationId xmlns:p14="http://schemas.microsoft.com/office/powerpoint/2010/main" val="32683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9430325" cy="3319948"/>
          </a:xfrm>
        </p:spPr>
        <p:txBody>
          <a:bodyPr/>
          <a:lstStyle/>
          <a:p>
            <a:r>
              <a:rPr lang="en-US" dirty="0"/>
              <a:t>You may have realized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dirty="0"/>
              <a:t>Truncates,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3192" y="577925"/>
            <a:ext cx="1855507" cy="451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10445749" y="5226496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uburbancorrespondent.blogspot.com/2011_09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01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2701" y="1676400"/>
            <a:ext cx="5130800" cy="3127908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whole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    //41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remainder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// 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76400"/>
            <a:ext cx="67564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51000"/>
            <a:ext cx="12561453" cy="3543791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4758778"/>
            <a:ext cx="5975350" cy="25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29394" y="6121400"/>
            <a:ext cx="29083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 and others. </a:t>
            </a:r>
          </a:p>
        </p:txBody>
      </p:sp>
    </p:spTree>
    <p:extLst>
      <p:ext uri="{BB962C8B-B14F-4D97-AF65-F5344CB8AC3E}">
        <p14:creationId xmlns:p14="http://schemas.microsoft.com/office/powerpoint/2010/main" val="1412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6369625" cy="556639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dirty="0"/>
              <a:t>int value = 100</a:t>
            </a:r>
          </a:p>
          <a:p>
            <a:pPr lvl="1"/>
            <a:r>
              <a:rPr lang="en-US" dirty="0"/>
              <a:t>value = value + 10;</a:t>
            </a:r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/>
              <a:t>+=</a:t>
            </a:r>
          </a:p>
          <a:p>
            <a:pPr lvl="1"/>
            <a:r>
              <a:rPr lang="en-US" dirty="0"/>
              <a:t>-=</a:t>
            </a:r>
          </a:p>
          <a:p>
            <a:pPr lvl="1"/>
            <a:r>
              <a:rPr lang="en-US" dirty="0"/>
              <a:t>/=</a:t>
            </a:r>
          </a:p>
          <a:p>
            <a:pPr lvl="1"/>
            <a:r>
              <a:rPr lang="en-US" dirty="0"/>
              <a:t>*=</a:t>
            </a:r>
          </a:p>
          <a:p>
            <a:pPr lvl="1"/>
            <a:r>
              <a:rPr lang="en-US" dirty="0"/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BAD4F8-5E78-1049-9E72-43E08BDEB3DA}"/>
              </a:ext>
            </a:extLst>
          </p:cNvPr>
          <p:cNvSpPr txBox="1">
            <a:spLocks/>
          </p:cNvSpPr>
          <p:nvPr/>
        </p:nvSpPr>
        <p:spPr>
          <a:xfrm>
            <a:off x="7262918" y="2203950"/>
            <a:ext cx="6369625" cy="309219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value = 100;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value++;     // value is now 101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+= 10; // value is now 111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/= 10; // value is now 11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*= 2;  // value is now 22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--value;     // value is now 21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%= 20; // value is now 1</a:t>
            </a:r>
          </a:p>
        </p:txBody>
      </p:sp>
    </p:spTree>
    <p:extLst>
      <p:ext uri="{BB962C8B-B14F-4D97-AF65-F5344CB8AC3E}">
        <p14:creationId xmlns:p14="http://schemas.microsoft.com/office/powerpoint/2010/main" val="32840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FF0A-BC54-DE46-8900-D812858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3C4-D4E8-1243-A859-17FE4F4C5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343958"/>
          </a:xfrm>
        </p:spPr>
        <p:txBody>
          <a:bodyPr/>
          <a:lstStyle/>
          <a:p>
            <a:r>
              <a:rPr lang="en-US" dirty="0"/>
              <a:t>Write a method that utilizes both division using an int, and modulo</a:t>
            </a:r>
          </a:p>
          <a:p>
            <a:r>
              <a:rPr lang="en-US" dirty="0"/>
              <a:t>Have the person next to you explain what they think it does</a:t>
            </a:r>
          </a:p>
          <a:p>
            <a:pPr lvl="1"/>
            <a:r>
              <a:rPr lang="en-US" dirty="0"/>
              <a:t>and then run it to see if that works as you think!</a:t>
            </a:r>
          </a:p>
        </p:txBody>
      </p:sp>
    </p:spTree>
    <p:extLst>
      <p:ext uri="{BB962C8B-B14F-4D97-AF65-F5344CB8AC3E}">
        <p14:creationId xmlns:p14="http://schemas.microsoft.com/office/powerpoint/2010/main" val="28880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9283700" y="5241643"/>
            <a:ext cx="4533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ACM Board Game Night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When: Wednesday, September 22 at 6:00pm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Where: Computer Science Building room 130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RSVP: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https://forms.gle/UejirB4uDCJoRhGK9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ACM-W – No meeting, officer meeting only (but others welcome – so ask if interested! 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5802489" y="174561"/>
            <a:ext cx="7880153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Are there any habits you have developed over the past 4 weeks that you want to improve / change going into the rest of the semester?</a:t>
            </a:r>
          </a:p>
          <a:p>
            <a:endParaRPr lang="en-US" dirty="0"/>
          </a:p>
          <a:p>
            <a:r>
              <a:rPr lang="en-US" dirty="0"/>
              <a:t>How are you going to hold yourself accountable to building better habits?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7531100" cy="327993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1  -  Due Tuesday</a:t>
            </a:r>
          </a:p>
          <a:p>
            <a:r>
              <a:rPr lang="en-US" dirty="0"/>
              <a:t>Practical 2 – START on it Tuesday</a:t>
            </a:r>
          </a:p>
          <a:p>
            <a:pPr lvl="1"/>
            <a:r>
              <a:rPr lang="en-US" dirty="0"/>
              <a:t>It is meant to take 2 weeks</a:t>
            </a:r>
          </a:p>
          <a:p>
            <a:pPr lvl="1"/>
            <a:r>
              <a:rPr lang="en-US" dirty="0"/>
              <a:t>First program from scratch – </a:t>
            </a:r>
            <a:r>
              <a:rPr lang="en-US" u="sng" dirty="0"/>
              <a:t>remember, take it in small steps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Do you code on your laptop? Bring it to lab Tuesday. The TAs will help you install IntelliJ if you are stuck. </a:t>
            </a:r>
          </a:p>
          <a:p>
            <a:pPr lvl="1"/>
            <a:r>
              <a:rPr lang="en-US" dirty="0"/>
              <a:t>Guide on installing it is on the website/syllabus – resources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40573-2909-5940-B8B7-42377611DDB4}"/>
              </a:ext>
            </a:extLst>
          </p:cNvPr>
          <p:cNvSpPr txBox="1"/>
          <p:nvPr/>
        </p:nvSpPr>
        <p:spPr>
          <a:xfrm>
            <a:off x="254000" y="5066727"/>
            <a:ext cx="727145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Canvas Exam 1 Retake via Online Proctoring</a:t>
            </a:r>
          </a:p>
          <a:p>
            <a:r>
              <a:rPr lang="en-US" dirty="0"/>
              <a:t>First show: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100% Knowledge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100% Readings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80% for labs</a:t>
            </a:r>
          </a:p>
          <a:p>
            <a:r>
              <a:rPr lang="en-US" dirty="0"/>
              <a:t>Then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 Instructor on Teams – will enable another attempt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98B7-3D6E-48E0-999E-EE6384D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4854-C373-40B3-9494-EC016785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59231"/>
            <a:ext cx="12561453" cy="5537734"/>
          </a:xfrm>
        </p:spPr>
        <p:txBody>
          <a:bodyPr/>
          <a:lstStyle/>
          <a:p>
            <a:r>
              <a:rPr lang="en-US" sz="1400" dirty="0"/>
              <a:t>Make sure the reading is </a:t>
            </a:r>
            <a:r>
              <a:rPr lang="en-US" sz="1400" b="1" dirty="0"/>
              <a:t>done BEFORE</a:t>
            </a:r>
            <a:r>
              <a:rPr lang="en-US" sz="1400" dirty="0"/>
              <a:t> lecture</a:t>
            </a:r>
          </a:p>
          <a:p>
            <a:pPr lvl="1"/>
            <a:r>
              <a:rPr lang="en-US" sz="1200" dirty="0"/>
              <a:t>Really, just the participation, but make sure it is done</a:t>
            </a:r>
          </a:p>
          <a:p>
            <a:r>
              <a:rPr lang="en-US" sz="1400" dirty="0"/>
              <a:t>Look at the labs before attending lab</a:t>
            </a:r>
          </a:p>
          <a:p>
            <a:pPr lvl="1"/>
            <a:r>
              <a:rPr lang="en-US" sz="1200" dirty="0"/>
              <a:t>Make sure to think about what you need to do</a:t>
            </a:r>
          </a:p>
          <a:p>
            <a:pPr lvl="1"/>
            <a:r>
              <a:rPr lang="en-US" sz="1200" dirty="0"/>
              <a:t>Pro Tip: write what you need to do as comments in each method</a:t>
            </a:r>
          </a:p>
          <a:p>
            <a:pPr lvl="1"/>
            <a:r>
              <a:rPr lang="en-US" sz="1200" dirty="0"/>
              <a:t>Pro Tip: Only write a few lines at a time, sometimes coding something ‘similar’ </a:t>
            </a:r>
          </a:p>
          <a:p>
            <a:r>
              <a:rPr lang="en-US" sz="1400" dirty="0"/>
              <a:t>Pick a Knowledge Check – at random – 3-5 nights a week! </a:t>
            </a:r>
          </a:p>
          <a:p>
            <a:pPr lvl="1"/>
            <a:r>
              <a:rPr lang="en-US" sz="1200" dirty="0"/>
              <a:t>Don’t spend more than 20 minutes</a:t>
            </a:r>
          </a:p>
          <a:p>
            <a:pPr lvl="1"/>
            <a:r>
              <a:rPr lang="en-US" sz="1200" dirty="0"/>
              <a:t>If stuck</a:t>
            </a:r>
          </a:p>
          <a:p>
            <a:pPr lvl="2"/>
            <a:r>
              <a:rPr lang="en-US" sz="1200" dirty="0"/>
              <a:t>Ask about it in general channel! </a:t>
            </a:r>
          </a:p>
          <a:p>
            <a:pPr lvl="2"/>
            <a:r>
              <a:rPr lang="en-US" sz="1200" dirty="0"/>
              <a:t>Copy the code, add variables and print lines to figure out what is going on (changing variables works great also)</a:t>
            </a:r>
          </a:p>
          <a:p>
            <a:pPr lvl="1"/>
            <a:r>
              <a:rPr lang="en-US" sz="1200" dirty="0"/>
              <a:t>They provide you samples of code, and help you better understand how it is all working – they benefit you in multiple ways!</a:t>
            </a:r>
          </a:p>
          <a:p>
            <a:pPr lvl="1"/>
            <a:r>
              <a:rPr lang="en-US" sz="1200" dirty="0"/>
              <a:t>Practiced Recall (testing) spread throughout the week is the single most effective way to study no matter the course</a:t>
            </a:r>
          </a:p>
          <a:p>
            <a:r>
              <a:rPr lang="en-US" sz="1400" dirty="0"/>
              <a:t>ATTEND LECTURE</a:t>
            </a:r>
          </a:p>
          <a:p>
            <a:pPr lvl="1"/>
            <a:r>
              <a:rPr lang="en-US" sz="1200" dirty="0"/>
              <a:t>Really, the most common problems wrong on the exam…</a:t>
            </a:r>
          </a:p>
          <a:p>
            <a:pPr lvl="1"/>
            <a:r>
              <a:rPr lang="en-US" sz="1200" dirty="0"/>
              <a:t>Are problems we covered in lecture, either as a reading check, or part of the review!</a:t>
            </a:r>
          </a:p>
          <a:p>
            <a:pPr lvl="1"/>
            <a:r>
              <a:rPr lang="en-US" sz="1200" dirty="0"/>
              <a:t>So those who attended lecture, got the answers!</a:t>
            </a:r>
          </a:p>
        </p:txBody>
      </p:sp>
    </p:spTree>
    <p:extLst>
      <p:ext uri="{BB962C8B-B14F-4D97-AF65-F5344CB8AC3E}">
        <p14:creationId xmlns:p14="http://schemas.microsoft.com/office/powerpoint/2010/main" val="37291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022-B04E-49D2-9054-DF451437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A11-6DC1-45A6-B877-194CA752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9025" y="1497329"/>
            <a:ext cx="5045653" cy="1602555"/>
          </a:xfrm>
        </p:spPr>
        <p:txBody>
          <a:bodyPr/>
          <a:lstStyle/>
          <a:p>
            <a:r>
              <a:rPr lang="en-US" dirty="0"/>
              <a:t>Will this code compile? </a:t>
            </a:r>
          </a:p>
          <a:p>
            <a:pPr lvl="1"/>
            <a:r>
              <a:rPr lang="en-US" dirty="0"/>
              <a:t>A – Yes</a:t>
            </a:r>
          </a:p>
          <a:p>
            <a:pPr lvl="1"/>
            <a:r>
              <a:rPr lang="en-US" dirty="0"/>
              <a:t>B – No </a:t>
            </a:r>
          </a:p>
          <a:p>
            <a:pPr lvl="1"/>
            <a:r>
              <a:rPr lang="en-US" dirty="0"/>
              <a:t>C – Not 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8A5A5-0C8D-4DF6-84A2-1FA199629395}"/>
              </a:ext>
            </a:extLst>
          </p:cNvPr>
          <p:cNvSpPr txBox="1"/>
          <p:nvPr/>
        </p:nvSpPr>
        <p:spPr>
          <a:xfrm>
            <a:off x="8642639" y="6052255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come back to this in a few slides.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D2BC3-8D79-4146-8494-70E111670F49}"/>
              </a:ext>
            </a:extLst>
          </p:cNvPr>
          <p:cNvSpPr txBox="1"/>
          <p:nvPr/>
        </p:nvSpPr>
        <p:spPr>
          <a:xfrm>
            <a:off x="374945" y="1473084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7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802-7019-DA44-AF91-799F6EE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5431-8E74-214A-A68F-D5B43E51D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4620330" cy="4550220"/>
          </a:xfrm>
        </p:spPr>
        <p:txBody>
          <a:bodyPr/>
          <a:lstStyle/>
          <a:p>
            <a:r>
              <a:rPr lang="en-US" dirty="0"/>
              <a:t>Variables have TYPE</a:t>
            </a:r>
          </a:p>
          <a:p>
            <a:r>
              <a:rPr lang="en-US" dirty="0"/>
              <a:t>Variables are named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Declaration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Values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VALUE; 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098BBE-4BEB-404A-A3CE-B3D6C13D5EA7}"/>
              </a:ext>
            </a:extLst>
          </p:cNvPr>
          <p:cNvSpPr txBox="1">
            <a:spLocks/>
          </p:cNvSpPr>
          <p:nvPr/>
        </p:nvSpPr>
        <p:spPr>
          <a:xfrm>
            <a:off x="6908800" y="3256842"/>
            <a:ext cx="4620330" cy="339913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Initialization </a:t>
            </a:r>
          </a:p>
          <a:p>
            <a:pPr marL="0" indent="0">
              <a:buNone/>
            </a:pPr>
            <a:r>
              <a:rPr lang="en-US" dirty="0"/>
              <a:t>Defined as the first time a variable is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doctors 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“Who”;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D34F32-0CCF-9245-83A3-1E8CB3146136}"/>
              </a:ext>
            </a:extLst>
          </p:cNvPr>
          <p:cNvSpPr txBox="1">
            <a:spLocks/>
          </p:cNvSpPr>
          <p:nvPr/>
        </p:nvSpPr>
        <p:spPr>
          <a:xfrm>
            <a:off x="2938241" y="6603545"/>
            <a:ext cx="7431414" cy="48948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if we did </a:t>
            </a:r>
            <a:r>
              <a:rPr lang="en-US" b="1" dirty="0"/>
              <a:t>not</a:t>
            </a:r>
            <a:r>
              <a:rPr lang="en-US" dirty="0"/>
              <a:t> want to change it after initializing it?</a:t>
            </a:r>
          </a:p>
        </p:txBody>
      </p:sp>
    </p:spTree>
    <p:extLst>
      <p:ext uri="{BB962C8B-B14F-4D97-AF65-F5344CB8AC3E}">
        <p14:creationId xmlns:p14="http://schemas.microsoft.com/office/powerpoint/2010/main" val="35051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AE8-0E55-B84D-A027-9E6913E6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a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621B-34EE-FA4E-A32E-534714022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When we declare variables, we can reset the values</a:t>
            </a:r>
          </a:p>
          <a:p>
            <a:pPr lvl="1"/>
            <a:r>
              <a:rPr lang="en-US" dirty="0"/>
              <a:t>What if we don’t want to reset the value?</a:t>
            </a:r>
          </a:p>
          <a:p>
            <a:pPr lvl="1"/>
            <a:r>
              <a:rPr lang="en-US" dirty="0"/>
              <a:t>For example, PI is fixed</a:t>
            </a:r>
          </a:p>
          <a:p>
            <a:r>
              <a:rPr lang="en-US" dirty="0"/>
              <a:t>Introducing..</a:t>
            </a:r>
          </a:p>
          <a:p>
            <a:pPr lvl="1"/>
            <a:r>
              <a:rPr lang="en-US" b="1" dirty="0"/>
              <a:t>final</a:t>
            </a:r>
          </a:p>
          <a:p>
            <a:pPr lvl="1"/>
            <a:r>
              <a:rPr lang="en-US" dirty="0"/>
              <a:t>The compiler will throw an error on changing a final variable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coinSides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final double PI = 3.14;</a:t>
            </a:r>
          </a:p>
          <a:p>
            <a:r>
              <a:rPr lang="en-US" dirty="0"/>
              <a:t>Another note: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means other classes can access that variable!</a:t>
            </a:r>
          </a:p>
          <a:p>
            <a:pPr lvl="2"/>
            <a:r>
              <a:rPr lang="en-US" dirty="0"/>
              <a:t>Only used at the top of the class, not inside a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E49B-8CAA-CA40-A598-B6D2D12EEA84}"/>
              </a:ext>
            </a:extLst>
          </p:cNvPr>
          <p:cNvSpPr txBox="1"/>
          <p:nvPr/>
        </p:nvSpPr>
        <p:spPr>
          <a:xfrm>
            <a:off x="9031074" y="201837"/>
            <a:ext cx="4609578" cy="15081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often capitalize final variables, especially those that are public. It is a standard naming convention for easy reading.</a:t>
            </a:r>
          </a:p>
        </p:txBody>
      </p:sp>
    </p:spTree>
    <p:extLst>
      <p:ext uri="{BB962C8B-B14F-4D97-AF65-F5344CB8AC3E}">
        <p14:creationId xmlns:p14="http://schemas.microsoft.com/office/powerpoint/2010/main" val="12528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BDF-FB08-9A4A-961B-5C2574D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A1E9-E1B2-AA42-A4A5-5EAD1524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1293" y="1924547"/>
            <a:ext cx="5348235" cy="4052456"/>
          </a:xfrm>
        </p:spPr>
        <p:txBody>
          <a:bodyPr/>
          <a:lstStyle/>
          <a:p>
            <a:r>
              <a:rPr lang="en-US" dirty="0"/>
              <a:t>league is accessible by all other classes by saying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LEAGUE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Since it is static and public, not because it is final. However, other classes can’t change it since it is final. </a:t>
            </a:r>
          </a:p>
          <a:p>
            <a:r>
              <a:rPr lang="en-US" dirty="0"/>
              <a:t>This code would not compile</a:t>
            </a:r>
          </a:p>
          <a:p>
            <a:pPr lvl="1"/>
            <a:r>
              <a:rPr lang="en-US" dirty="0"/>
              <a:t>the compiler would error on the code in the if block</a:t>
            </a:r>
          </a:p>
          <a:p>
            <a:pPr lvl="1"/>
            <a:r>
              <a:rPr lang="en-US" dirty="0"/>
              <a:t>it is trying to *reset* the value in </a:t>
            </a:r>
            <a:r>
              <a:rPr lang="en-US" b="1" dirty="0" err="1"/>
              <a:t>rtn</a:t>
            </a:r>
            <a:endParaRPr lang="en-US" b="1" dirty="0"/>
          </a:p>
          <a:p>
            <a:pPr lvl="1"/>
            <a:r>
              <a:rPr lang="en-US" b="1" dirty="0" err="1"/>
              <a:t>rtn</a:t>
            </a:r>
            <a:r>
              <a:rPr lang="en-US" dirty="0"/>
              <a:t> is declared as </a:t>
            </a:r>
            <a:r>
              <a:rPr lang="en-US" b="1" dirty="0"/>
              <a:t>final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E574-F53B-F34E-B6E2-BD6C9AF812F3}"/>
              </a:ext>
            </a:extLst>
          </p:cNvPr>
          <p:cNvSpPr txBox="1"/>
          <p:nvPr/>
        </p:nvSpPr>
        <p:spPr>
          <a:xfrm>
            <a:off x="801665" y="1916482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003037-F12F-6540-8FAC-92BEBE36A8D5}"/>
              </a:ext>
            </a:extLst>
          </p:cNvPr>
          <p:cNvSpPr/>
          <p:nvPr/>
        </p:nvSpPr>
        <p:spPr>
          <a:xfrm>
            <a:off x="4854532" y="3360107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536058C-8CA8-2347-BE17-F65F1E1AF260}"/>
              </a:ext>
            </a:extLst>
          </p:cNvPr>
          <p:cNvSpPr/>
          <p:nvPr/>
        </p:nvSpPr>
        <p:spPr>
          <a:xfrm>
            <a:off x="4227533" y="5501014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0A6C4-DAAE-2A4E-BC59-C676D19E9C88}"/>
              </a:ext>
            </a:extLst>
          </p:cNvPr>
          <p:cNvCxnSpPr>
            <a:cxnSpLocks/>
          </p:cNvCxnSpPr>
          <p:nvPr/>
        </p:nvCxnSpPr>
        <p:spPr>
          <a:xfrm>
            <a:off x="1378634" y="2433711"/>
            <a:ext cx="417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16595-85AC-5142-93B3-716DDFA8F66E}"/>
              </a:ext>
            </a:extLst>
          </p:cNvPr>
          <p:cNvCxnSpPr>
            <a:cxnSpLocks/>
          </p:cNvCxnSpPr>
          <p:nvPr/>
        </p:nvCxnSpPr>
        <p:spPr>
          <a:xfrm>
            <a:off x="1505243" y="3050345"/>
            <a:ext cx="3812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C6A-8735-D54B-BD22-92D1D86E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260B5-D47B-724E-8478-896F93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FF8-F148-C445-A769-B130FBFA1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79883"/>
            <a:ext cx="12561453" cy="2426562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0.0;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en-US" dirty="0"/>
          </a:p>
          <a:p>
            <a:r>
              <a:rPr lang="en-US" dirty="0"/>
              <a:t>What is the value of a TYPE?</a:t>
            </a:r>
          </a:p>
          <a:p>
            <a:r>
              <a:rPr lang="en-US" dirty="0"/>
              <a:t>Why do we have it?</a:t>
            </a:r>
          </a:p>
        </p:txBody>
      </p:sp>
    </p:spTree>
    <p:extLst>
      <p:ext uri="{BB962C8B-B14F-4D97-AF65-F5344CB8AC3E}">
        <p14:creationId xmlns:p14="http://schemas.microsoft.com/office/powerpoint/2010/main" val="15091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7020</TotalTime>
  <Words>1663</Words>
  <Application>Microsoft Macintosh PowerPoint</Application>
  <PresentationFormat>Custom</PresentationFormat>
  <Paragraphs>297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Announcements </vt:lpstr>
      <vt:lpstr>How to be successful</vt:lpstr>
      <vt:lpstr>Reading Check</vt:lpstr>
      <vt:lpstr>Variable Reminder</vt:lpstr>
      <vt:lpstr>How to fix a value?</vt:lpstr>
      <vt:lpstr>Let’s Look At Code</vt:lpstr>
      <vt:lpstr>Numeric Data Types</vt:lpstr>
      <vt:lpstr>Variables have TYPE</vt:lpstr>
      <vt:lpstr>Reminder on Binary and Memory</vt:lpstr>
      <vt:lpstr>Numeric Types</vt:lpstr>
      <vt:lpstr>Practice: Why Different Types?</vt:lpstr>
      <vt:lpstr>The Modulo</vt:lpstr>
      <vt:lpstr>Review On Operators</vt:lpstr>
      <vt:lpstr>Reminder - Integer Division</vt:lpstr>
      <vt:lpstr>Modulo - Extremely useful operation</vt:lpstr>
      <vt:lpstr>What are some cases to use it?</vt:lpstr>
      <vt:lpstr>Convenience Operators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27</cp:revision>
  <dcterms:created xsi:type="dcterms:W3CDTF">2020-03-11T00:02:48Z</dcterms:created>
  <dcterms:modified xsi:type="dcterms:W3CDTF">2021-09-20T15:43:39Z</dcterms:modified>
</cp:coreProperties>
</file>