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8" r:id="rId7"/>
    <p:sldId id="257" r:id="rId8"/>
    <p:sldId id="269" r:id="rId9"/>
    <p:sldId id="270" r:id="rId10"/>
    <p:sldId id="271" r:id="rId11"/>
    <p:sldId id="261" r:id="rId12"/>
    <p:sldId id="272" r:id="rId13"/>
    <p:sldId id="273" r:id="rId14"/>
    <p:sldId id="259" r:id="rId15"/>
    <p:sldId id="274" r:id="rId16"/>
    <p:sldId id="275" r:id="rId17"/>
    <p:sldId id="276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E81AFBF9-981A-48C7-94C8-3FDBC95BE095}"/>
  </pc:docChgLst>
  <pc:docChgLst>
    <pc:chgData name="Marcia Moraes" userId="c9c67e8a-58e2-4733-9a1c-5d44fec4775b" providerId="ADAL" clId="{4885118A-F795-4C30-92AD-AD6E1D9AA740}"/>
  </pc:docChgLst>
  <pc:docChgLst>
    <pc:chgData name="Marcia Moraes" userId="c9c67e8a-58e2-4733-9a1c-5d44fec4775b" providerId="ADAL" clId="{2C9F7626-42D4-416D-9968-06491FDF8972}"/>
    <pc:docChg chg="modSld">
      <pc:chgData name="Marcia Moraes" userId="c9c67e8a-58e2-4733-9a1c-5d44fec4775b" providerId="ADAL" clId="{2C9F7626-42D4-416D-9968-06491FDF8972}" dt="2024-02-16T17:27:26.935" v="1" actId="20577"/>
      <pc:docMkLst>
        <pc:docMk/>
      </pc:docMkLst>
      <pc:sldChg chg="modSp">
        <pc:chgData name="Marcia Moraes" userId="c9c67e8a-58e2-4733-9a1c-5d44fec4775b" providerId="ADAL" clId="{2C9F7626-42D4-416D-9968-06491FDF8972}" dt="2024-02-16T17:27:26.935" v="1" actId="20577"/>
        <pc:sldMkLst>
          <pc:docMk/>
          <pc:sldMk cId="2019265180" sldId="268"/>
        </pc:sldMkLst>
        <pc:graphicFrameChg chg="modGraphic">
          <ac:chgData name="Marcia Moraes" userId="c9c67e8a-58e2-4733-9a1c-5d44fec4775b" providerId="ADAL" clId="{2C9F7626-42D4-416D-9968-06491FDF8972}" dt="2024-02-16T17:27:26.935" v="1" actId="20577"/>
          <ac:graphicFrameMkLst>
            <pc:docMk/>
            <pc:sldMk cId="2019265180" sldId="268"/>
            <ac:graphicFrameMk id="6" creationId="{5E1C54DE-560C-438E-A2A3-9161E643CB98}"/>
          </ac:graphicFrameMkLst>
        </pc:graphicFrameChg>
      </pc:sldChg>
    </pc:docChg>
  </pc:docChgLst>
  <pc:docChgLst>
    <pc:chgData name="Marcia Moraes" userId="c9c67e8a-58e2-4733-9a1c-5d44fec4775b" providerId="ADAL" clId="{8E46630C-54A6-418B-9064-CA4028C49575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6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43709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2270" y="695337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078114" y="7300016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49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952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3103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86468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23471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59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4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2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9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6357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27295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811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2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7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2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86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645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3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951683" y="909240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A4A1B-BAD8-491C-AC85-3EFF260617EC}"/>
              </a:ext>
            </a:extLst>
          </p:cNvPr>
          <p:cNvSpPr/>
          <p:nvPr/>
        </p:nvSpPr>
        <p:spPr>
          <a:xfrm>
            <a:off x="7951683" y="3747722"/>
            <a:ext cx="53467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 simplest representation: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[10, 2, -1]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That is actually how it is going to be printed if you print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reference.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: Some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78DAE-059F-4BE7-AC32-786C8B34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9" y="1913037"/>
            <a:ext cx="11144250" cy="3638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2032BF-BFBA-461D-94FF-D253DB97795D}"/>
              </a:ext>
            </a:extLst>
          </p:cNvPr>
          <p:cNvSpPr/>
          <p:nvPr/>
        </p:nvSpPr>
        <p:spPr>
          <a:xfrm>
            <a:off x="868589" y="6438743"/>
            <a:ext cx="9735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hlinkClick r:id="rId3"/>
              </a:rPr>
              <a:t>https://docs.oracle.com/javase/8/docs/api/java/util/ArrayList.html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1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256F1-1626-441B-9CF2-B384DF3CF72B}"/>
              </a:ext>
            </a:extLst>
          </p:cNvPr>
          <p:cNvSpPr txBox="1"/>
          <p:nvPr/>
        </p:nvSpPr>
        <p:spPr>
          <a:xfrm>
            <a:off x="628075" y="1607979"/>
            <a:ext cx="116836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for(</a:t>
            </a:r>
            <a:r>
              <a:rPr lang="en-US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T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ype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element: list)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600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marL="457200" marR="0" lvl="0" indent="-45720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Get all the elements that are in a list starting from the begin until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70C3C-B08B-4549-BB22-C2B2843E6947}"/>
              </a:ext>
            </a:extLst>
          </p:cNvPr>
          <p:cNvSpPr/>
          <p:nvPr/>
        </p:nvSpPr>
        <p:spPr>
          <a:xfrm>
            <a:off x="3037114" y="3886200"/>
            <a:ext cx="831272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for(Integer element: list)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17338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47" y="-59773"/>
            <a:ext cx="12561453" cy="10156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8E5B54-F4A0-418D-88C5-8BD8B6F8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70" y="955890"/>
            <a:ext cx="7021287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//creates an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named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with 10 initial capacity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"Remove element from index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78A60D-C1BF-47EE-8788-5BD9208A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486" y="985936"/>
            <a:ext cx="617945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"Add 1 in index 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"Remove 1 from the 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"Size of the list: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"Index: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Element: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3B6732-D84A-4FC4-A8DB-1B1DB0776E4B}"/>
              </a:ext>
            </a:extLst>
          </p:cNvPr>
          <p:cNvCxnSpPr>
            <a:cxnSpLocks/>
          </p:cNvCxnSpPr>
          <p:nvPr/>
        </p:nvCxnSpPr>
        <p:spPr>
          <a:xfrm flipV="1">
            <a:off x="7010400" y="1349830"/>
            <a:ext cx="722086" cy="554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2B2106-53D4-43B5-8C6E-5325329F738F}"/>
              </a:ext>
            </a:extLst>
          </p:cNvPr>
          <p:cNvSpPr txBox="1"/>
          <p:nvPr/>
        </p:nvSpPr>
        <p:spPr>
          <a:xfrm>
            <a:off x="8719457" y="5972091"/>
            <a:ext cx="369703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difference between</a:t>
            </a:r>
          </a:p>
          <a:p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lst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.remove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Integer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dirty="0"/>
              <a:t>and</a:t>
            </a:r>
          </a:p>
          <a:p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lst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.remove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r>
              <a:rPr lang="en-US" dirty="0"/>
              <a:t> 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8763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– be on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be on lab to have your 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1455401" y="3342908"/>
            <a:ext cx="2859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https://thestrive.co/100-best-effort-quotes-to-help-you-win-in-life/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100+ Effort Quotes to Help You Achieve Your Potential In 2023">
            <a:extLst>
              <a:ext uri="{FF2B5EF4-FFF2-40B4-BE49-F238E27FC236}">
                <a16:creationId xmlns:a16="http://schemas.microsoft.com/office/drawing/2014/main" id="{2F52058F-C3E3-480C-9500-8136CF02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59" y="-96995"/>
            <a:ext cx="4174898" cy="35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1C54DE-560C-438E-A2A3-9161E643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91432"/>
              </p:ext>
            </p:extLst>
          </p:nvPr>
        </p:nvGraphicFramePr>
        <p:xfrm>
          <a:off x="10025176" y="4145454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3 PM </a:t>
                      </a:r>
                      <a:r>
                        <a:rPr lang="en-US" sz="1700">
                          <a:effectLst/>
                        </a:rPr>
                        <a:t>- 5 </a:t>
                      </a:r>
                      <a:r>
                        <a:rPr lang="en-US" sz="1700" dirty="0">
                          <a:effectLst/>
                        </a:rPr>
                        <a:t>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43A882-9B17-4B46-BBC6-9556AA47AD06}"/>
              </a:ext>
            </a:extLst>
          </p:cNvPr>
          <p:cNvSpPr txBox="1"/>
          <p:nvPr/>
        </p:nvSpPr>
        <p:spPr>
          <a:xfrm flipH="1">
            <a:off x="9976198" y="368614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208870"/>
            <a:ext cx="12561453" cy="1015663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41254"/>
            <a:ext cx="4945865" cy="6662850"/>
          </a:xfrm>
        </p:spPr>
        <p:txBody>
          <a:bodyPr/>
          <a:lstStyle/>
          <a:p>
            <a:r>
              <a:rPr lang="en-US" sz="2400" dirty="0"/>
              <a:t>A collection represents a group of objects, known as its </a:t>
            </a:r>
            <a:r>
              <a:rPr lang="en-US" sz="2400" i="1" dirty="0"/>
              <a:t>elements</a:t>
            </a:r>
            <a:r>
              <a:rPr lang="en-US" sz="2400" dirty="0"/>
              <a:t>.</a:t>
            </a:r>
          </a:p>
          <a:p>
            <a:r>
              <a:rPr lang="en-US" sz="2400" dirty="0"/>
              <a:t>Some collections allow duplicate elements and others do not. Some are ordered and others unordered. </a:t>
            </a:r>
          </a:p>
          <a:p>
            <a:r>
              <a:rPr lang="en-US" sz="2400" dirty="0"/>
              <a:t>It is an Interface</a:t>
            </a:r>
          </a:p>
          <a:p>
            <a:pPr lvl="1"/>
            <a:r>
              <a:rPr lang="en-US" sz="2200" dirty="0"/>
              <a:t>We will learn more later</a:t>
            </a:r>
          </a:p>
          <a:p>
            <a:pPr lvl="1"/>
            <a:r>
              <a:rPr lang="en-US" sz="2200" dirty="0"/>
              <a:t>For now, an interface specifies a set of behaviors (methods) that other classes needs to implement.</a:t>
            </a:r>
          </a:p>
          <a:p>
            <a:pPr lvl="1"/>
            <a:endParaRPr lang="en-US" sz="2200" dirty="0"/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45865" cy="4876784"/>
          </a:xfrm>
        </p:spPr>
        <p:txBody>
          <a:bodyPr/>
          <a:lstStyle/>
          <a:p>
            <a:r>
              <a:rPr lang="en-US" sz="2400" dirty="0"/>
              <a:t>An ordered collection (also known as a </a:t>
            </a:r>
            <a:r>
              <a:rPr lang="en-US" sz="2400" i="1" dirty="0"/>
              <a:t>sequence</a:t>
            </a:r>
            <a:r>
              <a:rPr lang="en-US" sz="2400" dirty="0"/>
              <a:t>).</a:t>
            </a:r>
          </a:p>
          <a:p>
            <a:r>
              <a:rPr lang="en-US" sz="2400" dirty="0"/>
              <a:t>The user of this interface has precise control over where in the list each element is inserted. </a:t>
            </a:r>
          </a:p>
          <a:p>
            <a:r>
              <a:rPr lang="en-US" sz="2400" dirty="0"/>
              <a:t>The user can access elements by their integer index (position in the list), and search for elements in the list.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234-ED87-4BED-AC87-36C9E8D53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45865" cy="5473871"/>
          </a:xfrm>
        </p:spPr>
        <p:txBody>
          <a:bodyPr/>
          <a:lstStyle/>
          <a:p>
            <a:r>
              <a:rPr lang="en-US" sz="2400" dirty="0"/>
              <a:t>Resizable-array implementation of the List Interface.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ArrayList</a:t>
            </a:r>
            <a:r>
              <a:rPr lang="en-US" sz="2400" dirty="0"/>
              <a:t> instance has a capacity.</a:t>
            </a:r>
          </a:p>
          <a:p>
            <a:r>
              <a:rPr lang="en-US" sz="2400" dirty="0"/>
              <a:t>Capacity is the size of the array used to store the elements.</a:t>
            </a:r>
          </a:p>
          <a:p>
            <a:r>
              <a:rPr lang="en-US" sz="2400" dirty="0"/>
              <a:t>When an instance of an </a:t>
            </a:r>
            <a:r>
              <a:rPr lang="en-US" sz="2400" dirty="0" err="1"/>
              <a:t>ArrayList</a:t>
            </a:r>
            <a:r>
              <a:rPr lang="en-US" sz="2400" dirty="0"/>
              <a:t> reaches its capacity, the instance grown automatically (resize), by doubling its initial capacity.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5" y="208870"/>
            <a:ext cx="3780639" cy="1846659"/>
          </a:xfrm>
        </p:spPr>
        <p:txBody>
          <a:bodyPr/>
          <a:lstStyle/>
          <a:p>
            <a:r>
              <a:rPr lang="en-US" dirty="0"/>
              <a:t>Collections</a:t>
            </a:r>
            <a:br>
              <a:rPr lang="en-US" dirty="0"/>
            </a:br>
            <a:r>
              <a:rPr lang="en-US" dirty="0"/>
              <a:t>CS1 and CS2</a:t>
            </a:r>
          </a:p>
        </p:txBody>
      </p:sp>
      <p:pic>
        <p:nvPicPr>
          <p:cNvPr id="2050" name="Picture 2" descr="Collections in Java - javatpoint">
            <a:extLst>
              <a:ext uri="{FF2B5EF4-FFF2-40B4-BE49-F238E27FC236}">
                <a16:creationId xmlns:a16="http://schemas.microsoft.com/office/drawing/2014/main" id="{D2D967C6-16C2-4552-B0BF-9780047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08870"/>
            <a:ext cx="8134350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43E62A-1536-4BCB-91EF-9296DB066208}"/>
              </a:ext>
            </a:extLst>
          </p:cNvPr>
          <p:cNvSpPr/>
          <p:nvPr/>
        </p:nvSpPr>
        <p:spPr>
          <a:xfrm>
            <a:off x="4234543" y="1861457"/>
            <a:ext cx="3926115" cy="2786742"/>
          </a:xfrm>
          <a:prstGeom prst="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D7674-7F10-4DFC-A095-70E03CD60C53}"/>
              </a:ext>
            </a:extLst>
          </p:cNvPr>
          <p:cNvSpPr txBox="1"/>
          <p:nvPr/>
        </p:nvSpPr>
        <p:spPr>
          <a:xfrm>
            <a:off x="4274093" y="200297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DD2B2-CCFF-4036-B71A-68298CF4F726}"/>
              </a:ext>
            </a:extLst>
          </p:cNvPr>
          <p:cNvSpPr/>
          <p:nvPr/>
        </p:nvSpPr>
        <p:spPr>
          <a:xfrm>
            <a:off x="4234543" y="4648200"/>
            <a:ext cx="9583057" cy="2610234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7DFC3-07F0-4F6D-A4FB-498F2000675F}"/>
              </a:ext>
            </a:extLst>
          </p:cNvPr>
          <p:cNvSpPr/>
          <p:nvPr/>
        </p:nvSpPr>
        <p:spPr>
          <a:xfrm>
            <a:off x="8160658" y="1861458"/>
            <a:ext cx="5704114" cy="2786742"/>
          </a:xfrm>
          <a:prstGeom prst="rect">
            <a:avLst/>
          </a:prstGeom>
          <a:solidFill>
            <a:schemeClr val="accent3">
              <a:lumMod val="20000"/>
              <a:lumOff val="8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1249D-4667-459D-96D7-A9230D900695}"/>
              </a:ext>
            </a:extLst>
          </p:cNvPr>
          <p:cNvSpPr txBox="1"/>
          <p:nvPr/>
        </p:nvSpPr>
        <p:spPr>
          <a:xfrm>
            <a:off x="4321536" y="4757057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</a:t>
            </a:r>
          </a:p>
        </p:txBody>
      </p:sp>
    </p:spTree>
    <p:extLst>
      <p:ext uri="{BB962C8B-B14F-4D97-AF65-F5344CB8AC3E}">
        <p14:creationId xmlns:p14="http://schemas.microsoft.com/office/powerpoint/2010/main" val="22919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09361" y="2811244"/>
            <a:ext cx="533964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5, 5, 5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 box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2032837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2232891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3118845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3118845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3118845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3423645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3555794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6B11E-75DE-AA4C-B580-87A8F85A1032}"/>
              </a:ext>
            </a:extLst>
          </p:cNvPr>
          <p:cNvSpPr txBox="1"/>
          <p:nvPr/>
        </p:nvSpPr>
        <p:spPr>
          <a:xfrm>
            <a:off x="9093200" y="4642845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For-each is ideal for iteration!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8EE1417-D6B4-3042-8490-C63023508FB8}"/>
              </a:ext>
            </a:extLst>
          </p:cNvPr>
          <p:cNvCxnSpPr>
            <a:stCxn id="20" idx="1"/>
          </p:cNvCxnSpPr>
          <p:nvPr/>
        </p:nvCxnSpPr>
        <p:spPr>
          <a:xfrm rot="10800000">
            <a:off x="6540500" y="4614398"/>
            <a:ext cx="2552700" cy="2285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5506445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3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5392146"/>
            <a:ext cx="2006600" cy="3143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96364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906555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89716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6470852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0" grpId="0"/>
      <p:bldP spid="23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75" y="305246"/>
            <a:ext cx="12561453" cy="10156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170875" y="1557891"/>
            <a:ext cx="752532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2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CCF96-B61C-4DD7-AFCA-9285071FE123}"/>
              </a:ext>
            </a:extLst>
          </p:cNvPr>
          <p:cNvSpPr txBox="1"/>
          <p:nvPr/>
        </p:nvSpPr>
        <p:spPr>
          <a:xfrm>
            <a:off x="247075" y="282280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Memory 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F05BD-05F3-48AF-AAEF-987D93EEB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74311"/>
              </p:ext>
            </p:extLst>
          </p:nvPr>
        </p:nvGraphicFramePr>
        <p:xfrm>
          <a:off x="247075" y="3416294"/>
          <a:ext cx="4803896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6011">
                  <a:extLst>
                    <a:ext uri="{9D8B030D-6E8A-4147-A177-3AD203B41FA5}">
                      <a16:colId xmlns:a16="http://schemas.microsoft.com/office/drawing/2014/main" val="3105693114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561768807"/>
                    </a:ext>
                  </a:extLst>
                </a:gridCol>
              </a:tblGrid>
              <a:tr h="3949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0365"/>
                  </a:ext>
                </a:extLst>
              </a:tr>
              <a:tr h="212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boxList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ArrayList@7ba7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281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8966E-C273-4FC8-81A6-ABA8F9408BE5}"/>
              </a:ext>
            </a:extLst>
          </p:cNvPr>
          <p:cNvGrpSpPr/>
          <p:nvPr/>
        </p:nvGrpSpPr>
        <p:grpSpPr>
          <a:xfrm>
            <a:off x="7815943" y="1434780"/>
            <a:ext cx="5373585" cy="707886"/>
            <a:chOff x="7815943" y="1434780"/>
            <a:chExt cx="5373585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9CF7C4-D4AF-4146-A617-EC877BA0F9DC}"/>
                </a:ext>
              </a:extLst>
            </p:cNvPr>
            <p:cNvSpPr txBox="1"/>
            <p:nvPr/>
          </p:nvSpPr>
          <p:spPr>
            <a:xfrm>
              <a:off x="8759043" y="1434780"/>
              <a:ext cx="44304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Creates a space to store 10 Boxes, all elements are null.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C72960-A242-4E16-9D4B-FD3097BA120B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7815943" y="1788723"/>
              <a:ext cx="943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E19FC-C57E-44FE-B1FA-209324F88D21}"/>
              </a:ext>
            </a:extLst>
          </p:cNvPr>
          <p:cNvSpPr/>
          <p:nvPr/>
        </p:nvSpPr>
        <p:spPr>
          <a:xfrm>
            <a:off x="6343075" y="2369733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ArrayList@7ba7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6177D1-11DD-4F7D-9A1F-95997ACF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07468"/>
              </p:ext>
            </p:extLst>
          </p:nvPr>
        </p:nvGraphicFramePr>
        <p:xfrm>
          <a:off x="8649305" y="2372927"/>
          <a:ext cx="44304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243">
                  <a:extLst>
                    <a:ext uri="{9D8B030D-6E8A-4147-A177-3AD203B41FA5}">
                      <a16:colId xmlns:a16="http://schemas.microsoft.com/office/drawing/2014/main" val="1442398488"/>
                    </a:ext>
                  </a:extLst>
                </a:gridCol>
                <a:gridCol w="2215243">
                  <a:extLst>
                    <a:ext uri="{9D8B030D-6E8A-4147-A177-3AD203B41FA5}">
                      <a16:colId xmlns:a16="http://schemas.microsoft.com/office/drawing/2014/main" val="4555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818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206A9E-0752-4D9F-A55D-1FF03A592AC2}"/>
              </a:ext>
            </a:extLst>
          </p:cNvPr>
          <p:cNvCxnSpPr/>
          <p:nvPr/>
        </p:nvCxnSpPr>
        <p:spPr>
          <a:xfrm flipV="1">
            <a:off x="5312229" y="2610480"/>
            <a:ext cx="947057" cy="112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520683" y="1468758"/>
            <a:ext cx="53396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5, 5, 5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504C4-C3C5-41E6-A30E-28824FDCC44D}"/>
              </a:ext>
            </a:extLst>
          </p:cNvPr>
          <p:cNvSpPr txBox="1"/>
          <p:nvPr/>
        </p:nvSpPr>
        <p:spPr>
          <a:xfrm>
            <a:off x="247075" y="282280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Memory </a:t>
            </a:r>
            <a:r>
              <a:rPr lang="en-US" dirty="0">
                <a:latin typeface="Consolas" panose="020B0609020204030204" pitchFamily="49" charset="0"/>
              </a:rPr>
              <a:t>Stack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6598BE-63F7-4914-88F6-1D2A8218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81292"/>
              </p:ext>
            </p:extLst>
          </p:nvPr>
        </p:nvGraphicFramePr>
        <p:xfrm>
          <a:off x="247075" y="3192133"/>
          <a:ext cx="4803896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6011">
                  <a:extLst>
                    <a:ext uri="{9D8B030D-6E8A-4147-A177-3AD203B41FA5}">
                      <a16:colId xmlns:a16="http://schemas.microsoft.com/office/drawing/2014/main" val="3105693114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2561768807"/>
                    </a:ext>
                  </a:extLst>
                </a:gridCol>
              </a:tblGrid>
              <a:tr h="3949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630365"/>
                  </a:ext>
                </a:extLst>
              </a:tr>
              <a:tr h="2124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boxList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ArrayList@7ba7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2810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689AA317-3456-4C69-889E-1E1072103A63}"/>
              </a:ext>
            </a:extLst>
          </p:cNvPr>
          <p:cNvSpPr/>
          <p:nvPr/>
        </p:nvSpPr>
        <p:spPr>
          <a:xfrm>
            <a:off x="6343075" y="2369733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ArrayList@7ba7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4B5A077-FE7B-4805-A723-1D4682600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8517"/>
              </p:ext>
            </p:extLst>
          </p:nvPr>
        </p:nvGraphicFramePr>
        <p:xfrm>
          <a:off x="8649305" y="2372927"/>
          <a:ext cx="443048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243">
                  <a:extLst>
                    <a:ext uri="{9D8B030D-6E8A-4147-A177-3AD203B41FA5}">
                      <a16:colId xmlns:a16="http://schemas.microsoft.com/office/drawing/2014/main" val="1442398488"/>
                    </a:ext>
                  </a:extLst>
                </a:gridCol>
                <a:gridCol w="2215243">
                  <a:extLst>
                    <a:ext uri="{9D8B030D-6E8A-4147-A177-3AD203B41FA5}">
                      <a16:colId xmlns:a16="http://schemas.microsoft.com/office/drawing/2014/main" val="45559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Box@01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4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Box@02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Box@03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818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80B3DE-2D93-4E7B-9C8A-9641DE031A6A}"/>
              </a:ext>
            </a:extLst>
          </p:cNvPr>
          <p:cNvCxnSpPr/>
          <p:nvPr/>
        </p:nvCxnSpPr>
        <p:spPr>
          <a:xfrm flipV="1">
            <a:off x="5312229" y="2610480"/>
            <a:ext cx="947057" cy="112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03A9D5-619C-4CD9-BFF1-8E12590E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20813"/>
              </p:ext>
            </p:extLst>
          </p:nvPr>
        </p:nvGraphicFramePr>
        <p:xfrm>
          <a:off x="247074" y="4364024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35E2F24-4BCF-4177-AC6A-BB7A9A1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1577"/>
              </p:ext>
            </p:extLst>
          </p:nvPr>
        </p:nvGraphicFramePr>
        <p:xfrm>
          <a:off x="2945095" y="5156504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4F74513-48D3-4419-B592-3C9FE900A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04692"/>
              </p:ext>
            </p:extLst>
          </p:nvPr>
        </p:nvGraphicFramePr>
        <p:xfrm>
          <a:off x="5797200" y="5511162"/>
          <a:ext cx="183209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82">
                  <a:extLst>
                    <a:ext uri="{9D8B030D-6E8A-4147-A177-3AD203B41FA5}">
                      <a16:colId xmlns:a16="http://schemas.microsoft.com/office/drawing/2014/main" val="888030183"/>
                    </a:ext>
                  </a:extLst>
                </a:gridCol>
                <a:gridCol w="784715">
                  <a:extLst>
                    <a:ext uri="{9D8B030D-6E8A-4147-A177-3AD203B41FA5}">
                      <a16:colId xmlns:a16="http://schemas.microsoft.com/office/drawing/2014/main" val="2555797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Box@03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1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9E4415-EA9D-46A1-9448-A3EFD7E4D14B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e06ed288-fd75-4b50-bbed-f5a5df88c31c"/>
    <ds:schemaRef ds:uri="92c41bee-f0ee-4aa6-9399-a35fbb88351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7CB2129-0A7B-4EF7-8731-C7F93CDE1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AC7CE2-1513-4B1F-81F3-5AC6F661B6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1361</Words>
  <Application>Microsoft Office PowerPoint</Application>
  <PresentationFormat>Custom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Collections</vt:lpstr>
      <vt:lpstr>List</vt:lpstr>
      <vt:lpstr>ArrayList</vt:lpstr>
      <vt:lpstr>Collections CS1 and CS2</vt:lpstr>
      <vt:lpstr>ArrayList in Code</vt:lpstr>
      <vt:lpstr>ArrayList in Code</vt:lpstr>
      <vt:lpstr>ArrayList in Code</vt:lpstr>
      <vt:lpstr>Wrapper Classes</vt:lpstr>
      <vt:lpstr>ArrayList: Some Methods</vt:lpstr>
      <vt:lpstr>For Each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11</cp:revision>
  <dcterms:created xsi:type="dcterms:W3CDTF">2020-04-18T06:52:34Z</dcterms:created>
  <dcterms:modified xsi:type="dcterms:W3CDTF">2024-02-16T17:27:50Z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