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6" r:id="rId16"/>
    <p:sldId id="277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72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DDF3BC5-825B-4573-8A2B-98B3CDF3F058}"/>
    <pc:docChg chg="custSel modSld">
      <pc:chgData name="Marcia Moraes" userId="c9c67e8a-58e2-4733-9a1c-5d44fec4775b" providerId="ADAL" clId="{9DDF3BC5-825B-4573-8A2B-98B3CDF3F058}" dt="2023-10-24T21:28:01.595" v="1"/>
      <pc:docMkLst>
        <pc:docMk/>
      </pc:docMkLst>
      <pc:sldChg chg="addSp delSp">
        <pc:chgData name="Marcia Moraes" userId="c9c67e8a-58e2-4733-9a1c-5d44fec4775b" providerId="ADAL" clId="{9DDF3BC5-825B-4573-8A2B-98B3CDF3F058}" dt="2023-10-24T21:28:01.595" v="1"/>
        <pc:sldMkLst>
          <pc:docMk/>
          <pc:sldMk cId="2571368551" sldId="272"/>
        </pc:sldMkLst>
        <pc:spChg chg="del">
          <ac:chgData name="Marcia Moraes" userId="c9c67e8a-58e2-4733-9a1c-5d44fec4775b" providerId="ADAL" clId="{9DDF3BC5-825B-4573-8A2B-98B3CDF3F058}" dt="2023-10-24T21:27:22.441" v="0" actId="478"/>
          <ac:spMkLst>
            <pc:docMk/>
            <pc:sldMk cId="2571368551" sldId="272"/>
            <ac:spMk id="5" creationId="{1E54CBCD-3447-4F03-970A-F1628F46BEF2}"/>
          </ac:spMkLst>
        </pc:spChg>
        <pc:spChg chg="add">
          <ac:chgData name="Marcia Moraes" userId="c9c67e8a-58e2-4733-9a1c-5d44fec4775b" providerId="ADAL" clId="{9DDF3BC5-825B-4573-8A2B-98B3CDF3F058}" dt="2023-10-24T21:28:01.595" v="1"/>
          <ac:spMkLst>
            <pc:docMk/>
            <pc:sldMk cId="2571368551" sldId="272"/>
            <ac:spMk id="7" creationId="{A2BB02FD-7468-4CA7-AE15-5E2FC69A2A00}"/>
          </ac:spMkLst>
        </pc:spChg>
        <pc:graphicFrameChg chg="add">
          <ac:chgData name="Marcia Moraes" userId="c9c67e8a-58e2-4733-9a1c-5d44fec4775b" providerId="ADAL" clId="{9DDF3BC5-825B-4573-8A2B-98B3CDF3F058}" dt="2023-10-24T21:28:01.595" v="1"/>
          <ac:graphicFrameMkLst>
            <pc:docMk/>
            <pc:sldMk cId="2571368551" sldId="272"/>
            <ac:graphicFrameMk id="8" creationId="{C00265BD-7880-45A3-868B-AEC7ECB9AB5E}"/>
          </ac:graphicFrameMkLst>
        </pc:graphicFrameChg>
      </pc:sldChg>
    </pc:docChg>
  </pc:docChgLst>
  <pc:docChgLst>
    <pc:chgData name="Marcia Moraes" userId="c9c67e8a-58e2-4733-9a1c-5d44fec4775b" providerId="ADAL" clId="{97145F3A-442B-467A-B4E2-71818570B6F2}"/>
  </pc:docChgLst>
  <pc:docChgLst>
    <pc:chgData name="Marcia Moraes" userId="c9c67e8a-58e2-4733-9a1c-5d44fec4775b" providerId="ADAL" clId="{737BC473-D2BC-42F5-9433-E3DD58752011}"/>
  </pc:docChgLst>
  <pc:docChgLst>
    <pc:chgData name="Moraes,Marcia" userId="c9c67e8a-58e2-4733-9a1c-5d44fec4775b" providerId="ADAL" clId="{97145F3A-442B-467A-B4E2-71818570B6F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699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373874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6966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74086" y="7338858"/>
            <a:ext cx="351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Array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Arrays versus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66320"/>
            <a:ext cx="12561453" cy="1774397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 are lists that use Array as the underlining structure</a:t>
            </a:r>
          </a:p>
          <a:p>
            <a:r>
              <a:rPr lang="en-US" sz="2400" dirty="0"/>
              <a:t>Arrays are just how you declare a group of objects in order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 is an individual object someone wrote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7BD98-54C3-4DB4-9E33-74FF68A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6" y="3208041"/>
            <a:ext cx="10934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3964932"/>
          </a:xfrm>
        </p:spPr>
        <p:txBody>
          <a:bodyPr/>
          <a:lstStyle/>
          <a:p>
            <a:r>
              <a:rPr lang="en-US" sz="2400" dirty="0"/>
              <a:t>When your size is fixed, arrays are much faster to use!</a:t>
            </a:r>
          </a:p>
          <a:p>
            <a:endParaRPr lang="en-US" sz="2400" dirty="0"/>
          </a:p>
          <a:p>
            <a:r>
              <a:rPr lang="en-US" sz="2400" dirty="0"/>
              <a:t>When you need to keep order on sparsely populated datasets (that are often fixed sizes)</a:t>
            </a:r>
          </a:p>
          <a:p>
            <a:pPr lvl="1"/>
            <a:r>
              <a:rPr lang="en-US" sz="2200" dirty="0"/>
              <a:t> [value, null, null, null, value, null, value]</a:t>
            </a:r>
          </a:p>
          <a:p>
            <a:endParaRPr lang="en-US" sz="2600" dirty="0"/>
          </a:p>
          <a:p>
            <a:r>
              <a:rPr lang="en-US" sz="2600" dirty="0"/>
              <a:t>They are used about equally, just depends on what you are doing.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7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7507-4BD4-4282-9B56-D277270E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07DDFE-EE8A-4049-AA94-F865DC4E571F}"/>
              </a:ext>
            </a:extLst>
          </p:cNvPr>
          <p:cNvSpPr txBox="1">
            <a:spLocks/>
          </p:cNvSpPr>
          <p:nvPr/>
        </p:nvSpPr>
        <p:spPr>
          <a:xfrm>
            <a:off x="628075" y="1054573"/>
            <a:ext cx="12864644" cy="622414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long[] values = new long[1000000];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10l;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("Array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List&lt;Long&gt;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 // remember polymorphism use List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1000000;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*10l);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("List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//note this is not really the best way to determine the time between algorithms just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7E935-70C3-4EC1-A109-D9A68286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48" y="4740570"/>
            <a:ext cx="4105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2217595"/>
          </a:xfrm>
        </p:spPr>
        <p:txBody>
          <a:bodyPr/>
          <a:lstStyle/>
          <a:p>
            <a:r>
              <a:rPr lang="en-US" sz="2400" dirty="0"/>
              <a:t>Do the arrays worksheet.</a:t>
            </a:r>
          </a:p>
          <a:p>
            <a:endParaRPr lang="en-US" sz="2400" dirty="0"/>
          </a:p>
          <a:p>
            <a:r>
              <a:rPr lang="en-US" sz="2400" dirty="0"/>
              <a:t>In class code </a:t>
            </a:r>
            <a:r>
              <a:rPr lang="en-US" sz="2400"/>
              <a:t>and worksheet code - </a:t>
            </a:r>
            <a:r>
              <a:rPr lang="en-US" sz="2400">
                <a:hlinkClick r:id="rId2"/>
              </a:rPr>
              <a:t>https://github.com/CSU-CompSci-CS163-4/Handouts/tree/main/ClassExamples/10Arrays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 – optional because of snow day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12774" y="2609938"/>
            <a:ext cx="24048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https://stock.adobe.com/search/images?k=%22happy+friday%22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Happy Friday&quot; Images – Browse 578 Stock Photos, Vectors, and ...">
            <a:extLst>
              <a:ext uri="{FF2B5EF4-FFF2-40B4-BE49-F238E27FC236}">
                <a16:creationId xmlns:a16="http://schemas.microsoft.com/office/drawing/2014/main" id="{CB3DA3AF-4D1E-4814-BD04-D6B47403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86" y="0"/>
            <a:ext cx="3595914" cy="2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B02FD-7468-4CA7-AE15-5E2FC69A2A00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0265BD-7880-45A3-868B-AEC7ECB9A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42367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2300"/>
            <a:ext cx="12561453" cy="1015663"/>
          </a:xfrm>
        </p:spPr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85858"/>
            <a:ext cx="9593611" cy="5241756"/>
          </a:xfrm>
        </p:spPr>
        <p:txBody>
          <a:bodyPr/>
          <a:lstStyle/>
          <a:p>
            <a:r>
              <a:rPr lang="en-US" sz="2400" dirty="0"/>
              <a:t>For every value you want to store</a:t>
            </a:r>
          </a:p>
          <a:p>
            <a:pPr lvl="1"/>
            <a:r>
              <a:rPr lang="en-US" sz="2000" dirty="0"/>
              <a:t>You need a variable</a:t>
            </a:r>
          </a:p>
          <a:p>
            <a:r>
              <a:rPr lang="en-US" sz="2400" dirty="0"/>
              <a:t>What if you want to store 100 values? 10,000 values?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ArrayLists</a:t>
            </a:r>
            <a:r>
              <a:rPr lang="en-US" sz="2000" dirty="0"/>
              <a:t> for storing object</a:t>
            </a:r>
          </a:p>
          <a:p>
            <a:pPr lvl="1"/>
            <a:r>
              <a:rPr lang="en-US" sz="2000" dirty="0"/>
              <a:t>But how about primitive types?</a:t>
            </a:r>
          </a:p>
          <a:p>
            <a:pPr lvl="2"/>
            <a:r>
              <a:rPr lang="en-US" sz="1800" dirty="0"/>
              <a:t>Introducing Arrays</a:t>
            </a:r>
          </a:p>
          <a:p>
            <a:pPr lvl="2"/>
            <a:r>
              <a:rPr lang="en-US" sz="1800" dirty="0"/>
              <a:t>Reserving memory for storing values, in order from the 0 index</a:t>
            </a:r>
          </a:p>
          <a:p>
            <a:r>
              <a:rPr lang="en-US" sz="2400" dirty="0"/>
              <a:t>Sound Familiar -  Recall String</a:t>
            </a:r>
          </a:p>
          <a:p>
            <a:pPr lvl="1"/>
            <a:r>
              <a:rPr lang="en-US" sz="2000" dirty="0"/>
              <a:t>The  String object contains </a:t>
            </a:r>
          </a:p>
          <a:p>
            <a:pPr lvl="2"/>
            <a:r>
              <a:rPr lang="en-US" sz="1800" dirty="0"/>
              <a:t>chars in order!</a:t>
            </a:r>
          </a:p>
          <a:p>
            <a:pPr lvl="1"/>
            <a:r>
              <a:rPr lang="en-US" sz="2000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3056027" cy="543668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sz="2000" dirty="0"/>
              <a:t>builds an array with six elements. </a:t>
            </a:r>
          </a:p>
          <a:p>
            <a:pPr lvl="1"/>
            <a:r>
              <a:rPr lang="en-US" sz="2000" dirty="0"/>
              <a:t>with those values in the memory locations</a:t>
            </a:r>
          </a:p>
          <a:p>
            <a:r>
              <a:rPr lang="en-US" sz="2000" dirty="0"/>
              <a:t>Another way: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 new char[6];  // declare the size of the array (more common)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7612"/>
          </a:xfrm>
        </p:spPr>
        <p:txBody>
          <a:bodyPr/>
          <a:lstStyle/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0397"/>
            <a:ext cx="12561453" cy="1015663"/>
          </a:xfrm>
        </p:spPr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576782" cy="5067285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pPr marL="699614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sz="2000" dirty="0"/>
          </a:p>
          <a:p>
            <a:r>
              <a:rPr lang="en-US" sz="2000" dirty="0"/>
              <a:t>Format is: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346372" y="5091140"/>
            <a:ext cx="7471228" cy="50411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88"/>
            <a:ext cx="12561453" cy="1015663"/>
          </a:xfrm>
        </p:spPr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332" y="1249753"/>
            <a:ext cx="7340268" cy="5885970"/>
          </a:xfrm>
        </p:spPr>
        <p:txBody>
          <a:bodyPr/>
          <a:lstStyle/>
          <a:p>
            <a:r>
              <a:rPr lang="en-US" sz="2000" dirty="0"/>
              <a:t>Array size allocated to size 10 </a:t>
            </a:r>
          </a:p>
          <a:p>
            <a:pPr lvl="1"/>
            <a:r>
              <a:rPr lang="en-US" sz="1800" dirty="0"/>
              <a:t>0..9 indices valid</a:t>
            </a:r>
          </a:p>
          <a:p>
            <a:r>
              <a:rPr lang="en-US" sz="2000" dirty="0" err="1"/>
              <a:t>rhps</a:t>
            </a:r>
            <a:r>
              <a:rPr lang="en-US" sz="2000" dirty="0"/>
              <a:t>[20]</a:t>
            </a:r>
          </a:p>
          <a:p>
            <a:pPr lvl="1"/>
            <a:r>
              <a:rPr lang="en-US" sz="1800" dirty="0"/>
              <a:t>throws </a:t>
            </a:r>
            <a:r>
              <a:rPr lang="en-US" sz="1800" dirty="0" err="1"/>
              <a:t>IndexOutOfBoundsException</a:t>
            </a:r>
            <a:r>
              <a:rPr lang="en-US" sz="1800" dirty="0"/>
              <a:t>!</a:t>
            </a:r>
          </a:p>
          <a:p>
            <a:r>
              <a:rPr lang="en-US" sz="2000" dirty="0"/>
              <a:t>How to check for that?</a:t>
            </a:r>
          </a:p>
          <a:p>
            <a:pPr lvl="1"/>
            <a:r>
              <a:rPr lang="en-US" sz="1800" dirty="0"/>
              <a:t>.length</a:t>
            </a:r>
          </a:p>
          <a:p>
            <a:pPr lvl="1"/>
            <a:r>
              <a:rPr lang="en-US" sz="1800" dirty="0"/>
              <a:t>notice no parenthesis, command, not a method</a:t>
            </a:r>
          </a:p>
          <a:p>
            <a:r>
              <a:rPr lang="en-US" sz="2000" dirty="0" err="1"/>
              <a:t>rhps.length</a:t>
            </a:r>
            <a:endParaRPr lang="en-US" sz="2000" dirty="0"/>
          </a:p>
          <a:p>
            <a:pPr lvl="1"/>
            <a:r>
              <a:rPr lang="en-US" sz="1800" dirty="0"/>
              <a:t>returns 10</a:t>
            </a:r>
          </a:p>
          <a:p>
            <a:r>
              <a:rPr lang="en-US" sz="2000" dirty="0"/>
              <a:t>which means</a:t>
            </a:r>
          </a:p>
          <a:p>
            <a:pPr lvl="1"/>
            <a:r>
              <a:rPr lang="en-US" sz="1800" dirty="0"/>
              <a:t>we always know the 1</a:t>
            </a:r>
            <a:r>
              <a:rPr lang="en-US" sz="1800" baseline="30000" dirty="0"/>
              <a:t>st</a:t>
            </a:r>
            <a:r>
              <a:rPr lang="en-US" sz="1800" dirty="0"/>
              <a:t> index (0)</a:t>
            </a:r>
          </a:p>
          <a:p>
            <a:pPr lvl="1"/>
            <a:r>
              <a:rPr lang="en-US" sz="1800" dirty="0"/>
              <a:t>and the last (rhps.length-1)</a:t>
            </a:r>
          </a:p>
          <a:p>
            <a:pPr lvl="1"/>
            <a:r>
              <a:rPr lang="en-US" sz="1800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8109857" y="1462404"/>
            <a:ext cx="5336268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90773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898237" y="1470784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D2041-A763-49DD-A648-0ECC0D5B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35" y="2150453"/>
            <a:ext cx="1229205" cy="41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6954"/>
            <a:ext cx="12864644" cy="341106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seats = new String[4];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seats[0] = "Amy";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seats[2] = "Rory";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(seats));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seats.length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is in seat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!= null ?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 "No one", i+1);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628075" y="1205951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2F15C-91B9-41A0-8352-A5CA149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5178016"/>
            <a:ext cx="3826967" cy="2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5381E752-3417-4C64-BDA9-89478EE6A1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FF9F9C-9B01-4142-BBE5-544BB3636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AC291D-993A-4A3D-A5B6-D3FDA2A7A5A6}">
  <ds:schemaRefs>
    <ds:schemaRef ds:uri="92c41bee-f0ee-4aa6-9399-a35fbb883510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e06ed288-fd75-4b50-bbed-f5a5df88c31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1258</Words>
  <Application>Microsoft Office PowerPoint</Application>
  <PresentationFormat>Custom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  <vt:lpstr>Loops and Arrays</vt:lpstr>
      <vt:lpstr>Arrays versus ArrayLists</vt:lpstr>
      <vt:lpstr>When use arrays over ArrayLists?</vt:lpstr>
      <vt:lpstr>When use arrays over ArrayLists?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2020-03-17T22:55:58Z</dcterms:created>
  <dcterms:modified xsi:type="dcterms:W3CDTF">2023-10-24T21:31:06Z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