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57" r:id="rId6"/>
    <p:sldId id="264" r:id="rId7"/>
    <p:sldId id="259" r:id="rId8"/>
    <p:sldId id="260" r:id="rId9"/>
    <p:sldId id="261" r:id="rId10"/>
    <p:sldId id="265" r:id="rId11"/>
    <p:sldId id="263" r:id="rId12"/>
    <p:sldId id="266" r:id="rId13"/>
    <p:sldId id="262" r:id="rId14"/>
  </p:sldIdLst>
  <p:sldSz cx="13817600" cy="7772400"/>
  <p:notesSz cx="6858000" cy="9144000"/>
  <p:defaultTextStyle>
    <a:defPPr>
      <a:defRPr lang="en-US"/>
    </a:defPPr>
    <a:lvl1pPr marL="0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963E"/>
    <a:srgbClr val="DAD490"/>
    <a:srgbClr val="7F7F7F"/>
    <a:srgbClr val="092529"/>
    <a:srgbClr val="1E4D2B"/>
    <a:srgbClr val="C10065"/>
    <a:srgbClr val="CC006A"/>
    <a:srgbClr val="404140"/>
    <a:srgbClr val="E57D30"/>
    <a:srgbClr val="55A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48" autoAdjust="0"/>
    <p:restoredTop sz="95994" autoAdjust="0"/>
  </p:normalViewPr>
  <p:slideViewPr>
    <p:cSldViewPr snapToGrid="0" snapToObjects="1">
      <p:cViewPr varScale="1">
        <p:scale>
          <a:sx n="66" d="100"/>
          <a:sy n="66" d="100"/>
        </p:scale>
        <p:origin x="354" y="60"/>
      </p:cViewPr>
      <p:guideLst>
        <p:guide orient="horz" pos="2448"/>
        <p:guide pos="4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E51A5-B478-1E40-8CBB-0DAA8831E99D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AD578-DED7-9640-8F31-2B6A02B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78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04:30:27.8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1916 8148 24575,'-1'0'0,"1"0"0,0 0 0,0 0 0,-1 0 0,1 0 0,0 0 0,0 0 0,0 0 0,-1 0 0,1 0 0,0 0 0,0 0 0,-1-1 0,1 1 0,0 0 0,0 0 0,0 0 0,0 0 0,-1 0 0,1-1 0,0 1 0,0 0 0,0 0 0,0 0 0,-1 0 0,1-1 0,0 1 0,0 0 0,0 0 0,0-1 0,0 1 0,0 0 0,0 0 0,0 0 0,0-1 0,0 1 0,0 0 0,0 0 0,0-1 0,0 1 0,0 0 0,0 0 0,0-1 0,0 1 0,0 0 0,0 0 0,0-1 0,7-18 0,26-51 0,3 2 0,85-123 0,120-119 0,-183 238 0,1306-1719 0,-931 1135 0,-63-31 0,-342 625 0,29-97 0,-49 126 0,0 0 0,-2 0 0,-2-1 0,1-61 0,-22-238 0,9 213 0,-2 17 0,-5 0 0,-41-152 0,-85-199 0,87 292 0,-422-1179 0,449 1268 0,10 27 0,-1 0 0,-2 1 0,-31-49 0,5 19 0,28 43 0,-1 1 0,-2 0 0,-1 2 0,-1 1 0,-29-28 0,34 41 0,0 1 0,-1 1 0,0 1 0,-1 0 0,-1 1 0,0 2 0,0 0 0,-1 1 0,0 1 0,0 1 0,0 1 0,-1 2 0,-35-3 0,-282-29 0,-382-31 0,585 52 0,-229-52 0,273 46 0,-1 4 0,0 4 0,-160 1 0,-392 16 0,593-2 0,-77 13 0,-11 1 0,12-13-1365,76-3-5461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04:30:42.8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0 24575,'10'2'0,"0"-1"0,0 1 0,0 0 0,0 1 0,-1 0 0,1 1 0,11 6 0,16 5 0,0-1 0,-1 1 0,0 2 0,55 36 0,92 82 0,-164-122 0,-1 0 0,2-2 0,0 0 0,0-2 0,1 0 0,28 8 0,-44-16 0,0 1 0,0 0 0,0 0 0,0 1 0,0-1 0,0 1 0,-1 0 0,1 1 0,-1-1 0,0 1 0,0-1 0,0 1 0,3 5 0,-2 0 0,0 0 0,0-1 0,-1 2 0,0-1 0,-1 0 0,3 16 0,6 39 0,-3 1 0,-2 0 0,-6 130 0,2 10 0,16-64 0,-10-95 0,3 66 0,-12-94 0,-2 239 0,2-253 0,-1 1 0,0-1 0,0 0 0,0 0 0,-1 0 0,1 0 0,-1 0 0,0 0 0,0 0 0,0-1 0,0 1 0,-1-1 0,0 1 0,0-1 0,0 0 0,0 0 0,0 0 0,0-1 0,-1 1 0,1-1 0,-1 1 0,0-1 0,0-1 0,0 1 0,0 0 0,0-1 0,0 0 0,0 0 0,-7 1 0,-14 1 0,0 0 0,0-2 0,0-1 0,-27-3 0,10 1 0,-25 0-117,-171 1 368,194 4-626,0 1 0,0 2 1,-58 17-1,49-7-6451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04:30:50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D587F-861E-6740-9643-E3DDAE89B8D6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32F50-0B60-B34B-8422-4E195A5AE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754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6436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468975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9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10549054" y="7264322"/>
            <a:ext cx="2497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9287446" y="7508206"/>
            <a:ext cx="460131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10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</a:t>
            </a:r>
            <a:r>
              <a:rPr lang="en-US" sz="1000" b="0" i="0" u="none" strike="noStrike" dirty="0" err="1">
                <a:solidFill>
                  <a:srgbClr val="7F7F7F"/>
                </a:solidFill>
                <a:effectLst/>
                <a:latin typeface="Proxima Nova"/>
              </a:rPr>
              <a:t>Albert.Lionelle@colostate.edu</a:t>
            </a:r>
            <a:r>
              <a:rPr lang="en-US" sz="10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)</a:t>
            </a:r>
            <a:endParaRPr lang="en-US" sz="1000" b="0" dirty="0">
              <a:solidFill>
                <a:srgbClr val="7F7F7F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4480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4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3" y="5115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9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4" y="397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3" y="1725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89" r:id="rId3"/>
    <p:sldLayoutId id="2147483690" r:id="rId4"/>
    <p:sldLayoutId id="2147483665" r:id="rId5"/>
    <p:sldLayoutId id="2147483679" r:id="rId6"/>
    <p:sldLayoutId id="2147483649" r:id="rId7"/>
    <p:sldLayoutId id="2147483666" r:id="rId8"/>
    <p:sldLayoutId id="2147483668" r:id="rId9"/>
    <p:sldLayoutId id="2147483683" r:id="rId10"/>
    <p:sldLayoutId id="2147483687" r:id="rId11"/>
    <p:sldLayoutId id="2147483688" r:id="rId12"/>
    <p:sldLayoutId id="2147483669" r:id="rId13"/>
    <p:sldLayoutId id="2147483650" r:id="rId14"/>
    <p:sldLayoutId id="2147483686" r:id="rId15"/>
    <p:sldLayoutId id="2147483661" r:id="rId16"/>
    <p:sldLayoutId id="2147483680" r:id="rId17"/>
    <p:sldLayoutId id="2147483670" r:id="rId18"/>
    <p:sldLayoutId id="2147483681" r:id="rId19"/>
    <p:sldLayoutId id="2147483691" r:id="rId20"/>
    <p:sldLayoutId id="2147483682" r:id="rId21"/>
    <p:sldLayoutId id="2147483677" r:id="rId22"/>
    <p:sldLayoutId id="2147483692" r:id="rId23"/>
    <p:sldLayoutId id="2147483672" r:id="rId24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5" Type="http://schemas.openxmlformats.org/officeDocument/2006/relationships/image" Target="../media/image11.png"/><Relationship Id="rId4" Type="http://schemas.openxmlformats.org/officeDocument/2006/relationships/customXml" Target="../ink/ink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30EDF-82C3-4D4E-8F52-61F2DB42DA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075" y="2695562"/>
            <a:ext cx="12561453" cy="1107996"/>
          </a:xfrm>
        </p:spPr>
        <p:txBody>
          <a:bodyPr/>
          <a:lstStyle/>
          <a:p>
            <a:r>
              <a:rPr lang="en-US" dirty="0"/>
              <a:t>Review Session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77C9B-9163-FB49-9FDB-50914D5C9E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8074" y="5369311"/>
            <a:ext cx="12561452" cy="452945"/>
          </a:xfrm>
        </p:spPr>
        <p:txBody>
          <a:bodyPr/>
          <a:lstStyle/>
          <a:p>
            <a:r>
              <a:rPr lang="en-US" dirty="0"/>
              <a:t>Constructors, Arrays, Files, Loops</a:t>
            </a:r>
          </a:p>
        </p:txBody>
      </p:sp>
    </p:spTree>
    <p:extLst>
      <p:ext uri="{BB962C8B-B14F-4D97-AF65-F5344CB8AC3E}">
        <p14:creationId xmlns:p14="http://schemas.microsoft.com/office/powerpoint/2010/main" val="66120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5251E-27D9-48BA-A729-15C71F6E9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Reading (harder one)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1F1D2EB-CA8D-4F6D-9983-4F884AEB267A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628072" y="1463722"/>
            <a:ext cx="7659586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public static void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scannerTest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()  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try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Scanner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scanner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=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new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Scanner(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new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File(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"input.txt"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String[] line 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scanner.nextLine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().split(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","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System.</a:t>
            </a:r>
            <a:r>
              <a:rPr kumimoji="0" lang="en-US" altLang="en-US" sz="24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out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(line[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System.</a:t>
            </a:r>
            <a:r>
              <a:rPr kumimoji="0" lang="en-US" altLang="en-US" sz="24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out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scanner.next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());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scanner.nextLine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System.</a:t>
            </a:r>
            <a:r>
              <a:rPr kumimoji="0" lang="en-US" altLang="en-US" sz="24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out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scanner.nextLine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().split(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","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)[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0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}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catch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(Exception ex) 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System.</a:t>
            </a:r>
            <a:r>
              <a:rPr kumimoji="0" lang="en-US" altLang="en-US" sz="24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out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"Exception!"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}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7F608D9-9D8F-46E9-8B1E-99872F1565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0686" y="1094389"/>
            <a:ext cx="3033485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Data,Row1,Row2,Row3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avery,20,30,40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alice,15,20,30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hatter,29,19,21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0FCA84-7FAB-421C-875B-8D881DB865B1}"/>
              </a:ext>
            </a:extLst>
          </p:cNvPr>
          <p:cNvSpPr txBox="1"/>
          <p:nvPr/>
        </p:nvSpPr>
        <p:spPr>
          <a:xfrm>
            <a:off x="9739086" y="2959584"/>
            <a:ext cx="357051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Are there ‘invisible’ characters we aren’t seeing?</a:t>
            </a:r>
          </a:p>
          <a:p>
            <a:endParaRPr lang="en-US" dirty="0"/>
          </a:p>
          <a:p>
            <a:r>
              <a:rPr lang="en-US" dirty="0"/>
              <a:t>How does .next()/.</a:t>
            </a:r>
            <a:r>
              <a:rPr lang="en-US" dirty="0" err="1"/>
              <a:t>nextLine</a:t>
            </a:r>
            <a:r>
              <a:rPr lang="en-US" dirty="0"/>
              <a:t>() handle them?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A7F5D9-07F7-4564-9801-B7DFEE56C687}"/>
              </a:ext>
            </a:extLst>
          </p:cNvPr>
          <p:cNvSpPr txBox="1"/>
          <p:nvPr/>
        </p:nvSpPr>
        <p:spPr>
          <a:xfrm>
            <a:off x="4974443" y="6894440"/>
            <a:ext cx="821508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Data,Row1,Row2,Row3\navery,20,30,40\nalice,15,20,30\nhatter,29,19,21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6578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6F33CA0-2287-46F7-9D0A-F26D2D2A2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0DA84A-DC2B-4D2B-8740-1FA782A7A5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8211125" cy="3492003"/>
          </a:xfrm>
        </p:spPr>
        <p:txBody>
          <a:bodyPr/>
          <a:lstStyle/>
          <a:p>
            <a:pPr lvl="1"/>
            <a:r>
              <a:rPr lang="en-US" dirty="0"/>
              <a:t>Monday: Review Session by Albert</a:t>
            </a:r>
          </a:p>
          <a:p>
            <a:pPr lvl="1"/>
            <a:r>
              <a:rPr lang="en-US" dirty="0"/>
              <a:t>Tuesday: Coding Exam 2 (in lab)</a:t>
            </a:r>
          </a:p>
          <a:p>
            <a:pPr lvl="1"/>
            <a:r>
              <a:rPr lang="en-US" dirty="0"/>
              <a:t>Wednesday: Review by Jess </a:t>
            </a:r>
          </a:p>
          <a:p>
            <a:pPr lvl="1"/>
            <a:r>
              <a:rPr lang="en-US" dirty="0"/>
              <a:t>Thursday: Canvas Exam (in lab)</a:t>
            </a:r>
          </a:p>
          <a:p>
            <a:pPr lvl="1"/>
            <a:r>
              <a:rPr lang="en-US" dirty="0"/>
              <a:t>Friday: No Class / Catch up day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Monday – extra office hours online / teams only (1:30-3:00)</a:t>
            </a:r>
          </a:p>
          <a:p>
            <a:pPr lvl="1"/>
            <a:r>
              <a:rPr lang="en-US" dirty="0"/>
              <a:t>Wednesday – new standard office hour time (1:30-3:00 on Wednesdays)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649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C6D9F-A490-4CAB-B10A-03CF9078B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new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74234A-35C1-4F05-BE51-61D2FB4116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833661"/>
          </a:xfrm>
        </p:spPr>
        <p:txBody>
          <a:bodyPr/>
          <a:lstStyle/>
          <a:p>
            <a:r>
              <a:rPr lang="en-US" b="1" dirty="0"/>
              <a:t>new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Keyword that allocates (reserves) memory for an object or an array</a:t>
            </a:r>
          </a:p>
          <a:p>
            <a:r>
              <a:rPr lang="en-US" dirty="0"/>
              <a:t>But what if you wanted set some initial values to that memory?</a:t>
            </a:r>
          </a:p>
          <a:p>
            <a:pPr lvl="1"/>
            <a:r>
              <a:rPr lang="en-US" dirty="0"/>
              <a:t>Constructors!</a:t>
            </a:r>
          </a:p>
          <a:p>
            <a:pPr lvl="2"/>
            <a:r>
              <a:rPr lang="en-US" dirty="0"/>
              <a:t>Methods called when new is used</a:t>
            </a:r>
          </a:p>
          <a:p>
            <a:pPr lvl="2"/>
            <a:r>
              <a:rPr lang="en-US" dirty="0"/>
              <a:t>No return type (they return the memory location of the object behind the scenes)</a:t>
            </a:r>
          </a:p>
          <a:p>
            <a:pPr lvl="2"/>
            <a:r>
              <a:rPr lang="en-US" dirty="0"/>
              <a:t>Have the same name as the class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0AABA3B-0365-44D4-9DB6-3F3FC3C4DF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6742" y="4744837"/>
            <a:ext cx="6589486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public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Rectangle(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int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width,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int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length) 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setWidth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(width);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setLength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(length);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System.out.print</a:t>
            </a:r>
            <a:r>
              <a:rPr lang="en-US" altLang="en-US" sz="2400" dirty="0" err="1">
                <a:solidFill>
                  <a:srgbClr val="000000"/>
                </a:solidFill>
                <a:latin typeface="JetBrains Mono"/>
              </a:rPr>
              <a:t>ln</a:t>
            </a:r>
            <a:r>
              <a:rPr lang="en-US" altLang="en-US" sz="2400" dirty="0">
                <a:solidFill>
                  <a:srgbClr val="000000"/>
                </a:solidFill>
                <a:latin typeface="JetBrains Mono"/>
              </a:rPr>
              <a:t>(“Building a new rectangle”);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963992-61BC-447C-8155-D2666E30219E}"/>
              </a:ext>
            </a:extLst>
          </p:cNvPr>
          <p:cNvSpPr txBox="1"/>
          <p:nvPr/>
        </p:nvSpPr>
        <p:spPr>
          <a:xfrm>
            <a:off x="10274136" y="5802659"/>
            <a:ext cx="2641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My Rectangle needs a width and length  - by default!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2F7EB20-6F4D-4EDD-ABEF-4023F33EB847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6589486" y="5190088"/>
            <a:ext cx="3684650" cy="11204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69EE6C3-5D67-4DAA-AB9A-AB4F65F154F3}"/>
              </a:ext>
            </a:extLst>
          </p:cNvPr>
          <p:cNvSpPr txBox="1"/>
          <p:nvPr/>
        </p:nvSpPr>
        <p:spPr>
          <a:xfrm>
            <a:off x="159657" y="5370286"/>
            <a:ext cx="2235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Just like any other method here!</a:t>
            </a: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7517C23E-302A-4FCC-9629-CEEA05BA52DC}"/>
              </a:ext>
            </a:extLst>
          </p:cNvPr>
          <p:cNvSpPr/>
          <p:nvPr/>
        </p:nvSpPr>
        <p:spPr>
          <a:xfrm>
            <a:off x="1959429" y="5370286"/>
            <a:ext cx="827313" cy="841828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44EFF2-8DB3-4401-A2F9-2D2565EE5BF2}"/>
              </a:ext>
            </a:extLst>
          </p:cNvPr>
          <p:cNvSpPr txBox="1"/>
          <p:nvPr/>
        </p:nvSpPr>
        <p:spPr>
          <a:xfrm>
            <a:off x="7997372" y="230618"/>
            <a:ext cx="5642099" cy="132343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Advanced Case:</a:t>
            </a:r>
          </a:p>
          <a:p>
            <a:r>
              <a:rPr lang="en-US" b="1" dirty="0"/>
              <a:t>final</a:t>
            </a:r>
            <a:r>
              <a:rPr lang="en-US" dirty="0"/>
              <a:t> </a:t>
            </a:r>
            <a:r>
              <a:rPr lang="en-US" u="sng" dirty="0"/>
              <a:t>class level instance </a:t>
            </a:r>
            <a:r>
              <a:rPr lang="en-US" dirty="0"/>
              <a:t>variables – may be provided values in a constructor. Why? because the memory isn’t reserved yet!</a:t>
            </a:r>
          </a:p>
        </p:txBody>
      </p:sp>
    </p:spTree>
    <p:extLst>
      <p:ext uri="{BB962C8B-B14F-4D97-AF65-F5344CB8AC3E}">
        <p14:creationId xmlns:p14="http://schemas.microsoft.com/office/powerpoint/2010/main" val="1104510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11" grpId="0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4DB6CE-B3A2-4C2F-8235-77E2507CA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561" y="448059"/>
            <a:ext cx="12561453" cy="1015663"/>
          </a:xfrm>
        </p:spPr>
        <p:txBody>
          <a:bodyPr/>
          <a:lstStyle/>
          <a:p>
            <a:r>
              <a:rPr lang="en-US" dirty="0"/>
              <a:t>Array Key Points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87ED81-E30E-4964-86C7-E49BF51C31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7354782" cy="2833661"/>
          </a:xfrm>
        </p:spPr>
        <p:txBody>
          <a:bodyPr/>
          <a:lstStyle/>
          <a:p>
            <a:r>
              <a:rPr lang="en-US" dirty="0"/>
              <a:t>Arrays allocate (</a:t>
            </a:r>
            <a:r>
              <a:rPr lang="en-US" b="1" dirty="0"/>
              <a:t>new</a:t>
            </a:r>
            <a:r>
              <a:rPr lang="en-US" dirty="0"/>
              <a:t>) memory of N amount to store TYPE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TYPE[] name = new TYPE[N];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char[] barbarian = new char[5];</a:t>
            </a:r>
          </a:p>
          <a:p>
            <a:r>
              <a:rPr lang="en-US" dirty="0"/>
              <a:t>You store and access values by the index of the location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barbarian[0] = ‘c’;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Barbarian[1] = ‘o’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System.out.println</a:t>
            </a:r>
            <a:r>
              <a:rPr lang="en-US" dirty="0">
                <a:latin typeface="Consolas" panose="020B0609020204030204" pitchFamily="49" charset="0"/>
              </a:rPr>
              <a:t>(barbarian[0]);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0CA6E1E-ACB9-4FC4-A0D7-E285904E1185}"/>
              </a:ext>
            </a:extLst>
          </p:cNvPr>
          <p:cNvGrpSpPr/>
          <p:nvPr/>
        </p:nvGrpSpPr>
        <p:grpSpPr>
          <a:xfrm>
            <a:off x="9071426" y="1949026"/>
            <a:ext cx="841829" cy="2607536"/>
            <a:chOff x="9775370" y="1262743"/>
            <a:chExt cx="841829" cy="260753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7FF4756-7AC7-4F6D-8FAC-0656A036416D}"/>
                </a:ext>
              </a:extLst>
            </p:cNvPr>
            <p:cNvSpPr txBox="1"/>
            <p:nvPr/>
          </p:nvSpPr>
          <p:spPr>
            <a:xfrm>
              <a:off x="9775370" y="1640113"/>
              <a:ext cx="841829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74256AC-BC70-4498-AF4B-DBF923C18D41}"/>
                </a:ext>
              </a:extLst>
            </p:cNvPr>
            <p:cNvSpPr txBox="1"/>
            <p:nvPr/>
          </p:nvSpPr>
          <p:spPr>
            <a:xfrm>
              <a:off x="9775370" y="2046514"/>
              <a:ext cx="841829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C7E63FC-A8F5-4211-9B0D-E4FA273236B6}"/>
                </a:ext>
              </a:extLst>
            </p:cNvPr>
            <p:cNvSpPr txBox="1"/>
            <p:nvPr/>
          </p:nvSpPr>
          <p:spPr>
            <a:xfrm>
              <a:off x="9775370" y="2452915"/>
              <a:ext cx="841829" cy="4644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168E239-E69F-433A-A66D-711C274FF663}"/>
                </a:ext>
              </a:extLst>
            </p:cNvPr>
            <p:cNvSpPr txBox="1"/>
            <p:nvPr/>
          </p:nvSpPr>
          <p:spPr>
            <a:xfrm>
              <a:off x="9775370" y="2926851"/>
              <a:ext cx="841829" cy="4644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0BAF348-1678-42CF-9722-D0B064ED41D3}"/>
                </a:ext>
              </a:extLst>
            </p:cNvPr>
            <p:cNvSpPr txBox="1"/>
            <p:nvPr/>
          </p:nvSpPr>
          <p:spPr>
            <a:xfrm>
              <a:off x="9775370" y="3405822"/>
              <a:ext cx="841829" cy="4644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6A6547E-7540-4F2B-ACDB-A6F023247DBC}"/>
                </a:ext>
              </a:extLst>
            </p:cNvPr>
            <p:cNvSpPr txBox="1"/>
            <p:nvPr/>
          </p:nvSpPr>
          <p:spPr>
            <a:xfrm>
              <a:off x="9775370" y="1262743"/>
              <a:ext cx="84182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x836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FA997F70-52B1-4FFE-8412-CAA684852C36}"/>
              </a:ext>
            </a:extLst>
          </p:cNvPr>
          <p:cNvSpPr txBox="1"/>
          <p:nvPr/>
        </p:nvSpPr>
        <p:spPr>
          <a:xfrm>
            <a:off x="9071426" y="2314420"/>
            <a:ext cx="841829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D44B19F-FDEA-4963-A21E-337F6132A182}"/>
              </a:ext>
            </a:extLst>
          </p:cNvPr>
          <p:cNvSpPr txBox="1"/>
          <p:nvPr/>
        </p:nvSpPr>
        <p:spPr>
          <a:xfrm>
            <a:off x="9071425" y="2738482"/>
            <a:ext cx="841829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3251182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bldLvl="2"/>
      <p:bldP spid="14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2AB85-D4D5-407C-8D34-5ED2C4B1F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F2C348-E119-4749-936A-8F55043A49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6" y="1776683"/>
            <a:ext cx="8544954" cy="535621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private static void mutable()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char[] barbarian = new char[ 5 ];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barbarian[ 0 ] = 'c';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barbarian[ 1 ] = 'o';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barbarian[ 2 ] = 'n';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barbarian[ 3 ] = 'a';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barbarian[ 4 ] = 'n';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System.out.println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Arrays.toString</a:t>
            </a:r>
            <a:r>
              <a:rPr lang="en-US" dirty="0">
                <a:latin typeface="Consolas" panose="020B0609020204030204" pitchFamily="49" charset="0"/>
              </a:rPr>
              <a:t>(barbarian)); // line 1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barbarian[ 0 ] = 'k';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System.out.println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Arrays.toString</a:t>
            </a:r>
            <a:r>
              <a:rPr lang="en-US" dirty="0">
                <a:latin typeface="Consolas" panose="020B0609020204030204" pitchFamily="49" charset="0"/>
              </a:rPr>
              <a:t>(barbarian)); // line 2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28FAA0-8C51-45F1-8EE2-73E3885F73DB}"/>
              </a:ext>
            </a:extLst>
          </p:cNvPr>
          <p:cNvSpPr txBox="1"/>
          <p:nvPr/>
        </p:nvSpPr>
        <p:spPr>
          <a:xfrm>
            <a:off x="10522857" y="2090057"/>
            <a:ext cx="23513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Line 1? Go!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8D8326-57F9-49CA-8910-09336B299C5F}"/>
              </a:ext>
            </a:extLst>
          </p:cNvPr>
          <p:cNvSpPr txBox="1"/>
          <p:nvPr/>
        </p:nvSpPr>
        <p:spPr>
          <a:xfrm>
            <a:off x="10522857" y="3021192"/>
            <a:ext cx="23513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Line 2? Go!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8C155F-594C-45B1-8FDD-F8A05756A17A}"/>
              </a:ext>
            </a:extLst>
          </p:cNvPr>
          <p:cNvSpPr txBox="1"/>
          <p:nvPr/>
        </p:nvSpPr>
        <p:spPr>
          <a:xfrm>
            <a:off x="11067142" y="2474158"/>
            <a:ext cx="15530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b="0" i="0" dirty="0">
                <a:solidFill>
                  <a:srgbClr val="2D3B45"/>
                </a:solidFill>
                <a:effectLst/>
                <a:latin typeface="Lato Extended"/>
              </a:rPr>
              <a:t>[c, o, n, a, n]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774604D2-0E01-4AC4-88D2-AFA295DD8E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38176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D3B45"/>
                </a:solidFill>
                <a:effectLst/>
                <a:latin typeface="Lato Extended"/>
              </a:rPr>
              <a:t>[c, o, n, a, n]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D3B45"/>
                </a:solidFill>
                <a:effectLst/>
                <a:latin typeface="Lato Extended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D3B45"/>
                </a:solidFill>
                <a:effectLst/>
                <a:latin typeface="Lato Extended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1A04F1-73AA-4BF8-9FAF-B8F31B1FA42B}"/>
              </a:ext>
            </a:extLst>
          </p:cNvPr>
          <p:cNvSpPr txBox="1"/>
          <p:nvPr/>
        </p:nvSpPr>
        <p:spPr>
          <a:xfrm>
            <a:off x="11067142" y="3405293"/>
            <a:ext cx="18251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b="0" i="0" dirty="0">
                <a:solidFill>
                  <a:srgbClr val="2D3B45"/>
                </a:solidFill>
                <a:effectLst/>
                <a:latin typeface="Lato Extended"/>
              </a:rPr>
              <a:t>[k, o, n, a, n]</a:t>
            </a:r>
          </a:p>
        </p:txBody>
      </p:sp>
    </p:spTree>
    <p:extLst>
      <p:ext uri="{BB962C8B-B14F-4D97-AF65-F5344CB8AC3E}">
        <p14:creationId xmlns:p14="http://schemas.microsoft.com/office/powerpoint/2010/main" val="572460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E1D05-E136-41B8-81AB-D2B94A940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Swap Problem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577B1B-6D73-49AE-9888-FDCD627965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672613" y="1467728"/>
            <a:ext cx="6516915" cy="3885423"/>
          </a:xfrm>
        </p:spPr>
        <p:txBody>
          <a:bodyPr/>
          <a:lstStyle/>
          <a:p>
            <a:r>
              <a:rPr lang="en-US" dirty="0" err="1"/>
              <a:t>arr</a:t>
            </a:r>
            <a:r>
              <a:rPr lang="en-US" dirty="0"/>
              <a:t> is [10, 20, -2, -3, 1, 0, 10]</a:t>
            </a:r>
          </a:p>
          <a:p>
            <a:r>
              <a:rPr lang="en-US" dirty="0"/>
              <a:t>Assume the index with the smallest value is 0</a:t>
            </a:r>
          </a:p>
          <a:p>
            <a:r>
              <a:rPr lang="en-US" dirty="0"/>
              <a:t>Is </a:t>
            </a:r>
            <a:r>
              <a:rPr lang="en-US" dirty="0" err="1"/>
              <a:t>arr</a:t>
            </a:r>
            <a:r>
              <a:rPr lang="en-US" dirty="0"/>
              <a:t>[min] larger than </a:t>
            </a:r>
            <a:r>
              <a:rPr lang="en-US" dirty="0" err="1"/>
              <a:t>arr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]?</a:t>
            </a:r>
          </a:p>
          <a:p>
            <a:r>
              <a:rPr lang="en-US" dirty="0" err="1"/>
              <a:t>i</a:t>
            </a:r>
            <a:r>
              <a:rPr lang="en-US" dirty="0"/>
              <a:t> = 0?  false  (10 &gt; 10)</a:t>
            </a:r>
          </a:p>
          <a:p>
            <a:r>
              <a:rPr lang="en-US" dirty="0" err="1"/>
              <a:t>i</a:t>
            </a:r>
            <a:r>
              <a:rPr lang="en-US" dirty="0"/>
              <a:t> = 1?  false  (10 &gt; 20)</a:t>
            </a:r>
          </a:p>
          <a:p>
            <a:r>
              <a:rPr lang="en-US" dirty="0" err="1"/>
              <a:t>i</a:t>
            </a:r>
            <a:r>
              <a:rPr lang="en-US" dirty="0"/>
              <a:t> = 2?  true   (10 &gt; -2) – ok, set min to 2</a:t>
            </a:r>
          </a:p>
          <a:p>
            <a:r>
              <a:rPr lang="en-US" dirty="0" err="1"/>
              <a:t>i</a:t>
            </a:r>
            <a:r>
              <a:rPr lang="en-US" dirty="0"/>
              <a:t> = 3?  true   (-2 &gt; -3) – ok, set min to 3</a:t>
            </a:r>
          </a:p>
          <a:p>
            <a:r>
              <a:rPr lang="en-US" dirty="0" err="1"/>
              <a:t>i</a:t>
            </a:r>
            <a:r>
              <a:rPr lang="en-US" dirty="0"/>
              <a:t> = 4? false  (and will be false for the rest)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2854F16-8E51-40F1-A5CE-36880586C0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888" y="1655150"/>
            <a:ext cx="4862284" cy="288730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8569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D3B45"/>
                </a:solidFill>
                <a:effectLst/>
                <a:latin typeface="Consolas" panose="020B0609020204030204" pitchFamily="49" charset="0"/>
              </a:rPr>
              <a:t>private static void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D3B45"/>
                </a:solidFill>
                <a:effectLst/>
                <a:latin typeface="Consolas" panose="020B0609020204030204" pitchFamily="49" charset="0"/>
              </a:rPr>
              <a:t>initialSwap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D3B45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D3B45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D3B45"/>
                </a:solidFill>
                <a:effectLst/>
                <a:latin typeface="Consolas" panose="020B0609020204030204" pitchFamily="49" charset="0"/>
              </a:rPr>
              <a:t>   int[]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D3B45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D3B45"/>
                </a:solidFill>
                <a:effectLst/>
                <a:latin typeface="Consolas" panose="020B0609020204030204" pitchFamily="49" charset="0"/>
              </a:rPr>
              <a:t> = {10, 20, -2, -3, 1, 0, 10};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D3B45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D3B45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D3B45"/>
                </a:solidFill>
                <a:effectLst/>
                <a:latin typeface="Consolas" panose="020B0609020204030204" pitchFamily="49" charset="0"/>
              </a:rPr>
              <a:t>   int min = 0;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D3B45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D3B45"/>
                </a:solidFill>
                <a:effectLst/>
                <a:latin typeface="Consolas" panose="020B0609020204030204" pitchFamily="49" charset="0"/>
              </a:rPr>
              <a:t>   for(int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D3B45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D3B45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D3B45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D3B45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D3B45"/>
                </a:solidFill>
                <a:effectLst/>
                <a:latin typeface="Consolas" panose="020B0609020204030204" pitchFamily="49" charset="0"/>
              </a:rPr>
              <a:t>arr.length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D3B45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D3B45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D3B45"/>
                </a:solidFill>
                <a:effectLst/>
                <a:latin typeface="Consolas" panose="020B0609020204030204" pitchFamily="49" charset="0"/>
              </a:rPr>
              <a:t>++)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D3B45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D3B45"/>
                </a:solidFill>
                <a:effectLst/>
                <a:latin typeface="Consolas" panose="020B0609020204030204" pitchFamily="49" charset="0"/>
              </a:rPr>
              <a:t>      if(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D3B45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D3B45"/>
                </a:solidFill>
                <a:effectLst/>
                <a:latin typeface="Consolas" panose="020B0609020204030204" pitchFamily="49" charset="0"/>
              </a:rPr>
              <a:t>[min] 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D3B45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D3B45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D3B45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D3B45"/>
                </a:solidFill>
                <a:effectLst/>
                <a:latin typeface="Consolas" panose="020B0609020204030204" pitchFamily="49" charset="0"/>
              </a:rPr>
              <a:t>]) min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D3B45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D3B45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D3B45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D3B45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D3B45"/>
                </a:solidFill>
                <a:effectLst/>
                <a:latin typeface="Consolas" panose="020B0609020204030204" pitchFamily="49" charset="0"/>
              </a:rPr>
              <a:t>   int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D3B45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D3B45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D3B45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D3B45"/>
                </a:solidFill>
                <a:effectLst/>
                <a:latin typeface="Consolas" panose="020B0609020204030204" pitchFamily="49" charset="0"/>
              </a:rPr>
              <a:t>[min];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D3B45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D3B45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D3B45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D3B45"/>
                </a:solidFill>
                <a:effectLst/>
                <a:latin typeface="Consolas" panose="020B0609020204030204" pitchFamily="49" charset="0"/>
              </a:rPr>
              <a:t>[min]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D3B45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D3B45"/>
                </a:solidFill>
                <a:effectLst/>
                <a:latin typeface="Consolas" panose="020B0609020204030204" pitchFamily="49" charset="0"/>
              </a:rPr>
              <a:t>[0];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D3B45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D3B45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D3B45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D3B45"/>
                </a:solidFill>
                <a:effectLst/>
                <a:latin typeface="Consolas" panose="020B0609020204030204" pitchFamily="49" charset="0"/>
              </a:rPr>
              <a:t>[0]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D3B45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D3B45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D3B45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D3B45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D3B45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D3B45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D3B4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D3B45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D3B45"/>
                </a:solidFill>
                <a:effectLst/>
                <a:latin typeface="Consolas" panose="020B0609020204030204" pitchFamily="49" charset="0"/>
              </a:rPr>
              <a:t>[0]);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D3B45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D3B45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AF4410-ACBF-4397-A760-F2168BBC0FF4}"/>
              </a:ext>
            </a:extLst>
          </p:cNvPr>
          <p:cNvSpPr txBox="1"/>
          <p:nvPr/>
        </p:nvSpPr>
        <p:spPr>
          <a:xfrm>
            <a:off x="280005" y="5678644"/>
            <a:ext cx="336731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just swapping two values in the array – like swapping two variables (chair demo), you must add a chair!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F6DBCF4-A860-4D68-B797-6EBC6414D693}"/>
                  </a:ext>
                </a:extLst>
              </p14:cNvPr>
              <p14:cNvContentPartPr/>
              <p14:nvPr/>
            </p14:nvContentPartPr>
            <p14:xfrm>
              <a:off x="2764897" y="3539817"/>
              <a:ext cx="1688040" cy="29336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F6DBCF4-A860-4D68-B797-6EBC6414D69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55897" y="3530817"/>
                <a:ext cx="1705680" cy="295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A8CB2ABA-FC14-4E5C-A567-7D151C72B139}"/>
                  </a:ext>
                </a:extLst>
              </p14:cNvPr>
              <p14:cNvContentPartPr/>
              <p14:nvPr/>
            </p14:nvContentPartPr>
            <p14:xfrm>
              <a:off x="2501017" y="3149217"/>
              <a:ext cx="315720" cy="6447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A8CB2ABA-FC14-4E5C-A567-7D151C72B13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92017" y="3140217"/>
                <a:ext cx="333360" cy="66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D360B392-C6A0-4496-9168-DDF4E8D84773}"/>
                  </a:ext>
                </a:extLst>
              </p14:cNvPr>
              <p14:cNvContentPartPr/>
              <p14:nvPr/>
            </p14:nvContentPartPr>
            <p14:xfrm>
              <a:off x="1697857" y="5907537"/>
              <a:ext cx="360" cy="3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D360B392-C6A0-4496-9168-DDF4E8D8477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688857" y="5898537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C5859A74-E279-4A06-AB51-62AD45B04595}"/>
              </a:ext>
            </a:extLst>
          </p:cNvPr>
          <p:cNvSpPr txBox="1"/>
          <p:nvPr/>
        </p:nvSpPr>
        <p:spPr>
          <a:xfrm>
            <a:off x="7554686" y="6616455"/>
            <a:ext cx="640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Arrays.sort</a:t>
            </a:r>
            <a:r>
              <a:rPr lang="en-US" dirty="0"/>
              <a:t>(array) – does something like this for every item modifying the array. Called “in place” sort</a:t>
            </a:r>
          </a:p>
        </p:txBody>
      </p:sp>
    </p:spTree>
    <p:extLst>
      <p:ext uri="{BB962C8B-B14F-4D97-AF65-F5344CB8AC3E}">
        <p14:creationId xmlns:p14="http://schemas.microsoft.com/office/powerpoint/2010/main" val="14640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C94B6-19FF-4083-8785-B1B871CBA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Loops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D6B82F-3BF9-408B-812E-06B947FEA6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730427"/>
          </a:xfrm>
        </p:spPr>
        <p:txBody>
          <a:bodyPr/>
          <a:lstStyle/>
          <a:p>
            <a:r>
              <a:rPr lang="en-US" dirty="0"/>
              <a:t>Often problems involve tracking actions within actions</a:t>
            </a:r>
          </a:p>
          <a:p>
            <a:pPr lvl="1"/>
            <a:r>
              <a:rPr lang="en-US" dirty="0"/>
              <a:t>For every person in the room, you must bake 100 pies</a:t>
            </a:r>
          </a:p>
          <a:p>
            <a:pPr marL="699614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for(int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= 0;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&lt;</a:t>
            </a:r>
            <a:r>
              <a:rPr lang="en-US" dirty="0" err="1">
                <a:latin typeface="Consolas" panose="020B0609020204030204" pitchFamily="49" charset="0"/>
              </a:rPr>
              <a:t>max_people</a:t>
            </a:r>
            <a:r>
              <a:rPr lang="en-US" dirty="0">
                <a:latin typeface="Consolas" panose="020B0609020204030204" pitchFamily="49" charset="0"/>
              </a:rPr>
              <a:t>;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++) {</a:t>
            </a:r>
          </a:p>
          <a:p>
            <a:pPr marL="699614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  for(int j = 0; j &lt; 100; </a:t>
            </a:r>
            <a:r>
              <a:rPr lang="en-US" dirty="0" err="1">
                <a:latin typeface="Consolas" panose="020B0609020204030204" pitchFamily="49" charset="0"/>
              </a:rPr>
              <a:t>j++</a:t>
            </a:r>
            <a:r>
              <a:rPr lang="en-US" dirty="0">
                <a:latin typeface="Consolas" panose="020B0609020204030204" pitchFamily="49" charset="0"/>
              </a:rPr>
              <a:t>) {</a:t>
            </a:r>
          </a:p>
          <a:p>
            <a:pPr marL="699614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  </a:t>
            </a:r>
            <a:r>
              <a:rPr lang="en-US" dirty="0" err="1">
                <a:latin typeface="Consolas" panose="020B0609020204030204" pitchFamily="49" charset="0"/>
              </a:rPr>
              <a:t>bake_pie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pPr marL="699614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pPr marL="699614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}  // assuming we have 10 people in the room, how many pies did I bake?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667CF75-F90C-4A93-94A6-B7F93F99B9F1}"/>
              </a:ext>
            </a:extLst>
          </p:cNvPr>
          <p:cNvSpPr/>
          <p:nvPr/>
        </p:nvSpPr>
        <p:spPr>
          <a:xfrm>
            <a:off x="8098971" y="5588000"/>
            <a:ext cx="5413829" cy="158205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r>
              <a:rPr lang="en-US" b="1" dirty="0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rPr>
              <a:t>Pro Tip:</a:t>
            </a:r>
          </a:p>
          <a:p>
            <a:r>
              <a:rPr lang="en-US" dirty="0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rPr>
              <a:t>Remember the table we built during the last review? Even more essential for multiple loops!</a:t>
            </a:r>
          </a:p>
        </p:txBody>
      </p:sp>
    </p:spTree>
    <p:extLst>
      <p:ext uri="{BB962C8B-B14F-4D97-AF65-F5344CB8AC3E}">
        <p14:creationId xmlns:p14="http://schemas.microsoft.com/office/powerpoint/2010/main" val="2482962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206AE-EDA0-479F-A747-965DA907F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Practice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6DA933-C729-40B5-AD39-06FA9FDEDF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943626"/>
          </a:xfrm>
        </p:spPr>
        <p:txBody>
          <a:bodyPr/>
          <a:lstStyle/>
          <a:p>
            <a:r>
              <a:rPr lang="en-US" dirty="0"/>
              <a:t>Write a program that prints out all combinations of numbers for 0 to </a:t>
            </a:r>
            <a:r>
              <a:rPr lang="en-US" dirty="0" err="1"/>
              <a:t>i,j,k</a:t>
            </a:r>
            <a:endParaRPr lang="en-US" dirty="0"/>
          </a:p>
          <a:p>
            <a:r>
              <a:rPr lang="en-US" dirty="0"/>
              <a:t>Example</a:t>
            </a:r>
          </a:p>
          <a:p>
            <a:pPr lvl="1"/>
            <a:r>
              <a:rPr lang="en-US" dirty="0" err="1"/>
              <a:t>loopPractice</a:t>
            </a:r>
            <a:r>
              <a:rPr lang="en-US" dirty="0"/>
              <a:t>(1, 1, 2) – returns    000, 001, 002, 010, 011, 012, 100, 101, 102, 110, 111, 112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Hint – It will be three loops, try just building one loop, and then focus on inner loop and then inner most loop</a:t>
            </a:r>
          </a:p>
          <a:p>
            <a:pPr lvl="1"/>
            <a:endParaRPr lang="en-US" dirty="0"/>
          </a:p>
          <a:p>
            <a:r>
              <a:rPr lang="en-US" dirty="0"/>
              <a:t>Pro-tip: Draw out a table to track variables! </a:t>
            </a:r>
          </a:p>
        </p:txBody>
      </p:sp>
    </p:spTree>
    <p:extLst>
      <p:ext uri="{BB962C8B-B14F-4D97-AF65-F5344CB8AC3E}">
        <p14:creationId xmlns:p14="http://schemas.microsoft.com/office/powerpoint/2010/main" val="2299069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A49CC-99FB-47F2-8A97-3BF534E2B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Scanner.next</a:t>
            </a:r>
            <a:r>
              <a:rPr lang="en-US" dirty="0"/>
              <a:t>() and </a:t>
            </a:r>
            <a:r>
              <a:rPr lang="en-US" dirty="0" err="1"/>
              <a:t>Scanner.nextLine</a:t>
            </a:r>
            <a:r>
              <a:rPr lang="en-US" dirty="0"/>
              <a:t>()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F727AD-43C7-4022-8BB3-41F36F1C86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4174733"/>
          </a:xfrm>
        </p:spPr>
        <p:txBody>
          <a:bodyPr/>
          <a:lstStyle/>
          <a:p>
            <a:r>
              <a:rPr lang="en-US" dirty="0"/>
              <a:t>Which method grabs all values from that point, until it sees newline()?</a:t>
            </a:r>
          </a:p>
          <a:p>
            <a:pPr lvl="1"/>
            <a:r>
              <a:rPr lang="en-US" dirty="0"/>
              <a:t>A. .next()</a:t>
            </a:r>
          </a:p>
          <a:p>
            <a:pPr lvl="1"/>
            <a:r>
              <a:rPr lang="en-US" dirty="0"/>
              <a:t>B. .</a:t>
            </a:r>
            <a:r>
              <a:rPr lang="en-US" dirty="0" err="1"/>
              <a:t>nextLine</a:t>
            </a:r>
            <a:r>
              <a:rPr lang="en-US" dirty="0"/>
              <a:t>()</a:t>
            </a:r>
          </a:p>
          <a:p>
            <a:r>
              <a:rPr lang="en-US" dirty="0"/>
              <a:t>Which method grabs all values until it sees whitespace?</a:t>
            </a:r>
          </a:p>
          <a:p>
            <a:pPr lvl="1"/>
            <a:r>
              <a:rPr lang="en-US" dirty="0"/>
              <a:t>A. .next()</a:t>
            </a:r>
          </a:p>
          <a:p>
            <a:pPr lvl="1"/>
            <a:r>
              <a:rPr lang="en-US" dirty="0"/>
              <a:t>B. .</a:t>
            </a:r>
            <a:r>
              <a:rPr lang="en-US" dirty="0" err="1"/>
              <a:t>nextLine</a:t>
            </a:r>
            <a:r>
              <a:rPr lang="en-US" dirty="0"/>
              <a:t>()</a:t>
            </a:r>
          </a:p>
          <a:p>
            <a:r>
              <a:rPr lang="en-US" dirty="0"/>
              <a:t>What is whitespace in java?</a:t>
            </a:r>
          </a:p>
          <a:p>
            <a:pPr lvl="1"/>
            <a:r>
              <a:rPr lang="en-US" dirty="0"/>
              <a:t>A. just a single space?</a:t>
            </a:r>
          </a:p>
          <a:p>
            <a:pPr lvl="1"/>
            <a:r>
              <a:rPr lang="en-US" dirty="0"/>
              <a:t>B. A series of invisible characters plus a single space \t\n\f\r </a:t>
            </a:r>
          </a:p>
          <a:p>
            <a:r>
              <a:rPr lang="en-US" dirty="0"/>
              <a:t>While you view a file two dimensionally, it is actually just a single line with \n between our lines</a:t>
            </a:r>
          </a:p>
        </p:txBody>
      </p:sp>
    </p:spTree>
    <p:extLst>
      <p:ext uri="{BB962C8B-B14F-4D97-AF65-F5344CB8AC3E}">
        <p14:creationId xmlns:p14="http://schemas.microsoft.com/office/powerpoint/2010/main" val="4090929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31910DE5-B791-3B46-B211-001FA3515BA1}" vid="{6952B2FF-1D33-344D-9507-8DB4983233D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4387D78AC76C4289401EF66FB51FCC" ma:contentTypeVersion="14" ma:contentTypeDescription="Create a new document." ma:contentTypeScope="" ma:versionID="16aa88660fc2fdca5573e381835fe0c9">
  <xsd:schema xmlns:xsd="http://www.w3.org/2001/XMLSchema" xmlns:xs="http://www.w3.org/2001/XMLSchema" xmlns:p="http://schemas.microsoft.com/office/2006/metadata/properties" xmlns:ns3="92c41bee-f0ee-4aa6-9399-a35fbb883510" xmlns:ns4="e06ed288-fd75-4b50-bbed-f5a5df88c31c" targetNamespace="http://schemas.microsoft.com/office/2006/metadata/properties" ma:root="true" ma:fieldsID="d08ce21c39dd96af8dcee1a6fd74aaf6" ns3:_="" ns4:_="">
    <xsd:import namespace="92c41bee-f0ee-4aa6-9399-a35fbb883510"/>
    <xsd:import namespace="e06ed288-fd75-4b50-bbed-f5a5df88c31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c41bee-f0ee-4aa6-9399-a35fbb88351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6ed288-fd75-4b50-bbed-f5a5df88c31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59D3A98-3522-4EE5-94F5-88815D34F73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7B4BED8-6587-430C-8C6E-C226A7D33E25}">
  <ds:schemaRefs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2006/documentManagement/types"/>
    <ds:schemaRef ds:uri="e06ed288-fd75-4b50-bbed-f5a5df88c31c"/>
    <ds:schemaRef ds:uri="http://purl.org/dc/dcmitype/"/>
    <ds:schemaRef ds:uri="http://schemas.microsoft.com/office/infopath/2007/PartnerControls"/>
    <ds:schemaRef ds:uri="92c41bee-f0ee-4aa6-9399-a35fbb883510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B0282DB5-35EB-48D1-A750-D08F08F70F7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2c41bee-f0ee-4aa6-9399-a35fbb883510"/>
    <ds:schemaRef ds:uri="e06ed288-fd75-4b50-bbed-f5a5df88c31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5504</TotalTime>
  <Words>1164</Words>
  <Application>Microsoft Office PowerPoint</Application>
  <PresentationFormat>Custom</PresentationFormat>
  <Paragraphs>103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Calibri</vt:lpstr>
      <vt:lpstr>Consolas</vt:lpstr>
      <vt:lpstr>Franklin Gothic Book</vt:lpstr>
      <vt:lpstr>JetBrains Mono</vt:lpstr>
      <vt:lpstr>Lato Extended</vt:lpstr>
      <vt:lpstr>Proxima Nova</vt:lpstr>
      <vt:lpstr>Vitesse Light</vt:lpstr>
      <vt:lpstr>Office Theme</vt:lpstr>
      <vt:lpstr>PowerPoint Presentation</vt:lpstr>
      <vt:lpstr>Announcements</vt:lpstr>
      <vt:lpstr>Understanding new</vt:lpstr>
      <vt:lpstr>Array Key Points</vt:lpstr>
      <vt:lpstr>Practice</vt:lpstr>
      <vt:lpstr>Swap Problem </vt:lpstr>
      <vt:lpstr>Multiple Loops</vt:lpstr>
      <vt:lpstr>Loop Practice</vt:lpstr>
      <vt:lpstr>Scanner.next() and Scanner.nextLine()</vt:lpstr>
      <vt:lpstr>File Reading (harder one)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Lionelle,Albert</dc:creator>
  <cp:lastModifiedBy>Lionelle,Albert</cp:lastModifiedBy>
  <cp:revision>74</cp:revision>
  <dcterms:created xsi:type="dcterms:W3CDTF">2020-03-09T22:21:06Z</dcterms:created>
  <dcterms:modified xsi:type="dcterms:W3CDTF">2021-10-11T13:59:20Z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0x010100074387D78AC76C4289401EF66FB51FCC</vt:lpwstr>
  </property>
</Properties>
</file>