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73" r:id="rId6"/>
    <p:sldId id="262" r:id="rId7"/>
    <p:sldId id="260" r:id="rId8"/>
    <p:sldId id="274" r:id="rId9"/>
    <p:sldId id="278" r:id="rId10"/>
    <p:sldId id="261" r:id="rId11"/>
    <p:sldId id="276" r:id="rId12"/>
    <p:sldId id="279" r:id="rId13"/>
    <p:sldId id="280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696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C8383A8-73D2-4259-9F6A-069219C27C46}"/>
  </pc:docChgLst>
  <pc:docChgLst>
    <pc:chgData name="Marcia Moraes" userId="c9c67e8a-58e2-4733-9a1c-5d44fec4775b" providerId="ADAL" clId="{46BE5373-9D09-4F87-A123-1FD85A8E0B47}"/>
    <pc:docChg chg="modSld">
      <pc:chgData name="Marcia Moraes" userId="c9c67e8a-58e2-4733-9a1c-5d44fec4775b" providerId="ADAL" clId="{46BE5373-9D09-4F87-A123-1FD85A8E0B47}" dt="2023-10-11T00:09:37.199" v="0"/>
      <pc:docMkLst>
        <pc:docMk/>
      </pc:docMkLst>
      <pc:sldChg chg="addSp">
        <pc:chgData name="Marcia Moraes" userId="c9c67e8a-58e2-4733-9a1c-5d44fec4775b" providerId="ADAL" clId="{46BE5373-9D09-4F87-A123-1FD85A8E0B47}" dt="2023-10-11T00:09:37.199" v="0"/>
        <pc:sldMkLst>
          <pc:docMk/>
          <pc:sldMk cId="2571368551" sldId="272"/>
        </pc:sldMkLst>
        <pc:spChg chg="add">
          <ac:chgData name="Marcia Moraes" userId="c9c67e8a-58e2-4733-9a1c-5d44fec4775b" providerId="ADAL" clId="{46BE5373-9D09-4F87-A123-1FD85A8E0B47}" dt="2023-10-11T00:09:37.199" v="0"/>
          <ac:spMkLst>
            <pc:docMk/>
            <pc:sldMk cId="2571368551" sldId="272"/>
            <ac:spMk id="6" creationId="{AA6A8138-6A98-4DE5-8EB4-C33E868FC3E1}"/>
          </ac:spMkLst>
        </pc:spChg>
        <pc:graphicFrameChg chg="add">
          <ac:chgData name="Marcia Moraes" userId="c9c67e8a-58e2-4733-9a1c-5d44fec4775b" providerId="ADAL" clId="{46BE5373-9D09-4F87-A123-1FD85A8E0B47}" dt="2023-10-11T00:09:37.199" v="0"/>
          <ac:graphicFrameMkLst>
            <pc:docMk/>
            <pc:sldMk cId="2571368551" sldId="272"/>
            <ac:graphicFrameMk id="7" creationId="{A32DE793-60F9-4A58-A1FB-790DB77845AA}"/>
          </ac:graphicFrameMkLst>
        </pc:graphicFrameChg>
      </pc:sldChg>
    </pc:docChg>
  </pc:docChgLst>
  <pc:docChgLst>
    <pc:chgData name="Moraes,Marcia" userId="c9c67e8a-58e2-4733-9a1c-5d44fec4775b" providerId="ADAL" clId="{0D3D1F53-216D-468A-B6D0-42132F61F75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359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83030" y="-37217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57288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9753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76774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IOException.html?is-external=tru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09FileWri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7414"/>
            <a:ext cx="12561453" cy="6023508"/>
          </a:xfrm>
        </p:spPr>
        <p:txBody>
          <a:bodyPr/>
          <a:lstStyle/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is an object designed to write text to a File Stream</a:t>
            </a:r>
          </a:p>
          <a:p>
            <a:pPr fontAlgn="base"/>
            <a:r>
              <a:rPr lang="en-US" sz="2000" dirty="0"/>
              <a:t>What Are Streams?</a:t>
            </a:r>
          </a:p>
          <a:p>
            <a:pPr lvl="1" fontAlgn="base"/>
            <a:r>
              <a:rPr lang="en-US" sz="2000" dirty="0" err="1"/>
              <a:t>System.out</a:t>
            </a:r>
            <a:r>
              <a:rPr lang="en-US" sz="2000" dirty="0"/>
              <a:t>  - stream to the console</a:t>
            </a:r>
          </a:p>
          <a:p>
            <a:pPr lvl="1" fontAlgn="base"/>
            <a:r>
              <a:rPr lang="en-US" sz="2000" dirty="0" err="1"/>
              <a:t>System.in</a:t>
            </a:r>
            <a:r>
              <a:rPr lang="en-US" sz="2000" dirty="0"/>
              <a:t> - stream </a:t>
            </a:r>
            <a:r>
              <a:rPr lang="en-US" sz="2000" i="1" dirty="0"/>
              <a:t>from</a:t>
            </a:r>
            <a:r>
              <a:rPr lang="en-US" sz="2000" dirty="0"/>
              <a:t> the console</a:t>
            </a:r>
          </a:p>
          <a:p>
            <a:pPr lvl="1" fontAlgn="base"/>
            <a:r>
              <a:rPr lang="en-US" sz="2000" dirty="0" err="1"/>
              <a:t>System.err</a:t>
            </a:r>
            <a:r>
              <a:rPr lang="en-US" sz="2000" dirty="0"/>
              <a:t> - stream to the error log (often console) </a:t>
            </a:r>
          </a:p>
          <a:p>
            <a:pPr lvl="1" fontAlgn="base"/>
            <a:r>
              <a:rPr lang="en-US" sz="2000" dirty="0"/>
              <a:t>File is also a Stream</a:t>
            </a:r>
          </a:p>
          <a:p>
            <a:pPr lvl="1" fontAlgn="base"/>
            <a:r>
              <a:rPr lang="en-US" sz="2000" dirty="0" err="1"/>
              <a:t>FileOutputStream</a:t>
            </a:r>
            <a:r>
              <a:rPr lang="en-US" sz="2000" dirty="0"/>
              <a:t> is also a Stream</a:t>
            </a:r>
          </a:p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uses the same interface as </a:t>
            </a:r>
            <a:r>
              <a:rPr lang="en-US" sz="2000" dirty="0" err="1"/>
              <a:t>System.out</a:t>
            </a:r>
            <a:r>
              <a:rPr lang="en-US" sz="2000" dirty="0"/>
              <a:t> but directs the stream </a:t>
            </a:r>
          </a:p>
          <a:p>
            <a:pPr lvl="1" fontAlgn="base"/>
            <a:r>
              <a:rPr lang="en-US" sz="2000" dirty="0" err="1"/>
              <a:t>PrintWriter</a:t>
            </a:r>
            <a:r>
              <a:rPr lang="en-US" sz="2000" dirty="0"/>
              <a:t> writer = new </a:t>
            </a:r>
            <a:r>
              <a:rPr lang="en-US" sz="2000" dirty="0" err="1"/>
              <a:t>PrintWriter</a:t>
            </a:r>
            <a:r>
              <a:rPr lang="en-US" sz="2000" dirty="0"/>
              <a:t>(new </a:t>
            </a:r>
            <a:r>
              <a:rPr lang="en-US" sz="2000" dirty="0" err="1"/>
              <a:t>FileOutputStream</a:t>
            </a:r>
            <a:r>
              <a:rPr lang="en-US" sz="2000" dirty="0"/>
              <a:t>(“notes.txt”));</a:t>
            </a:r>
          </a:p>
          <a:p>
            <a:pPr lvl="1" fontAlgn="base"/>
            <a:r>
              <a:rPr lang="en-US" sz="2000" dirty="0" err="1"/>
              <a:t>writer.println</a:t>
            </a:r>
            <a:r>
              <a:rPr lang="en-US" sz="2000" dirty="0"/>
              <a:t>(“#These are my notes”);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(“This is a note without the extra line”);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 this would append right after the one above”);</a:t>
            </a:r>
          </a:p>
          <a:p>
            <a:pPr lvl="1" fontAlgn="base"/>
            <a:r>
              <a:rPr lang="en-US" sz="2000" dirty="0" err="1"/>
              <a:t>writer.close</a:t>
            </a:r>
            <a:r>
              <a:rPr lang="en-US" sz="2000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61395" y="5745897"/>
            <a:ext cx="647324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 in your tables, how this program works.</a:t>
            </a:r>
          </a:p>
          <a:p>
            <a:endParaRPr lang="en-US" dirty="0"/>
          </a:p>
          <a:p>
            <a:r>
              <a:rPr lang="en-US" dirty="0"/>
              <a:t>What the throws </a:t>
            </a:r>
            <a:r>
              <a:rPr lang="en-US" dirty="0" err="1"/>
              <a:t>IOException</a:t>
            </a:r>
            <a:r>
              <a:rPr lang="en-US" dirty="0"/>
              <a:t> in </a:t>
            </a:r>
            <a:r>
              <a:rPr lang="en-US" dirty="0" err="1"/>
              <a:t>printSimpleFile</a:t>
            </a:r>
            <a:r>
              <a:rPr lang="en-US" dirty="0"/>
              <a:t> method means?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050065"/>
            <a:ext cx="908685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07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92365" y="1057007"/>
            <a:ext cx="647324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Instead of having the try…catch block inside </a:t>
            </a:r>
            <a:r>
              <a:rPr lang="en-US" dirty="0" err="1"/>
              <a:t>printSimpleFile</a:t>
            </a:r>
            <a:r>
              <a:rPr lang="en-US" dirty="0"/>
              <a:t> this block is implemented where the method is called.</a:t>
            </a:r>
          </a:p>
          <a:p>
            <a:endParaRPr lang="en-US" dirty="0"/>
          </a:p>
          <a:p>
            <a:r>
              <a:rPr lang="en-US" b="1" dirty="0"/>
              <a:t>throws</a:t>
            </a:r>
            <a:r>
              <a:rPr lang="en-US" dirty="0"/>
              <a:t> means that the method is delegating the dealing of the exception to where the method is being called.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2461"/>
            <a:ext cx="908685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631D-BACA-472E-9EFF-4C433E2C262A}"/>
              </a:ext>
            </a:extLst>
          </p:cNvPr>
          <p:cNvSpPr txBox="1"/>
          <p:nvPr/>
        </p:nvSpPr>
        <p:spPr>
          <a:xfrm>
            <a:off x="92365" y="3522398"/>
            <a:ext cx="57131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we apply the same thing to </a:t>
            </a:r>
            <a:r>
              <a:rPr lang="en-US" dirty="0" err="1"/>
              <a:t>readSimpleFile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5024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164F67-5CFC-4A8B-9353-14C3A89C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188564"/>
            <a:ext cx="553212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A033B6-45AB-4118-A988-96FDA4B8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10" y="1050065"/>
            <a:ext cx="860679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"exit"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(line);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another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"Printing what is in simple.txt file"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37836F5-2AC6-4730-9FE9-9C3DEB333794}"/>
              </a:ext>
            </a:extLst>
          </p:cNvPr>
          <p:cNvSpPr/>
          <p:nvPr/>
        </p:nvSpPr>
        <p:spPr>
          <a:xfrm>
            <a:off x="10984230" y="4206240"/>
            <a:ext cx="194310" cy="708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6FFAF-5868-495D-9C60-6F42AD1E8851}"/>
              </a:ext>
            </a:extLst>
          </p:cNvPr>
          <p:cNvSpPr txBox="1"/>
          <p:nvPr/>
        </p:nvSpPr>
        <p:spPr>
          <a:xfrm>
            <a:off x="11292840" y="4360515"/>
            <a:ext cx="107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108EA6-47D7-44AD-BF11-B47C5D8B7895}"/>
              </a:ext>
            </a:extLst>
          </p:cNvPr>
          <p:cNvSpPr/>
          <p:nvPr/>
        </p:nvSpPr>
        <p:spPr>
          <a:xfrm>
            <a:off x="2914650" y="3707666"/>
            <a:ext cx="217170" cy="5886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6F3C9-F78E-4265-868A-8EBC63E317BB}"/>
              </a:ext>
            </a:extLst>
          </p:cNvPr>
          <p:cNvSpPr txBox="1"/>
          <p:nvPr/>
        </p:nvSpPr>
        <p:spPr>
          <a:xfrm>
            <a:off x="3246120" y="3707666"/>
            <a:ext cx="180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methods here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9F05CC1-D5E5-405A-B62D-4445D44796E2}"/>
              </a:ext>
            </a:extLst>
          </p:cNvPr>
          <p:cNvSpPr/>
          <p:nvPr/>
        </p:nvSpPr>
        <p:spPr>
          <a:xfrm rot="5400000">
            <a:off x="3372303" y="4404269"/>
            <a:ext cx="228602" cy="1319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63757-CAEB-4BE8-A673-86AFD55AF3E2}"/>
              </a:ext>
            </a:extLst>
          </p:cNvPr>
          <p:cNvSpPr txBox="1"/>
          <p:nvPr/>
        </p:nvSpPr>
        <p:spPr>
          <a:xfrm>
            <a:off x="2547257" y="5299713"/>
            <a:ext cx="20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specific message that generated the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DE07B-D007-48FE-BD2E-C1B7AC46D027}"/>
              </a:ext>
            </a:extLst>
          </p:cNvPr>
          <p:cNvSpPr/>
          <p:nvPr/>
        </p:nvSpPr>
        <p:spPr>
          <a:xfrm>
            <a:off x="354330" y="6816628"/>
            <a:ext cx="10008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https://docs.oracle.com/javase/8/docs/api/java/io/IOException.html?is-external=true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2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2066784"/>
          </a:xfrm>
        </p:spPr>
        <p:txBody>
          <a:bodyPr/>
          <a:lstStyle/>
          <a:p>
            <a:pPr fontAlgn="base"/>
            <a:r>
              <a:rPr lang="en-US" sz="2400" dirty="0"/>
              <a:t>Worksheet</a:t>
            </a:r>
          </a:p>
          <a:p>
            <a:pPr lvl="1" fontAlgn="base"/>
            <a:r>
              <a:rPr lang="en-US" sz="2200"/>
              <a:t>Files available: </a:t>
            </a:r>
            <a:r>
              <a:rPr lang="en-US" sz="2200">
                <a:hlinkClick r:id="rId2"/>
              </a:rPr>
              <a:t>https://github.com/CSU-CompSci-CS163-4/Handouts/tree/main/ClassExamples/09FileWrite</a:t>
            </a:r>
            <a:r>
              <a:rPr lang="en-US" sz="2200"/>
              <a:t> </a:t>
            </a:r>
            <a:endParaRPr lang="en-US" sz="2200" dirty="0"/>
          </a:p>
          <a:p>
            <a:pPr fontAlgn="base"/>
            <a:r>
              <a:rPr lang="en-US" sz="2400" dirty="0"/>
              <a:t>In Class Activity on </a:t>
            </a:r>
            <a:r>
              <a:rPr lang="en-US" sz="2400" dirty="0" err="1"/>
              <a:t>zybooks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671465" y="2918033"/>
            <a:ext cx="22413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https://twitter.com/BradSugars/status/897850608312561664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A0D5-1182-4BFC-8F11-4D125EC6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817" y="0"/>
            <a:ext cx="2883646" cy="288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A8138-6A98-4DE5-8EB4-C33E868FC3E1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2DE793-60F9-4A58-A1FB-790DB778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42150"/>
              </p:ext>
            </p:extLst>
          </p:nvPr>
        </p:nvGraphicFramePr>
        <p:xfrm>
          <a:off x="9987253" y="3863702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859" y="1746337"/>
            <a:ext cx="6280725" cy="5130956"/>
          </a:xfrm>
        </p:spPr>
        <p:txBody>
          <a:bodyPr/>
          <a:lstStyle/>
          <a:p>
            <a:r>
              <a:rPr lang="en-US" sz="2000" dirty="0"/>
              <a:t>You use them daily </a:t>
            </a:r>
          </a:p>
          <a:p>
            <a:pPr lvl="1"/>
            <a:r>
              <a:rPr lang="en-US" sz="2000" dirty="0"/>
              <a:t>Most common OS in the world? </a:t>
            </a:r>
          </a:p>
          <a:p>
            <a:pPr lvl="1"/>
            <a:r>
              <a:rPr lang="en-US" sz="2000" dirty="0"/>
              <a:t>Android </a:t>
            </a:r>
          </a:p>
          <a:p>
            <a:pPr lvl="2"/>
            <a:r>
              <a:rPr lang="en-US" sz="2000" dirty="0"/>
              <a:t>Written in Java w/ Kotlin </a:t>
            </a:r>
          </a:p>
          <a:p>
            <a:r>
              <a:rPr lang="en-US" sz="2000" dirty="0"/>
              <a:t>The control</a:t>
            </a:r>
          </a:p>
          <a:p>
            <a:pPr lvl="1"/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Hardware Interaction</a:t>
            </a:r>
          </a:p>
          <a:p>
            <a:pPr lvl="1"/>
            <a:r>
              <a:rPr lang="en-US" sz="2000" dirty="0"/>
              <a:t>Devices </a:t>
            </a:r>
          </a:p>
          <a:p>
            <a:pPr lvl="1"/>
            <a:r>
              <a:rPr lang="en-US" sz="2000" dirty="0"/>
              <a:t>Running applications, memory,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Files!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67" y="1301751"/>
            <a:ext cx="3290844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4238404"/>
          </a:xfrm>
        </p:spPr>
        <p:txBody>
          <a:bodyPr/>
          <a:lstStyle/>
          <a:p>
            <a:pPr fontAlgn="base"/>
            <a:r>
              <a:rPr lang="en-US" sz="2000" dirty="0"/>
              <a:t>Program that helps manage files and other programs</a:t>
            </a:r>
          </a:p>
          <a:p>
            <a:pPr fontAlgn="base"/>
            <a:r>
              <a:rPr lang="en-US" sz="2000" dirty="0"/>
              <a:t>Directory Structure</a:t>
            </a:r>
          </a:p>
          <a:p>
            <a:pPr lvl="1" fontAlgn="base"/>
            <a:r>
              <a:rPr lang="en-US" sz="2000" dirty="0"/>
              <a:t>Relative</a:t>
            </a:r>
          </a:p>
          <a:p>
            <a:pPr lvl="2" fontAlgn="base"/>
            <a:r>
              <a:rPr lang="en-US" sz="2000" dirty="0"/>
              <a:t>Based on current location</a:t>
            </a:r>
          </a:p>
          <a:p>
            <a:pPr lvl="1" fontAlgn="base"/>
            <a:r>
              <a:rPr lang="en-US" sz="2000" dirty="0"/>
              <a:t>Absolute </a:t>
            </a:r>
          </a:p>
          <a:p>
            <a:pPr lvl="2" fontAlgn="base"/>
            <a:r>
              <a:rPr lang="en-US" sz="2000" dirty="0"/>
              <a:t>Based on Root, the top of the hierarchy</a:t>
            </a:r>
          </a:p>
          <a:p>
            <a:pPr fontAlgn="base"/>
            <a:r>
              <a:rPr lang="en-US" sz="2000" dirty="0"/>
              <a:t>Key “shortcuts”</a:t>
            </a:r>
          </a:p>
          <a:p>
            <a:pPr lvl="1" fontAlgn="base"/>
            <a:r>
              <a:rPr lang="en-US" sz="2000" dirty="0"/>
              <a:t>.  (yes dot) - current directory </a:t>
            </a:r>
          </a:p>
          <a:p>
            <a:pPr lvl="1" fontAlgn="base"/>
            <a:r>
              <a:rPr lang="en-US" sz="2000" dirty="0"/>
              <a:t>..  (directory above this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3565656"/>
          </a:xfrm>
        </p:spPr>
        <p:txBody>
          <a:bodyPr/>
          <a:lstStyle/>
          <a:p>
            <a:pPr fontAlgn="base"/>
            <a:r>
              <a:rPr lang="en-US" sz="2400" dirty="0"/>
              <a:t>Windows: drive letter with C:/, D:/ </a:t>
            </a:r>
            <a:r>
              <a:rPr lang="en-US" sz="2400" dirty="0" err="1"/>
              <a:t>etc</a:t>
            </a:r>
            <a:endParaRPr lang="en-US" sz="2400" dirty="0"/>
          </a:p>
          <a:p>
            <a:pPr fontAlgn="base"/>
            <a:r>
              <a:rPr lang="en-US" sz="2400" dirty="0"/>
              <a:t>Linux/MacOS/Unix: just a "/“</a:t>
            </a:r>
          </a:p>
          <a:p>
            <a:pPr fontAlgn="base"/>
            <a:r>
              <a:rPr lang="en-US" sz="2400" dirty="0"/>
              <a:t>"/Directory - A/file“</a:t>
            </a:r>
          </a:p>
          <a:p>
            <a:pPr fontAlgn="base"/>
            <a:r>
              <a:rPr lang="en-US" sz="2400" dirty="0"/>
              <a:t>"/Directory - A/Directory - C/file“</a:t>
            </a:r>
          </a:p>
          <a:p>
            <a:pPr fontAlgn="base"/>
            <a:r>
              <a:rPr lang="en-US" sz="2400" dirty="0"/>
              <a:t>"C:\Directory - B\file“</a:t>
            </a:r>
          </a:p>
          <a:p>
            <a:pPr fontAlgn="base"/>
            <a:r>
              <a:rPr lang="en-US" sz="2400" dirty="0"/>
              <a:t>"/file"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7940" y="1711730"/>
            <a:ext cx="8412480" cy="680314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File(“notes.txt”);</a:t>
            </a:r>
          </a:p>
          <a:p>
            <a:pPr marL="0" indent="0" fontAlgn="base">
              <a:buNone/>
            </a:pPr>
            <a:r>
              <a:rPr lang="en-US" dirty="0"/>
              <a:t>Or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</a:t>
            </a:r>
            <a:r>
              <a:rPr lang="en-US" b="1" dirty="0" err="1"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latin typeface="Consolas" panose="020B0609020204030204" pitchFamily="49" charset="0"/>
              </a:rPr>
              <a:t>(“notes.txt”);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11731"/>
            <a:ext cx="6069899" cy="378609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12313"/>
            <a:ext cx="12561453" cy="3411768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files and directories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File </a:t>
            </a:r>
            <a:r>
              <a:rPr lang="en-US" sz="2400" b="1" dirty="0" err="1"/>
              <a:t>myFile</a:t>
            </a:r>
            <a:r>
              <a:rPr lang="en-US" sz="2400" b="1" dirty="0"/>
              <a:t>  = new File(“filename”);</a:t>
            </a:r>
          </a:p>
          <a:p>
            <a:pPr lvl="1" fontAlgn="base"/>
            <a:r>
              <a:rPr lang="en-US" sz="2400" dirty="0"/>
              <a:t>Creates or reads a file based on the </a:t>
            </a:r>
            <a:r>
              <a:rPr lang="en-US" sz="2400" i="1" dirty="0" err="1"/>
              <a:t>path+filename</a:t>
            </a:r>
            <a:r>
              <a:rPr lang="en-US" sz="2400" i="1" dirty="0"/>
              <a:t> </a:t>
            </a:r>
            <a:r>
              <a:rPr lang="en-US" sz="2400" dirty="0"/>
              <a:t> given</a:t>
            </a:r>
          </a:p>
          <a:p>
            <a:pPr lvl="1" fontAlgn="base"/>
            <a:r>
              <a:rPr lang="en-US" sz="2400" dirty="0"/>
              <a:t>Actually connects to the location which is a </a:t>
            </a:r>
            <a:r>
              <a:rPr lang="en-US" sz="2400" b="1" dirty="0"/>
              <a:t>‘stream of bytes’</a:t>
            </a:r>
            <a:endParaRPr lang="en-US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3936783"/>
          </a:xfrm>
        </p:spPr>
        <p:txBody>
          <a:bodyPr/>
          <a:lstStyle/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File(“/Users/</a:t>
            </a:r>
            <a:r>
              <a:rPr lang="en-US" sz="2400" dirty="0" err="1"/>
              <a:t>lionelle</a:t>
            </a:r>
            <a:r>
              <a:rPr lang="en-US" sz="2400" dirty="0"/>
              <a:t>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File(“../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7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r>
              <a:rPr lang="en-US" dirty="0"/>
              <a:t>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5130956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writing binary data to a file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(“/Users/lionelle/output.txt”);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 (“../output.txt”);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7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1781</Words>
  <Application>Microsoft Office PowerPoint</Application>
  <PresentationFormat>Custom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Operating Systems</vt:lpstr>
      <vt:lpstr>File Systems</vt:lpstr>
      <vt:lpstr>File Systems - Examples</vt:lpstr>
      <vt:lpstr>Files and Streams</vt:lpstr>
      <vt:lpstr>File Object in Java</vt:lpstr>
      <vt:lpstr>File Object in Java</vt:lpstr>
      <vt:lpstr>FileOutputStream Object in Java</vt:lpstr>
      <vt:lpstr>Print Writer</vt:lpstr>
      <vt:lpstr>Example of Writing and Reading</vt:lpstr>
      <vt:lpstr>Example of Writing and Reading</vt:lpstr>
      <vt:lpstr>Example of Writing and Reading</vt:lpstr>
      <vt:lpstr>In 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8</cp:revision>
  <dcterms:created xsi:type="dcterms:W3CDTF">2020-04-14T02:55:50Z</dcterms:created>
  <dcterms:modified xsi:type="dcterms:W3CDTF">2023-10-11T00:11:49Z</dcterms:modified>
</cp:coreProperties>
</file>