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2"/>
  </p:notesMasterIdLst>
  <p:sldIdLst>
    <p:sldId id="256" r:id="rId5"/>
    <p:sldId id="263" r:id="rId6"/>
    <p:sldId id="261" r:id="rId7"/>
    <p:sldId id="262" r:id="rId8"/>
    <p:sldId id="257" r:id="rId9"/>
    <p:sldId id="258" r:id="rId10"/>
    <p:sldId id="267" r:id="rId11"/>
    <p:sldId id="265" r:id="rId12"/>
    <p:sldId id="259" r:id="rId13"/>
    <p:sldId id="266" r:id="rId14"/>
    <p:sldId id="268" r:id="rId15"/>
    <p:sldId id="269" r:id="rId16"/>
    <p:sldId id="270" r:id="rId17"/>
    <p:sldId id="272" r:id="rId18"/>
    <p:sldId id="271" r:id="rId19"/>
    <p:sldId id="260" r:id="rId20"/>
    <p:sldId id="26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icrosoft Sans Serif" panose="020B0604020202020204" pitchFamily="3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61DCFD7-6FEB-4B54-B2B0-8C2291E4D067}"/>
    <pc:docChg chg="modSld">
      <pc:chgData name="Moraes,Marcia" userId="c9c67e8a-58e2-4733-9a1c-5d44fec4775b" providerId="ADAL" clId="{561DCFD7-6FEB-4B54-B2B0-8C2291E4D067}" dt="2022-08-19T01:40:53.275" v="2" actId="729"/>
      <pc:docMkLst>
        <pc:docMk/>
      </pc:docMkLst>
      <pc:sldChg chg="mod modShow">
        <pc:chgData name="Moraes,Marcia" userId="c9c67e8a-58e2-4733-9a1c-5d44fec4775b" providerId="ADAL" clId="{561DCFD7-6FEB-4B54-B2B0-8C2291E4D067}" dt="2022-08-19T01:40:53.275" v="2" actId="729"/>
        <pc:sldMkLst>
          <pc:docMk/>
          <pc:sldMk cId="2032472043" sldId="261"/>
        </pc:sldMkLst>
      </pc:sldChg>
      <pc:sldChg chg="modSp mod modNotesTx">
        <pc:chgData name="Moraes,Marcia" userId="c9c67e8a-58e2-4733-9a1c-5d44fec4775b" providerId="ADAL" clId="{561DCFD7-6FEB-4B54-B2B0-8C2291E4D067}" dt="2022-08-19T01:40:40.068" v="1"/>
        <pc:sldMkLst>
          <pc:docMk/>
          <pc:sldMk cId="2801241116" sldId="263"/>
        </pc:sldMkLst>
        <pc:spChg chg="mod">
          <ac:chgData name="Moraes,Marcia" userId="c9c67e8a-58e2-4733-9a1c-5d44fec4775b" providerId="ADAL" clId="{561DCFD7-6FEB-4B54-B2B0-8C2291E4D067}" dt="2022-08-19T01:40:37.234" v="0" actId="21"/>
          <ac:spMkLst>
            <pc:docMk/>
            <pc:sldMk cId="2801241116" sldId="263"/>
            <ac:spMk id="5" creationId="{1BBD0DB5-379A-304F-9307-E7B1A89B08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u="sng" dirty="0"/>
              <a:t>Truncates</a:t>
            </a:r>
            <a:r>
              <a:rPr lang="en-US" dirty="0"/>
              <a:t>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40" y="1270748"/>
            <a:ext cx="3543176" cy="1558514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70" y="2997522"/>
            <a:ext cx="3195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33014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092574"/>
            <a:ext cx="8312700" cy="1333800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0" y="3170707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60463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1361507"/>
            <a:ext cx="6448500" cy="1749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Assigned Programmer (only one needed per table)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Ideally a 163 student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799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60292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2292"/>
            <a:ext cx="8312700" cy="395091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124526" y="1771531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1968479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u="sng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388687" y="229736"/>
            <a:ext cx="2576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  <a:p>
            <a:r>
              <a:rPr lang="en-US" dirty="0"/>
              <a:t>Remember: build a habit of doing a little every night!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78833" y="3990195"/>
            <a:ext cx="6186309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are three ways technology can help improve the world around you? </a:t>
            </a:r>
          </a:p>
          <a:p>
            <a:r>
              <a:rPr lang="en-US" dirty="0"/>
              <a:t>How did you observe those ways this past weekend?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0186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puppyCounter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b="1" dirty="0">
                <a:solidFill>
                  <a:srgbClr val="000000"/>
                </a:solidFill>
              </a:rPr>
              <a:t>Declaring</a:t>
            </a:r>
            <a:r>
              <a:rPr lang="en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Declaring </a:t>
            </a:r>
            <a:r>
              <a:rPr lang="en" b="1" dirty="0">
                <a:solidFill>
                  <a:srgbClr val="000000"/>
                </a:solidFill>
              </a:rPr>
              <a:t>reserves</a:t>
            </a:r>
            <a:r>
              <a:rPr lang="en" dirty="0">
                <a:solidFill>
                  <a:srgbClr val="000000"/>
                </a:solidFill>
              </a:rPr>
              <a:t> or </a:t>
            </a:r>
            <a:r>
              <a:rPr lang="en" b="1" dirty="0">
                <a:solidFill>
                  <a:srgbClr val="000000"/>
                </a:solidFill>
              </a:rPr>
              <a:t>allocates</a:t>
            </a:r>
            <a:r>
              <a:rPr lang="en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-10768" y="3468667"/>
            <a:ext cx="45827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1495785"/>
            <a:ext cx="4156362" cy="2818031"/>
          </a:xfrm>
        </p:spPr>
        <p:txBody>
          <a:bodyPr/>
          <a:lstStyle/>
          <a:p>
            <a:r>
              <a:rPr lang="en-US" dirty="0"/>
              <a:t>Single equals sign (=) assigns values</a:t>
            </a:r>
          </a:p>
          <a:p>
            <a:r>
              <a:rPr lang="en-US" dirty="0"/>
              <a:t>The value </a:t>
            </a:r>
            <a:r>
              <a:rPr lang="en-US" b="1" dirty="0"/>
              <a:t>must</a:t>
            </a:r>
            <a:r>
              <a:rPr lang="en-US" dirty="0"/>
              <a:t> match the type</a:t>
            </a:r>
          </a:p>
          <a:p>
            <a:pPr lvl="1"/>
            <a:r>
              <a:rPr lang="en-US" dirty="0"/>
              <a:t>Strongly typed language</a:t>
            </a:r>
          </a:p>
          <a:p>
            <a:r>
              <a:rPr lang="en-US" dirty="0"/>
              <a:t>You can change the value as much as you want</a:t>
            </a:r>
          </a:p>
          <a:p>
            <a:pPr lvl="1"/>
            <a:r>
              <a:rPr lang="en-US" dirty="0"/>
              <a:t>But it must still be the same type</a:t>
            </a:r>
          </a:p>
          <a:p>
            <a:r>
              <a:rPr lang="en-US" dirty="0"/>
              <a:t>Assigning the first time is called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Often done in the same line as declaring</a:t>
            </a:r>
          </a:p>
          <a:p>
            <a:r>
              <a:rPr lang="en-US" dirty="0"/>
              <a:t>Objects have the </a:t>
            </a:r>
            <a:r>
              <a:rPr lang="en-US" b="1" dirty="0"/>
              <a:t>null</a:t>
            </a:r>
            <a:r>
              <a:rPr lang="en-US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zyBooks</a:t>
            </a:r>
            <a:r>
              <a:rPr lang="en-US" dirty="0"/>
              <a:t> has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% (modulo)  - remainder!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1291</Words>
  <Application>Microsoft Office PowerPoint</Application>
  <PresentationFormat>On-screen Show (16:9)</PresentationFormat>
  <Paragraphs>195</Paragraphs>
  <Slides>17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Proxima Nova</vt:lpstr>
      <vt:lpstr>Consolas</vt:lpstr>
      <vt:lpstr>Microsoft Sans Serif</vt:lpstr>
      <vt:lpstr>Source Sans Pro</vt:lpstr>
      <vt:lpstr>Arial</vt:lpstr>
      <vt:lpstr>Office Theme</vt:lpstr>
      <vt:lpstr>PowerPoint Presentation</vt:lpstr>
      <vt:lpstr>Announcements</vt:lpstr>
      <vt:lpstr>iClicker Cloud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Integer Division</vt:lpstr>
      <vt:lpstr>Modulo - Extremely useful operation</vt:lpstr>
      <vt:lpstr>What are some cases to use it?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Moraes,Marcia</cp:lastModifiedBy>
  <cp:revision>17</cp:revision>
  <dcterms:modified xsi:type="dcterms:W3CDTF">2022-08-19T01:40:58Z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