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81" r:id="rId4"/>
    <p:sldId id="261" r:id="rId5"/>
    <p:sldId id="277" r:id="rId6"/>
    <p:sldId id="272" r:id="rId7"/>
    <p:sldId id="278" r:id="rId8"/>
    <p:sldId id="279" r:id="rId9"/>
    <p:sldId id="280" r:id="rId10"/>
    <p:sldId id="276" r:id="rId11"/>
    <p:sldId id="288" r:id="rId12"/>
    <p:sldId id="286" r:id="rId13"/>
    <p:sldId id="282" r:id="rId14"/>
    <p:sldId id="259" r:id="rId15"/>
    <p:sldId id="283" r:id="rId16"/>
    <p:sldId id="284" r:id="rId17"/>
    <p:sldId id="285" r:id="rId18"/>
    <p:sldId id="267" r:id="rId19"/>
    <p:sldId id="287" r:id="rId20"/>
    <p:sldId id="258" r:id="rId21"/>
    <p:sldId id="273" r:id="rId22"/>
    <p:sldId id="269" r:id="rId23"/>
    <p:sldId id="262" r:id="rId24"/>
    <p:sldId id="263" r:id="rId25"/>
    <p:sldId id="264" r:id="rId26"/>
    <p:sldId id="265" r:id="rId27"/>
    <p:sldId id="274" r:id="rId28"/>
    <p:sldId id="275" r:id="rId2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3" autoAdjust="0"/>
    <p:restoredTop sz="95994" autoAdjust="0"/>
  </p:normalViewPr>
  <p:slideViewPr>
    <p:cSldViewPr snapToGrid="0" snapToObjects="1">
      <p:cViewPr varScale="1">
        <p:scale>
          <a:sx n="61" d="100"/>
          <a:sy n="61" d="100"/>
        </p:scale>
        <p:origin x="942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E738101-1AEB-479F-AB0B-B65888F01BDC}"/>
    <pc:docChg chg="custSel modSld">
      <pc:chgData name="Moraes,Marcia" userId="c9c67e8a-58e2-4733-9a1c-5d44fec4775b" providerId="ADAL" clId="{5E738101-1AEB-479F-AB0B-B65888F01BDC}" dt="2022-08-19T01:42:11.971" v="0" actId="478"/>
      <pc:docMkLst>
        <pc:docMk/>
      </pc:docMkLst>
      <pc:sldChg chg="delSp mod">
        <pc:chgData name="Moraes,Marcia" userId="c9c67e8a-58e2-4733-9a1c-5d44fec4775b" providerId="ADAL" clId="{5E738101-1AEB-479F-AB0B-B65888F01BDC}" dt="2022-08-19T01:42:11.971" v="0" actId="478"/>
        <pc:sldMkLst>
          <pc:docMk/>
          <pc:sldMk cId="2801241116" sldId="270"/>
        </pc:sldMkLst>
        <pc:spChg chg="del">
          <ac:chgData name="Moraes,Marcia" userId="c9c67e8a-58e2-4733-9a1c-5d44fec4775b" providerId="ADAL" clId="{5E738101-1AEB-479F-AB0B-B65888F01BDC}" dt="2022-08-19T01:42:11.971" v="0" actId="478"/>
          <ac:spMkLst>
            <pc:docMk/>
            <pc:sldMk cId="2801241116" sldId="270"/>
            <ac:spMk id="9" creationId="{0AE4994E-F0C4-1A4D-A400-16F3B108C4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866-F6CA-8E4A-B84A-EDF0EF4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Pseudocode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6B1-16B0-644E-9D4D-563305EE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76121"/>
            <a:ext cx="12561453" cy="3946978"/>
          </a:xfrm>
        </p:spPr>
        <p:txBody>
          <a:bodyPr/>
          <a:lstStyle/>
          <a:p>
            <a:r>
              <a:rPr lang="en-US" dirty="0"/>
              <a:t>As a group, block out / outline what you need to do for the </a:t>
            </a:r>
            <a:r>
              <a:rPr lang="en-US" b="1" dirty="0" err="1"/>
              <a:t>longDivision</a:t>
            </a:r>
            <a:r>
              <a:rPr lang="en-US" b="1" dirty="0"/>
              <a:t>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It needs to print both the quotient and the remainder of value 1 long divided by value 2</a:t>
            </a:r>
          </a:p>
          <a:p>
            <a:pPr lvl="1"/>
            <a:r>
              <a:rPr lang="en-US" dirty="0"/>
              <a:t>This outline is called pseudocode, and often done in *comments* for example</a:t>
            </a:r>
          </a:p>
          <a:p>
            <a:pPr lvl="2"/>
            <a:r>
              <a:rPr lang="en-US" dirty="0"/>
              <a:t>// multiple value1 and value2 together – store in answer</a:t>
            </a:r>
          </a:p>
          <a:p>
            <a:pPr lvl="2"/>
            <a:r>
              <a:rPr lang="en-US" dirty="0"/>
              <a:t>// Print hello doc, the answer is _answer_</a:t>
            </a:r>
          </a:p>
          <a:p>
            <a:pPr lvl="1"/>
            <a:r>
              <a:rPr lang="en-US" dirty="0"/>
              <a:t>Focus on major “sub tasks” of the method task</a:t>
            </a:r>
          </a:p>
          <a:p>
            <a:pPr lvl="1"/>
            <a:r>
              <a:rPr lang="en-US" dirty="0"/>
              <a:t>Most methods should have one task, with a couple small things needed to accomplish that task</a:t>
            </a:r>
          </a:p>
          <a:p>
            <a:pPr lvl="2"/>
            <a:r>
              <a:rPr lang="en-US" dirty="0"/>
              <a:t>That is it!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3542-4261-2845-9C92-F1E1FAC64D55}"/>
              </a:ext>
            </a:extLst>
          </p:cNvPr>
          <p:cNvSpPr txBox="1"/>
          <p:nvPr/>
        </p:nvSpPr>
        <p:spPr>
          <a:xfrm>
            <a:off x="1561761" y="5546164"/>
            <a:ext cx="9710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pseudocode here   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0F5B08E-E543-6D4D-A32B-A7C7DC8CF326}"/>
              </a:ext>
            </a:extLst>
          </p:cNvPr>
          <p:cNvSpPr/>
          <p:nvPr/>
        </p:nvSpPr>
        <p:spPr>
          <a:xfrm rot="505444">
            <a:off x="9436405" y="6106236"/>
            <a:ext cx="3713171" cy="818848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Called a method stub!</a:t>
            </a:r>
          </a:p>
        </p:txBody>
      </p:sp>
    </p:spTree>
    <p:extLst>
      <p:ext uri="{BB962C8B-B14F-4D97-AF65-F5344CB8AC3E}">
        <p14:creationId xmlns:p14="http://schemas.microsoft.com/office/powerpoint/2010/main" val="31505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3B9-4556-40D4-89F0-45C666A8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F524-B007-424D-9345-3E7C6A93E76A}"/>
              </a:ext>
            </a:extLst>
          </p:cNvPr>
          <p:cNvSpPr txBox="1"/>
          <p:nvPr/>
        </p:nvSpPr>
        <p:spPr>
          <a:xfrm>
            <a:off x="472191" y="2318932"/>
            <a:ext cx="116998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%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86DBA-8D5B-495E-ACCB-873D078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Ideas Together: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98DB7-0221-4D07-ACFC-48B27DABE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612">
        <p:fade/>
      </p:transition>
    </mc:Choice>
    <mc:Fallback xmlns="">
      <p:transition advTm="6161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628075" y="2501242"/>
            <a:ext cx="78077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5521">
        <p:fade/>
      </p:transition>
    </mc:Choice>
    <mc:Fallback xmlns="">
      <p:transition advTm="135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4A2-5311-4D5D-96D6-4E353BE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505"/>
            <a:ext cx="12561453" cy="1015663"/>
          </a:xfrm>
        </p:spPr>
        <p:txBody>
          <a:bodyPr/>
          <a:lstStyle/>
          <a:p>
            <a:r>
              <a:rPr lang="en-US" dirty="0"/>
              <a:t>Rectangle?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B2DD-9E2F-4A9D-AE4D-7F76B9479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4786" y="2173089"/>
            <a:ext cx="5424623" cy="2685094"/>
          </a:xfrm>
        </p:spPr>
        <p:txBody>
          <a:bodyPr/>
          <a:lstStyle/>
          <a:p>
            <a:r>
              <a:rPr lang="en-US" b="1" dirty="0"/>
              <a:t>this –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Means “this object/instance”</a:t>
            </a:r>
          </a:p>
          <a:p>
            <a:r>
              <a:rPr lang="en-US" dirty="0"/>
              <a:t>Helps keep track of which variable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But not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8A5B6-E068-488F-90FF-8825CA4202CC}"/>
              </a:ext>
            </a:extLst>
          </p:cNvPr>
          <p:cNvSpPr txBox="1"/>
          <p:nvPr/>
        </p:nvSpPr>
        <p:spPr>
          <a:xfrm>
            <a:off x="628075" y="1593320"/>
            <a:ext cx="691046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instance variables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3872">
        <p:fade/>
      </p:transition>
    </mc:Choice>
    <mc:Fallback xmlns="">
      <p:transition advTm="19387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D0-8437-42FD-8E0A-4BE6D023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7AF4-3B21-4B2F-B753-133D4422F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5181" y="2550519"/>
            <a:ext cx="5544544" cy="2461251"/>
          </a:xfrm>
        </p:spPr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Shared / often Self contained (remember 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Need to access instance variables</a:t>
            </a:r>
          </a:p>
          <a:p>
            <a:pPr lvl="1"/>
            <a:r>
              <a:rPr lang="en-US" dirty="0"/>
              <a:t>Uses the data in the object</a:t>
            </a:r>
          </a:p>
          <a:p>
            <a:pPr lvl="2"/>
            <a:r>
              <a:rPr lang="en-US" dirty="0"/>
              <a:t>Unique to that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1620-25D5-4DDC-B58F-925127A96CE3}"/>
              </a:ext>
            </a:extLst>
          </p:cNvPr>
          <p:cNvSpPr txBox="1"/>
          <p:nvPr/>
        </p:nvSpPr>
        <p:spPr>
          <a:xfrm>
            <a:off x="254830" y="2548823"/>
            <a:ext cx="586115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9576">
        <p:fade/>
      </p:transition>
    </mc:Choice>
    <mc:Fallback xmlns="">
      <p:transition advTm="6957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/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/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/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3879">
        <p:fade/>
      </p:transition>
    </mc:Choice>
    <mc:Fallback xmlns="">
      <p:transition advTm="13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-7277"/>
            <a:ext cx="12561453" cy="1846659"/>
          </a:xfrm>
        </p:spPr>
        <p:txBody>
          <a:bodyPr/>
          <a:lstStyle/>
          <a:p>
            <a:r>
              <a:rPr lang="en-US" dirty="0"/>
              <a:t>Why Methods and Objects?</a:t>
            </a:r>
            <a:br>
              <a:rPr lang="en-US" dirty="0"/>
            </a:br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18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79659" y="3032104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83712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707549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731386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79658" y="4814340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1D6-EF7A-4851-BDB2-AB12C875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88470"/>
            <a:ext cx="12561453" cy="1015663"/>
          </a:xfrm>
        </p:spPr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666E-90E3-410C-8D98-986111BDC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206349"/>
            <a:ext cx="12561453" cy="1940275"/>
          </a:xfrm>
        </p:spPr>
        <p:txBody>
          <a:bodyPr/>
          <a:lstStyle/>
          <a:p>
            <a:r>
              <a:rPr lang="en-US" dirty="0"/>
              <a:t>Go canvas to access In Class: Long Division</a:t>
            </a:r>
          </a:p>
          <a:p>
            <a:r>
              <a:rPr lang="en-US" dirty="0"/>
              <a:t>We will build a long division object, that the main method will call</a:t>
            </a:r>
          </a:p>
          <a:p>
            <a:r>
              <a:rPr lang="en-US" dirty="0"/>
              <a:t>Notice – </a:t>
            </a:r>
            <a:r>
              <a:rPr lang="en-US" b="1" dirty="0"/>
              <a:t>two </a:t>
            </a:r>
            <a:r>
              <a:rPr lang="en-US" dirty="0"/>
              <a:t> classes! </a:t>
            </a:r>
          </a:p>
          <a:p>
            <a:r>
              <a:rPr lang="en-US" dirty="0"/>
              <a:t>Time pending, you should build the memory tables for your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2030-AEEB-4644-9D42-57D0B8EC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79" y="2466776"/>
            <a:ext cx="351521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211079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0486045" y="1182061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E5FA6-C9AA-7249-905D-C0AC1FB3A833}"/>
              </a:ext>
            </a:extLst>
          </p:cNvPr>
          <p:cNvSpPr txBox="1"/>
          <p:nvPr/>
        </p:nvSpPr>
        <p:spPr>
          <a:xfrm>
            <a:off x="2450770" y="6082507"/>
            <a:ext cx="869981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iClicker</a:t>
            </a:r>
            <a:r>
              <a:rPr lang="en-US" b="1" dirty="0"/>
              <a:t> Check-in Question: (make sure to talk before class starts)</a:t>
            </a:r>
          </a:p>
          <a:p>
            <a:r>
              <a:rPr lang="en-US" dirty="0"/>
              <a:t>How many lines of code do you think you can track before it would get hard</a:t>
            </a:r>
          </a:p>
          <a:p>
            <a:r>
              <a:rPr lang="en-US" dirty="0"/>
              <a:t>to follow it all? 10, 20, 30, 100?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</a:t>
            </a:r>
            <a:r>
              <a:rPr lang="en-US" u="sng" dirty="0"/>
              <a:t>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Reusing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/>
              <a:t>Programming ==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/>
              <a:t>You 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10CD-C37D-4A95-A5E0-9722545C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417" y="3156557"/>
            <a:ext cx="9744199" cy="1015663"/>
          </a:xfrm>
        </p:spPr>
        <p:txBody>
          <a:bodyPr/>
          <a:lstStyle/>
          <a:p>
            <a:r>
              <a:rPr lang="en-US" dirty="0"/>
              <a:t>Methods: Reusable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91E1-2FEC-43A5-A5BE-FF3C1C52F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414"/>
          </a:xfrm>
        </p:spPr>
        <p:txBody>
          <a:bodyPr/>
          <a:lstStyle/>
          <a:p>
            <a:r>
              <a:rPr lang="en-US" dirty="0"/>
              <a:t>The ENIAC women pioneered reusable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FB8F2-3611-4C66-A8C9-493181241387}"/>
              </a:ext>
            </a:extLst>
          </p:cNvPr>
          <p:cNvSpPr/>
          <p:nvPr/>
        </p:nvSpPr>
        <p:spPr>
          <a:xfrm>
            <a:off x="10158918" y="2571782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460230-0941-4D59-B05C-B9C72351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65" y="103449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8919037" y="3679891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CA5F5-445D-4C33-A362-5AD9CBEC81B0}"/>
              </a:ext>
            </a:extLst>
          </p:cNvPr>
          <p:cNvSpPr txBox="1"/>
          <p:nvPr/>
        </p:nvSpPr>
        <p:spPr>
          <a:xfrm>
            <a:off x="0" y="1889557"/>
            <a:ext cx="86493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F6197-53FD-4A50-AA9D-91873AF527D9}"/>
              </a:ext>
            </a:extLst>
          </p:cNvPr>
          <p:cNvSpPr/>
          <p:nvPr/>
        </p:nvSpPr>
        <p:spPr>
          <a:xfrm>
            <a:off x="5367293" y="4114259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1E8D0-8605-4C4D-B6BE-B2150EDCB3AB}"/>
              </a:ext>
            </a:extLst>
          </p:cNvPr>
          <p:cNvSpPr/>
          <p:nvPr/>
        </p:nvSpPr>
        <p:spPr>
          <a:xfrm>
            <a:off x="5384807" y="5541484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E3C12-5FB4-46B1-BF72-7910A1F3FCD8}"/>
              </a:ext>
            </a:extLst>
          </p:cNvPr>
          <p:cNvSpPr/>
          <p:nvPr/>
        </p:nvSpPr>
        <p:spPr>
          <a:xfrm>
            <a:off x="5384807" y="1995908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A5BD-9DD0-40DF-AE88-FC71EE3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1453-BBA2-4D43-B537-3F92DABBD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013" y="2109279"/>
            <a:ext cx="5023217" cy="1453988"/>
          </a:xfrm>
        </p:spPr>
        <p:txBody>
          <a:bodyPr/>
          <a:lstStyle/>
          <a:p>
            <a:r>
              <a:rPr lang="en-US" dirty="0"/>
              <a:t>Are ways to modularize / reduce the code</a:t>
            </a:r>
          </a:p>
          <a:p>
            <a:r>
              <a:rPr lang="en-US" dirty="0"/>
              <a:t>Small, repeatable blocks</a:t>
            </a:r>
          </a:p>
          <a:p>
            <a:r>
              <a:rPr lang="en-US" b="1" dirty="0"/>
              <a:t>One</a:t>
            </a:r>
            <a:r>
              <a:rPr lang="en-US" dirty="0"/>
              <a:t> idea at a time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E4C3-9BDF-491A-932D-8DEC4D1C373D}"/>
              </a:ext>
            </a:extLst>
          </p:cNvPr>
          <p:cNvSpPr txBox="1"/>
          <p:nvPr/>
        </p:nvSpPr>
        <p:spPr>
          <a:xfrm>
            <a:off x="1191719" y="4964454"/>
            <a:ext cx="10170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// block of code in here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7136D-DF2D-49C8-8CC0-BD8A247301B5}"/>
              </a:ext>
            </a:extLst>
          </p:cNvPr>
          <p:cNvSpPr txBox="1"/>
          <p:nvPr/>
        </p:nvSpPr>
        <p:spPr>
          <a:xfrm>
            <a:off x="1693889" y="44180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3F2FE-C1CF-488E-A5B0-4F1DD15B3C6A}"/>
              </a:ext>
            </a:extLst>
          </p:cNvPr>
          <p:cNvSpPr txBox="1"/>
          <p:nvPr/>
        </p:nvSpPr>
        <p:spPr>
          <a:xfrm>
            <a:off x="2673246" y="427169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1790-FF3A-45BA-AC37-047816A6A439}"/>
              </a:ext>
            </a:extLst>
          </p:cNvPr>
          <p:cNvSpPr txBox="1"/>
          <p:nvPr/>
        </p:nvSpPr>
        <p:spPr>
          <a:xfrm>
            <a:off x="3809999" y="428068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2EC13-5415-4330-A5A2-B8CDACD0A4F3}"/>
              </a:ext>
            </a:extLst>
          </p:cNvPr>
          <p:cNvSpPr txBox="1"/>
          <p:nvPr/>
        </p:nvSpPr>
        <p:spPr>
          <a:xfrm>
            <a:off x="4819331" y="4634629"/>
            <a:ext cx="128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E15E8-D870-4D05-A998-4ED160AF2E99}"/>
              </a:ext>
            </a:extLst>
          </p:cNvPr>
          <p:cNvSpPr txBox="1"/>
          <p:nvPr/>
        </p:nvSpPr>
        <p:spPr>
          <a:xfrm>
            <a:off x="7117819" y="4659588"/>
            <a:ext cx="202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3E276-1F69-487A-8C97-7DC4F194E502}"/>
              </a:ext>
            </a:extLst>
          </p:cNvPr>
          <p:cNvSpPr/>
          <p:nvPr/>
        </p:nvSpPr>
        <p:spPr>
          <a:xfrm>
            <a:off x="7117818" y="6170027"/>
            <a:ext cx="6583191" cy="10295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Tip: Thinks of static as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hared memory space.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If the method is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elf contained, it should be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tatic</a:t>
            </a:r>
          </a:p>
        </p:txBody>
      </p:sp>
    </p:spTree>
    <p:extLst>
      <p:ext uri="{BB962C8B-B14F-4D97-AF65-F5344CB8AC3E}">
        <p14:creationId xmlns:p14="http://schemas.microsoft.com/office/powerpoint/2010/main" val="303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13307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|6.7|16.5|2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45.9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3207</Words>
  <Application>Microsoft Office PowerPoint</Application>
  <PresentationFormat>Custom</PresentationFormat>
  <Paragraphs>449</Paragraphs>
  <Slides>28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Reading Check-in </vt:lpstr>
      <vt:lpstr>Programming == Problem Solving</vt:lpstr>
      <vt:lpstr>Methods: Reusable Code</vt:lpstr>
      <vt:lpstr>Reusable Code</vt:lpstr>
      <vt:lpstr>Methods</vt:lpstr>
      <vt:lpstr>Method Name &amp; Parameters</vt:lpstr>
      <vt:lpstr>Return Types </vt:lpstr>
      <vt:lpstr>Quick Practice Pseudocode </vt:lpstr>
      <vt:lpstr>Putting it together</vt:lpstr>
      <vt:lpstr>Coupling Ideas Together: Objects</vt:lpstr>
      <vt:lpstr>Objects are Building Blocks</vt:lpstr>
      <vt:lpstr>Memory Example</vt:lpstr>
      <vt:lpstr>Rectangle?</vt:lpstr>
      <vt:lpstr>Instance Methods</vt:lpstr>
      <vt:lpstr>Use Tables!</vt:lpstr>
      <vt:lpstr>Why Methods and Objects? DRY Code</vt:lpstr>
      <vt:lpstr>Coding Practice</vt:lpstr>
      <vt:lpstr>Objects are Building Blocks</vt:lpstr>
      <vt:lpstr>Reusing code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29</cp:revision>
  <dcterms:created xsi:type="dcterms:W3CDTF">2020-03-08T08:09:19Z</dcterms:created>
  <dcterms:modified xsi:type="dcterms:W3CDTF">2022-08-19T01:42:16Z</dcterms:modified>
</cp:coreProperties>
</file>