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0" r:id="rId3"/>
    <p:sldId id="264" r:id="rId4"/>
    <p:sldId id="257" r:id="rId5"/>
    <p:sldId id="258" r:id="rId6"/>
    <p:sldId id="268" r:id="rId7"/>
    <p:sldId id="259" r:id="rId8"/>
    <p:sldId id="269" r:id="rId9"/>
    <p:sldId id="260" r:id="rId10"/>
    <p:sldId id="261" r:id="rId11"/>
    <p:sldId id="265" r:id="rId12"/>
    <p:sldId id="266" r:id="rId13"/>
    <p:sldId id="262" r:id="rId14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22" autoAdjust="0"/>
    <p:restoredTop sz="95994" autoAdjust="0"/>
  </p:normalViewPr>
  <p:slideViewPr>
    <p:cSldViewPr snapToGrid="0" snapToObjects="1">
      <p:cViewPr varScale="1">
        <p:scale>
          <a:sx n="61" d="100"/>
          <a:sy n="61" d="100"/>
        </p:scale>
        <p:origin x="1026" y="66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aes,Marcia" userId="c9c67e8a-58e2-4733-9a1c-5d44fec4775b" providerId="ADAL" clId="{2643F433-1038-4849-B59A-84215725AEEF}"/>
    <pc:docChg chg="custSel modSld">
      <pc:chgData name="Moraes,Marcia" userId="c9c67e8a-58e2-4733-9a1c-5d44fec4775b" providerId="ADAL" clId="{2643F433-1038-4849-B59A-84215725AEEF}" dt="2022-08-19T01:43:01.672" v="0" actId="478"/>
      <pc:docMkLst>
        <pc:docMk/>
      </pc:docMkLst>
      <pc:sldChg chg="delSp mod">
        <pc:chgData name="Moraes,Marcia" userId="c9c67e8a-58e2-4733-9a1c-5d44fec4775b" providerId="ADAL" clId="{2643F433-1038-4849-B59A-84215725AEEF}" dt="2022-08-19T01:43:01.672" v="0" actId="478"/>
        <pc:sldMkLst>
          <pc:docMk/>
          <pc:sldMk cId="876244202" sldId="270"/>
        </pc:sldMkLst>
        <pc:spChg chg="del">
          <ac:chgData name="Moraes,Marcia" userId="c9c67e8a-58e2-4733-9a1c-5d44fec4775b" providerId="ADAL" clId="{2643F433-1038-4849-B59A-84215725AEEF}" dt="2022-08-19T01:43:01.672" v="0" actId="478"/>
          <ac:spMkLst>
            <pc:docMk/>
            <pc:sldMk cId="876244202" sldId="270"/>
            <ac:spMk id="7" creationId="{CB1D3C32-157D-4AB2-8254-1075DFAB882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0549054" y="7264322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9287446" y="7508206"/>
            <a:ext cx="46013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10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10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Branching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77E45-4507-9B4D-84EE-2BA541038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track?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EE76AB-1CCF-F14B-B0CB-88A971BC1CF1}"/>
              </a:ext>
            </a:extLst>
          </p:cNvPr>
          <p:cNvSpPr/>
          <p:nvPr/>
        </p:nvSpPr>
        <p:spPr>
          <a:xfrm>
            <a:off x="5682404" y="1463722"/>
            <a:ext cx="2953595" cy="101566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puppies &gt;= 100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3B0E6C-44F5-914F-92FB-234B4E813CAF}"/>
              </a:ext>
            </a:extLst>
          </p:cNvPr>
          <p:cNvSpPr/>
          <p:nvPr/>
        </p:nvSpPr>
        <p:spPr>
          <a:xfrm>
            <a:off x="1990410" y="3482347"/>
            <a:ext cx="2953595" cy="101566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puppies &lt; 200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150556-701A-A347-A55C-C0ABB586CF68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467208" y="2479385"/>
            <a:ext cx="3691994" cy="10029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99B6140-95F2-AB4D-B0A0-EBB9E773EC47}"/>
              </a:ext>
            </a:extLst>
          </p:cNvPr>
          <p:cNvCxnSpPr>
            <a:stCxn id="4" idx="2"/>
          </p:cNvCxnSpPr>
          <p:nvPr/>
        </p:nvCxnSpPr>
        <p:spPr>
          <a:xfrm flipH="1">
            <a:off x="7159201" y="2479385"/>
            <a:ext cx="1" cy="47850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BF5221-EC1D-604B-B293-13C6F43BBCA3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467207" y="4498010"/>
            <a:ext cx="1" cy="248699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 Diagonal Corner Rectangle 14">
            <a:extLst>
              <a:ext uri="{FF2B5EF4-FFF2-40B4-BE49-F238E27FC236}">
                <a16:creationId xmlns:a16="http://schemas.microsoft.com/office/drawing/2014/main" id="{9D5BD173-E2F7-6E45-A0B8-ADC3AD0F3DC8}"/>
              </a:ext>
            </a:extLst>
          </p:cNvPr>
          <p:cNvSpPr/>
          <p:nvPr/>
        </p:nvSpPr>
        <p:spPr>
          <a:xfrm>
            <a:off x="4109592" y="4897722"/>
            <a:ext cx="2407225" cy="1206500"/>
          </a:xfrm>
          <a:prstGeom prst="round2Diag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ok, that may be too many puppies</a:t>
            </a:r>
            <a:endParaRPr lang="en-US" dirty="0">
              <a:solidFill>
                <a:schemeClr val="bg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6" name="Round Diagonal Corner Rectangle 15">
            <a:extLst>
              <a:ext uri="{FF2B5EF4-FFF2-40B4-BE49-F238E27FC236}">
                <a16:creationId xmlns:a16="http://schemas.microsoft.com/office/drawing/2014/main" id="{449378B8-89FE-9744-9F25-5C7722D8802D}"/>
              </a:ext>
            </a:extLst>
          </p:cNvPr>
          <p:cNvSpPr/>
          <p:nvPr/>
        </p:nvSpPr>
        <p:spPr>
          <a:xfrm>
            <a:off x="295258" y="4866984"/>
            <a:ext cx="2713714" cy="1206500"/>
          </a:xfrm>
          <a:prstGeom prst="round2Diag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happy level: n</a:t>
            </a:r>
            <a:endParaRPr lang="en-US" dirty="0">
              <a:solidFill>
                <a:schemeClr val="bg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7" name="Round Diagonal Corner Rectangle 16">
            <a:extLst>
              <a:ext uri="{FF2B5EF4-FFF2-40B4-BE49-F238E27FC236}">
                <a16:creationId xmlns:a16="http://schemas.microsoft.com/office/drawing/2014/main" id="{AC288DA3-D79A-8143-BCA3-B98F14FDAF0C}"/>
              </a:ext>
            </a:extLst>
          </p:cNvPr>
          <p:cNvSpPr/>
          <p:nvPr/>
        </p:nvSpPr>
        <p:spPr>
          <a:xfrm>
            <a:off x="8942487" y="4795692"/>
            <a:ext cx="2407225" cy="1206500"/>
          </a:xfrm>
          <a:prstGeom prst="round2Diag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need more puppies</a:t>
            </a:r>
            <a:endParaRPr lang="en-US" dirty="0">
              <a:solidFill>
                <a:schemeClr val="bg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BF807F-8A64-9C49-8209-8D8405593E5C}"/>
              </a:ext>
            </a:extLst>
          </p:cNvPr>
          <p:cNvSpPr txBox="1"/>
          <p:nvPr/>
        </p:nvSpPr>
        <p:spPr>
          <a:xfrm>
            <a:off x="4559300" y="2616200"/>
            <a:ext cx="811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400220-C79C-A148-AD42-004BC9535469}"/>
              </a:ext>
            </a:extLst>
          </p:cNvPr>
          <p:cNvSpPr txBox="1"/>
          <p:nvPr/>
        </p:nvSpPr>
        <p:spPr>
          <a:xfrm>
            <a:off x="9156700" y="2616200"/>
            <a:ext cx="800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CD6F6B-EAEE-7641-92AA-D08CE6C3D189}"/>
              </a:ext>
            </a:extLst>
          </p:cNvPr>
          <p:cNvSpPr txBox="1"/>
          <p:nvPr/>
        </p:nvSpPr>
        <p:spPr>
          <a:xfrm>
            <a:off x="11455400" y="1463722"/>
            <a:ext cx="186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puppies = 100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A9EFAB-2AE2-DF4F-BC74-FBDF7441157F}"/>
              </a:ext>
            </a:extLst>
          </p:cNvPr>
          <p:cNvSpPr txBox="1"/>
          <p:nvPr/>
        </p:nvSpPr>
        <p:spPr>
          <a:xfrm>
            <a:off x="11455400" y="1952259"/>
            <a:ext cx="1972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puppies = 300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3F37AA-0F0D-4346-9A71-BCB676E46C6B}"/>
              </a:ext>
            </a:extLst>
          </p:cNvPr>
          <p:cNvSpPr txBox="1"/>
          <p:nvPr/>
        </p:nvSpPr>
        <p:spPr>
          <a:xfrm>
            <a:off x="11455400" y="2479385"/>
            <a:ext cx="1594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puppies = 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8C64E0-5EB0-4141-90B7-18253D522D2A}"/>
              </a:ext>
            </a:extLst>
          </p:cNvPr>
          <p:cNvSpPr txBox="1"/>
          <p:nvPr/>
        </p:nvSpPr>
        <p:spPr>
          <a:xfrm>
            <a:off x="1198312" y="4439543"/>
            <a:ext cx="811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275F7A-A13D-7F45-B12F-C9D5D9695500}"/>
              </a:ext>
            </a:extLst>
          </p:cNvPr>
          <p:cNvSpPr txBox="1"/>
          <p:nvPr/>
        </p:nvSpPr>
        <p:spPr>
          <a:xfrm>
            <a:off x="4644611" y="4497612"/>
            <a:ext cx="800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99221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20226-FDB6-7544-AA77-83C2EABED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Activity – Draw the Tree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32EE5F-E99E-254F-9537-8235609D18AD}"/>
              </a:ext>
            </a:extLst>
          </p:cNvPr>
          <p:cNvSpPr txBox="1"/>
          <p:nvPr/>
        </p:nvSpPr>
        <p:spPr>
          <a:xfrm>
            <a:off x="2279650" y="1652118"/>
            <a:ext cx="92583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600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branchingCheck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valOne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valTwo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valThree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sz="16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pi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3.14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hasPie</a:t>
            </a:r>
            <a:r>
              <a:rPr lang="en-US" sz="16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 like pie"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morePie</a:t>
            </a:r>
            <a:r>
              <a:rPr lang="en-US" sz="16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 need more pie"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actualPie</a:t>
            </a:r>
            <a:r>
              <a:rPr lang="en-US" sz="16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l-GR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π"</a:t>
            </a:r>
            <a:r>
              <a:rPr lang="el-GR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l-GR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l-GR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l-GR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valOne</a:t>
            </a:r>
            <a:r>
              <a:rPr lang="en-US" sz="16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valTwo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valOne</a:t>
            </a:r>
            <a:r>
              <a:rPr lang="en-US" sz="16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hasPie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 if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valTwo</a:t>
            </a:r>
            <a:r>
              <a:rPr lang="en-US" sz="16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&gt;= 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valThree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morePie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valThree</a:t>
            </a:r>
            <a:r>
              <a:rPr lang="en-US" sz="16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3.14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actualPie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"The value of pi is: "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6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pi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"no pie"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472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88597-DB15-D040-A2E3-0D01AA699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the following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F3497-4143-704D-80AE-52B1E62D34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4693225" cy="243848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branchingCheck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(10, 20, 30) </a:t>
            </a:r>
          </a:p>
          <a:p>
            <a:pPr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branchingCheck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(-1, -1, -1)</a:t>
            </a:r>
          </a:p>
          <a:p>
            <a:pPr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branchingCheck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(3, 0, 2)</a:t>
            </a:r>
          </a:p>
          <a:p>
            <a:pPr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branchingCheck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(-1, 0, 1)</a:t>
            </a:r>
          </a:p>
          <a:p>
            <a:pPr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branchingCheck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(20, 19, 18)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222D90-EB77-AB4A-8241-2A5D8AE6528E}"/>
              </a:ext>
            </a:extLst>
          </p:cNvPr>
          <p:cNvSpPr txBox="1"/>
          <p:nvPr/>
        </p:nvSpPr>
        <p:spPr>
          <a:xfrm>
            <a:off x="4007044" y="4448145"/>
            <a:ext cx="2901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the tree you drew ! 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C944B35-F630-D64A-B227-A5DE5B4ACE37}"/>
              </a:ext>
            </a:extLst>
          </p:cNvPr>
          <p:cNvSpPr txBox="1">
            <a:spLocks/>
          </p:cNvSpPr>
          <p:nvPr/>
        </p:nvSpPr>
        <p:spPr>
          <a:xfrm>
            <a:off x="6812975" y="1776683"/>
            <a:ext cx="4693225" cy="2438488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dirty="0">
                <a:latin typeface="+mn-lt"/>
                <a:cs typeface="Consolas" panose="020B0609020204030204" pitchFamily="49" charset="0"/>
              </a:rPr>
              <a:t>The value of pi is: 3.14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+mn-lt"/>
                <a:cs typeface="Consolas" panose="020B0609020204030204" pitchFamily="49" charset="0"/>
              </a:rPr>
              <a:t>I need more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+mn-lt"/>
                <a:cs typeface="Consolas" panose="020B0609020204030204" pitchFamily="49" charset="0"/>
              </a:rPr>
              <a:t>no pie</a:t>
            </a:r>
          </a:p>
          <a:p>
            <a:pPr>
              <a:buFont typeface="+mj-lt"/>
              <a:buAutoNum type="arabicPeriod"/>
            </a:pPr>
            <a:r>
              <a:rPr lang="el-GR" dirty="0">
                <a:latin typeface="+mn-lt"/>
                <a:cs typeface="Consolas" panose="020B0609020204030204" pitchFamily="49" charset="0"/>
              </a:rPr>
              <a:t>π</a:t>
            </a:r>
            <a:endParaRPr lang="en-US" dirty="0">
              <a:latin typeface="+mn-lt"/>
              <a:cs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latin typeface="+mn-lt"/>
                <a:cs typeface="Consolas" panose="020B0609020204030204" pitchFamily="49" charset="0"/>
              </a:rPr>
              <a:t>I like pie</a:t>
            </a:r>
          </a:p>
        </p:txBody>
      </p:sp>
    </p:spTree>
    <p:extLst>
      <p:ext uri="{BB962C8B-B14F-4D97-AF65-F5344CB8AC3E}">
        <p14:creationId xmlns:p14="http://schemas.microsoft.com/office/powerpoint/2010/main" val="145918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60FE9-0770-C34E-A6A1-30B718ADC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23002-8530-7041-8EE6-F331734233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5405839"/>
          </a:xfrm>
        </p:spPr>
        <p:txBody>
          <a:bodyPr/>
          <a:lstStyle/>
          <a:p>
            <a:r>
              <a:rPr lang="en-US" dirty="0"/>
              <a:t>Conditional operators compare </a:t>
            </a:r>
            <a:r>
              <a:rPr lang="en-US" b="1" dirty="0"/>
              <a:t>primitives</a:t>
            </a:r>
            <a:r>
              <a:rPr lang="en-US" dirty="0"/>
              <a:t> to evaluate to </a:t>
            </a:r>
            <a:r>
              <a:rPr lang="en-US" b="1" dirty="0"/>
              <a:t>true </a:t>
            </a:r>
            <a:r>
              <a:rPr lang="en-US" dirty="0"/>
              <a:t>or </a:t>
            </a:r>
            <a:r>
              <a:rPr lang="en-US" b="1" dirty="0"/>
              <a:t>false</a:t>
            </a:r>
          </a:p>
          <a:p>
            <a:pPr lvl="1" fontAlgn="base"/>
            <a:r>
              <a:rPr lang="en-US" dirty="0"/>
              <a:t>==   Equals</a:t>
            </a:r>
          </a:p>
          <a:p>
            <a:pPr lvl="1" fontAlgn="base"/>
            <a:r>
              <a:rPr lang="en-US" dirty="0"/>
              <a:t>&lt;     Less than (is left less than right)</a:t>
            </a:r>
          </a:p>
          <a:p>
            <a:pPr lvl="1" fontAlgn="base"/>
            <a:r>
              <a:rPr lang="en-US" dirty="0"/>
              <a:t>&gt;     Greater than</a:t>
            </a:r>
          </a:p>
          <a:p>
            <a:pPr lvl="1" fontAlgn="base"/>
            <a:r>
              <a:rPr lang="en-US" dirty="0"/>
              <a:t>&lt;=   Less than OR equal</a:t>
            </a:r>
          </a:p>
          <a:p>
            <a:pPr lvl="1" fontAlgn="base"/>
            <a:r>
              <a:rPr lang="en-US" dirty="0"/>
              <a:t>&gt;=   Greater than OR equal</a:t>
            </a:r>
          </a:p>
          <a:p>
            <a:pPr lvl="1" fontAlgn="base"/>
            <a:r>
              <a:rPr lang="en-US" dirty="0"/>
              <a:t>!=    NOT equal ( ! is your NOT character)</a:t>
            </a:r>
          </a:p>
          <a:p>
            <a:pPr fontAlgn="base"/>
            <a:r>
              <a:rPr lang="en-US" dirty="0"/>
              <a:t>if statements execute a block of code, if </a:t>
            </a:r>
            <a:r>
              <a:rPr lang="en-US" b="1" dirty="0"/>
              <a:t>true</a:t>
            </a:r>
            <a:r>
              <a:rPr lang="en-US" dirty="0"/>
              <a:t> in the condition </a:t>
            </a:r>
          </a:p>
          <a:p>
            <a:pPr fontAlgn="base"/>
            <a:r>
              <a:rPr lang="en-US" dirty="0"/>
              <a:t>else statements execute a block of code, if </a:t>
            </a:r>
            <a:r>
              <a:rPr lang="en-US" b="1" dirty="0"/>
              <a:t>false</a:t>
            </a:r>
            <a:r>
              <a:rPr lang="en-US" dirty="0"/>
              <a:t> in an if condition (else is optional)</a:t>
            </a:r>
          </a:p>
          <a:p>
            <a:pPr fontAlgn="base"/>
            <a:r>
              <a:rPr lang="en-US" dirty="0"/>
              <a:t>Practice </a:t>
            </a:r>
            <a:r>
              <a:rPr lang="en-US" b="1" dirty="0"/>
              <a:t>drawing</a:t>
            </a:r>
            <a:r>
              <a:rPr lang="en-US" dirty="0"/>
              <a:t> the tree!!</a:t>
            </a:r>
          </a:p>
          <a:p>
            <a:pPr lvl="1" fontAlgn="base"/>
            <a:r>
              <a:rPr lang="en-US" dirty="0"/>
              <a:t>Really, makes them a lot easier, especially when nested</a:t>
            </a:r>
          </a:p>
          <a:p>
            <a:pPr lvl="1" fontAlgn="base"/>
            <a:r>
              <a:rPr lang="en-US" dirty="0"/>
              <a:t>“never the two shall pass”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74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F69212-F891-5844-91B0-396F6B018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5B7610-981A-7441-A483-AB5BABDA0A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6574699" cy="4174733"/>
          </a:xfrm>
        </p:spPr>
        <p:txBody>
          <a:bodyPr/>
          <a:lstStyle/>
          <a:p>
            <a:r>
              <a:rPr lang="en-US" dirty="0">
                <a:solidFill>
                  <a:srgbClr val="092529"/>
                </a:solidFill>
              </a:rPr>
              <a:t>Reminder – readings are due </a:t>
            </a:r>
            <a:r>
              <a:rPr lang="en-US" b="1" dirty="0">
                <a:solidFill>
                  <a:srgbClr val="092529"/>
                </a:solidFill>
              </a:rPr>
              <a:t>before</a:t>
            </a:r>
            <a:r>
              <a:rPr lang="en-US" dirty="0">
                <a:solidFill>
                  <a:srgbClr val="092529"/>
                </a:solidFill>
              </a:rPr>
              <a:t> lecture</a:t>
            </a:r>
          </a:p>
          <a:p>
            <a:pPr lvl="1"/>
            <a:r>
              <a:rPr lang="en-US" dirty="0">
                <a:solidFill>
                  <a:srgbClr val="092529"/>
                </a:solidFill>
              </a:rPr>
              <a:t>You don’t have to do all of it - challenge problems can be challenging…</a:t>
            </a:r>
          </a:p>
          <a:p>
            <a:pPr lvl="1"/>
            <a:r>
              <a:rPr lang="en-US" dirty="0">
                <a:solidFill>
                  <a:srgbClr val="092529"/>
                </a:solidFill>
              </a:rPr>
              <a:t>You can return to them. </a:t>
            </a:r>
          </a:p>
          <a:p>
            <a:pPr lvl="1"/>
            <a:r>
              <a:rPr lang="en-US" dirty="0">
                <a:solidFill>
                  <a:srgbClr val="092529"/>
                </a:solidFill>
              </a:rPr>
              <a:t>We start off each lecture with a quiz from your reading! </a:t>
            </a:r>
          </a:p>
          <a:p>
            <a:r>
              <a:rPr lang="en-US" dirty="0">
                <a:solidFill>
                  <a:srgbClr val="092529"/>
                </a:solidFill>
              </a:rPr>
              <a:t>Help Sessions</a:t>
            </a:r>
          </a:p>
          <a:p>
            <a:pPr lvl="1"/>
            <a:r>
              <a:rPr lang="en-US" dirty="0"/>
              <a:t>Go to them! They make a difference</a:t>
            </a:r>
          </a:p>
          <a:p>
            <a:pPr lvl="1"/>
            <a:r>
              <a:rPr lang="en-US" dirty="0"/>
              <a:t>Lab teams should be setup</a:t>
            </a:r>
          </a:p>
          <a:p>
            <a:pPr lvl="2"/>
            <a:r>
              <a:rPr lang="en-US" dirty="0">
                <a:solidFill>
                  <a:srgbClr val="092529"/>
                </a:solidFill>
              </a:rPr>
              <a:t>If you are not on a private </a:t>
            </a:r>
            <a:r>
              <a:rPr lang="en-US" dirty="0"/>
              <a:t>channel with your other lab mates, let us know </a:t>
            </a:r>
          </a:p>
          <a:p>
            <a:r>
              <a:rPr lang="en-US" dirty="0">
                <a:solidFill>
                  <a:srgbClr val="092529"/>
                </a:solidFill>
              </a:rPr>
              <a:t>Thursday </a:t>
            </a:r>
            <a:r>
              <a:rPr lang="en-US" dirty="0"/>
              <a:t>lab – meant to be done by Tuesday</a:t>
            </a:r>
            <a:r>
              <a:rPr lang="en-US" dirty="0">
                <a:solidFill>
                  <a:srgbClr val="092529"/>
                </a:solidFill>
              </a:rPr>
              <a:t> </a:t>
            </a:r>
          </a:p>
          <a:p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43AC70-D4B9-42A1-ABE1-CE635EEDB153}"/>
              </a:ext>
            </a:extLst>
          </p:cNvPr>
          <p:cNvSpPr txBox="1"/>
          <p:nvPr/>
        </p:nvSpPr>
        <p:spPr>
          <a:xfrm>
            <a:off x="2651665" y="6264377"/>
            <a:ext cx="7880153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Opening Question</a:t>
            </a:r>
          </a:p>
          <a:p>
            <a:r>
              <a:rPr lang="en-US" dirty="0"/>
              <a:t>Try to recall a situation where you had to solve a problem you didn’t know the solution to (usually people interactions)?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6B4A78-C810-42EF-9A72-6B2BEA732F0E}"/>
              </a:ext>
            </a:extLst>
          </p:cNvPr>
          <p:cNvSpPr txBox="1">
            <a:spLocks/>
          </p:cNvSpPr>
          <p:nvPr/>
        </p:nvSpPr>
        <p:spPr>
          <a:xfrm>
            <a:off x="7665797" y="1101333"/>
            <a:ext cx="5984417" cy="5006563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NEXT WEEK</a:t>
            </a:r>
          </a:p>
          <a:p>
            <a:r>
              <a:rPr lang="en-US" dirty="0"/>
              <a:t>Monday: Lecture on </a:t>
            </a:r>
            <a:r>
              <a:rPr lang="en-US" dirty="0" err="1"/>
              <a:t>github</a:t>
            </a:r>
            <a:r>
              <a:rPr lang="en-US" dirty="0"/>
              <a:t> and IDEs </a:t>
            </a:r>
          </a:p>
          <a:p>
            <a:r>
              <a:rPr lang="en-US" dirty="0"/>
              <a:t>Tuesday: Setup IDE in lab and review</a:t>
            </a:r>
          </a:p>
          <a:p>
            <a:pPr lvl="1"/>
            <a:r>
              <a:rPr lang="en-US" dirty="0"/>
              <a:t>bring your laptop if you want help</a:t>
            </a:r>
          </a:p>
          <a:p>
            <a:r>
              <a:rPr lang="en-US" dirty="0"/>
              <a:t>Wednesday: Review Lecture</a:t>
            </a:r>
          </a:p>
          <a:p>
            <a:pPr lvl="1"/>
            <a:r>
              <a:rPr lang="en-US" dirty="0"/>
              <a:t>Send me questions to review by EOD Monday</a:t>
            </a:r>
          </a:p>
          <a:p>
            <a:r>
              <a:rPr lang="en-US" dirty="0"/>
              <a:t>Thursday: EXAM </a:t>
            </a:r>
            <a:r>
              <a:rPr lang="en-US" b="1" u="sng" dirty="0"/>
              <a:t>in lab</a:t>
            </a:r>
          </a:p>
          <a:p>
            <a:pPr lvl="1"/>
            <a:r>
              <a:rPr lang="en-US" dirty="0"/>
              <a:t>(most) Accommodations on Friday at help desk</a:t>
            </a:r>
          </a:p>
          <a:p>
            <a:r>
              <a:rPr lang="en-US" dirty="0"/>
              <a:t>Friday: No Class</a:t>
            </a:r>
          </a:p>
          <a:p>
            <a:r>
              <a:rPr lang="en-US" dirty="0"/>
              <a:t>Throughout the week </a:t>
            </a:r>
          </a:p>
          <a:p>
            <a:pPr lvl="1"/>
            <a:r>
              <a:rPr lang="en-US" dirty="0"/>
              <a:t>coding exam / one submission attempt assignment</a:t>
            </a:r>
          </a:p>
        </p:txBody>
      </p:sp>
    </p:spTree>
    <p:extLst>
      <p:ext uri="{BB962C8B-B14F-4D97-AF65-F5344CB8AC3E}">
        <p14:creationId xmlns:p14="http://schemas.microsoft.com/office/powerpoint/2010/main" val="87624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D6C50-9D9F-9842-A32B-19B9DF434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Check-in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2CAB46C-2D5A-466F-ACC8-A913721D5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530" y="1587501"/>
            <a:ext cx="9461244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Given the output for the given code, what is conditional operator needed at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</a:rPr>
              <a:t>public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</a:rPr>
              <a:t>static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67F99"/>
                </a:solidFill>
                <a:effectLst/>
                <a:latin typeface="Arial Unicode MS"/>
              </a:rPr>
              <a:t>boolean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95E26"/>
                </a:solidFill>
                <a:effectLst/>
                <a:latin typeface="Arial Unicode MS"/>
              </a:rPr>
              <a:t>signCheck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67F99"/>
                </a:solidFill>
                <a:effectLst/>
                <a:latin typeface="Arial Unicode MS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1080"/>
                </a:solidFill>
                <a:effectLst/>
                <a:latin typeface="Arial Unicode MS"/>
              </a:rPr>
              <a:t>val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 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F00DB"/>
                </a:solidFill>
                <a:effectLst/>
                <a:latin typeface="Arial Unicode MS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8658"/>
                </a:solidFill>
                <a:effectLst/>
                <a:latin typeface="Arial Unicode MS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??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1080"/>
                </a:solidFill>
                <a:effectLst/>
                <a:latin typeface="Arial Unicode MS"/>
              </a:rPr>
              <a:t>val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</a:rPr>
              <a:t>public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</a:rPr>
              <a:t>static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67F99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95E26"/>
                </a:solidFill>
                <a:effectLst/>
                <a:latin typeface="Arial Unicode MS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67F99"/>
                </a:solidFill>
                <a:effectLst/>
                <a:latin typeface="Arial Unicode MS"/>
              </a:rPr>
              <a:t>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[]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1080"/>
                </a:solidFill>
                <a:effectLst/>
                <a:latin typeface="Arial Unicode MS"/>
              </a:rPr>
              <a:t>args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 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67F99"/>
                </a:solidFill>
                <a:effectLst/>
                <a:latin typeface="Arial Unicode MS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70C1"/>
                </a:solidFill>
                <a:effectLst/>
                <a:latin typeface="Arial Unicode MS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95E26"/>
                </a:solidFill>
                <a:effectLst/>
                <a:latin typeface="Arial Unicode MS"/>
              </a:rPr>
              <a:t>printf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Arial Unicode MS"/>
              </a:rPr>
              <a:t>"%b, %b, %b"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95E26"/>
                </a:solidFill>
                <a:effectLst/>
                <a:latin typeface="Arial Unicode MS"/>
              </a:rPr>
              <a:t>signCheck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8658"/>
                </a:solidFill>
                <a:effectLst/>
                <a:latin typeface="Arial Unicode MS"/>
              </a:rPr>
              <a:t>10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95E26"/>
                </a:solidFill>
                <a:effectLst/>
                <a:latin typeface="Arial Unicode MS"/>
              </a:rPr>
              <a:t>signCheck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8658"/>
                </a:solidFill>
                <a:effectLst/>
                <a:latin typeface="Arial Unicode MS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95E26"/>
                </a:solidFill>
                <a:effectLst/>
                <a:latin typeface="Arial Unicode MS"/>
              </a:rPr>
              <a:t>signCheck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(-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8658"/>
                </a:solidFill>
                <a:effectLst/>
                <a:latin typeface="Arial Unicode MS"/>
              </a:rPr>
              <a:t>10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47CCFC-63FE-431E-BEDE-18869D514285}"/>
              </a:ext>
            </a:extLst>
          </p:cNvPr>
          <p:cNvSpPr txBox="1"/>
          <p:nvPr/>
        </p:nvSpPr>
        <p:spPr>
          <a:xfrm>
            <a:off x="925529" y="5244029"/>
            <a:ext cx="2049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false, false, 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5CE85D-FF7C-4B09-852D-36A7AF1F57F3}"/>
              </a:ext>
            </a:extLst>
          </p:cNvPr>
          <p:cNvSpPr txBox="1"/>
          <p:nvPr/>
        </p:nvSpPr>
        <p:spPr>
          <a:xfrm>
            <a:off x="11391441" y="352540"/>
            <a:ext cx="16855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Options:</a:t>
            </a:r>
          </a:p>
          <a:p>
            <a:r>
              <a:rPr lang="en-US" dirty="0"/>
              <a:t>A: &gt;</a:t>
            </a:r>
          </a:p>
          <a:p>
            <a:r>
              <a:rPr lang="en-US" dirty="0"/>
              <a:t>B: &lt;</a:t>
            </a:r>
          </a:p>
          <a:p>
            <a:r>
              <a:rPr lang="en-US" dirty="0"/>
              <a:t>C: &gt;=</a:t>
            </a:r>
          </a:p>
          <a:p>
            <a:r>
              <a:rPr lang="en-US" dirty="0"/>
              <a:t>D: &lt;=</a:t>
            </a:r>
          </a:p>
          <a:p>
            <a:r>
              <a:rPr lang="en-US" dirty="0"/>
              <a:t>E: ==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C96204-A3FF-4169-B886-70750A703A34}"/>
              </a:ext>
            </a:extLst>
          </p:cNvPr>
          <p:cNvSpPr txBox="1"/>
          <p:nvPr/>
        </p:nvSpPr>
        <p:spPr>
          <a:xfrm>
            <a:off x="3279354" y="5244029"/>
            <a:ext cx="1557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 (A)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42A1A1-6E85-4749-AC5E-7ABEFC4F0107}"/>
              </a:ext>
            </a:extLst>
          </p:cNvPr>
          <p:cNvSpPr txBox="1"/>
          <p:nvPr/>
        </p:nvSpPr>
        <p:spPr>
          <a:xfrm>
            <a:off x="925530" y="5700042"/>
            <a:ext cx="2049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true, true, false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1023EC-747D-42C2-8B80-5FCABB2BC1DB}"/>
              </a:ext>
            </a:extLst>
          </p:cNvPr>
          <p:cNvSpPr txBox="1"/>
          <p:nvPr/>
        </p:nvSpPr>
        <p:spPr>
          <a:xfrm>
            <a:off x="3279354" y="5715070"/>
            <a:ext cx="1557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&lt;= (D)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6ABD88-72A7-4260-9077-6481BB1D2232}"/>
              </a:ext>
            </a:extLst>
          </p:cNvPr>
          <p:cNvSpPr txBox="1"/>
          <p:nvPr/>
        </p:nvSpPr>
        <p:spPr>
          <a:xfrm>
            <a:off x="925530" y="6240518"/>
            <a:ext cx="2049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false, true, false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40EDA1-B0AD-47A4-9C61-E2B44D58BCCD}"/>
              </a:ext>
            </a:extLst>
          </p:cNvPr>
          <p:cNvSpPr txBox="1"/>
          <p:nvPr/>
        </p:nvSpPr>
        <p:spPr>
          <a:xfrm>
            <a:off x="3279354" y="6255546"/>
            <a:ext cx="1557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== (E)</a:t>
            </a:r>
          </a:p>
        </p:txBody>
      </p:sp>
    </p:spTree>
    <p:extLst>
      <p:ext uri="{BB962C8B-B14F-4D97-AF65-F5344CB8AC3E}">
        <p14:creationId xmlns:p14="http://schemas.microsoft.com/office/powerpoint/2010/main" val="4328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91A3BB-BA6A-DF44-BD43-A13BF1673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Conditionals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8594EF-E086-2246-8225-AD9BD17DFD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607350"/>
            <a:ext cx="6032371" cy="5514395"/>
          </a:xfrm>
        </p:spPr>
        <p:txBody>
          <a:bodyPr/>
          <a:lstStyle/>
          <a:p>
            <a:pPr fontAlgn="base"/>
            <a:r>
              <a:rPr lang="en-US" dirty="0"/>
              <a:t>Logic that evaluates as</a:t>
            </a:r>
          </a:p>
          <a:p>
            <a:pPr lvl="1" fontAlgn="base"/>
            <a:r>
              <a:rPr lang="en-US" dirty="0"/>
              <a:t>Yes or No</a:t>
            </a:r>
          </a:p>
          <a:p>
            <a:pPr lvl="1" fontAlgn="base"/>
            <a:r>
              <a:rPr lang="en-US" b="1" dirty="0"/>
              <a:t>true</a:t>
            </a:r>
            <a:r>
              <a:rPr lang="en-US" dirty="0"/>
              <a:t> or </a:t>
            </a:r>
            <a:r>
              <a:rPr lang="en-US" b="1" dirty="0"/>
              <a:t>false</a:t>
            </a:r>
          </a:p>
          <a:p>
            <a:pPr fontAlgn="base"/>
            <a:r>
              <a:rPr lang="en-US" dirty="0"/>
              <a:t>Essential in all programming languages</a:t>
            </a:r>
          </a:p>
          <a:p>
            <a:pPr lvl="1" fontAlgn="base"/>
            <a:r>
              <a:rPr lang="en-US" dirty="0"/>
              <a:t>You do this all the time</a:t>
            </a:r>
          </a:p>
          <a:p>
            <a:pPr lvl="1" fontAlgn="base"/>
            <a:r>
              <a:rPr lang="en-US" dirty="0"/>
              <a:t>100 pennies greater than $1? </a:t>
            </a:r>
          </a:p>
          <a:p>
            <a:pPr marL="0" indent="0" fontAlgn="base">
              <a:buNone/>
            </a:pPr>
            <a:br>
              <a:rPr lang="en-US" dirty="0"/>
            </a:br>
            <a:r>
              <a:rPr lang="en-US" dirty="0"/>
              <a:t>Conditional operators</a:t>
            </a:r>
          </a:p>
          <a:p>
            <a:pPr lvl="1" fontAlgn="base"/>
            <a:r>
              <a:rPr lang="en-US" dirty="0"/>
              <a:t>==   Equals</a:t>
            </a:r>
          </a:p>
          <a:p>
            <a:pPr lvl="1" fontAlgn="base"/>
            <a:r>
              <a:rPr lang="en-US" dirty="0"/>
              <a:t>&lt;     Less than (is left less than right)</a:t>
            </a:r>
          </a:p>
          <a:p>
            <a:pPr lvl="1" fontAlgn="base"/>
            <a:r>
              <a:rPr lang="en-US" dirty="0"/>
              <a:t>&gt;     Greater than</a:t>
            </a:r>
          </a:p>
          <a:p>
            <a:pPr lvl="1" fontAlgn="base"/>
            <a:r>
              <a:rPr lang="en-US" dirty="0"/>
              <a:t>&lt;=   Less than OR equal</a:t>
            </a:r>
          </a:p>
          <a:p>
            <a:pPr lvl="1" fontAlgn="base"/>
            <a:r>
              <a:rPr lang="en-US" dirty="0"/>
              <a:t>&gt;=   Greater than OR equal</a:t>
            </a:r>
          </a:p>
          <a:p>
            <a:pPr lvl="1" fontAlgn="base"/>
            <a:r>
              <a:rPr lang="en-US" dirty="0"/>
              <a:t>!=    NOT equal ( ! is your NOT character)</a:t>
            </a:r>
          </a:p>
        </p:txBody>
      </p:sp>
    </p:spTree>
    <p:extLst>
      <p:ext uri="{BB962C8B-B14F-4D97-AF65-F5344CB8AC3E}">
        <p14:creationId xmlns:p14="http://schemas.microsoft.com/office/powerpoint/2010/main" val="194778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DBD72-D1C7-3A48-A773-F4D2B78F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B89BD-2364-3649-8A04-E46F4E40D2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776683"/>
            <a:ext cx="6280728" cy="3615413"/>
          </a:xfrm>
        </p:spPr>
        <p:txBody>
          <a:bodyPr/>
          <a:lstStyle/>
          <a:p>
            <a:r>
              <a:rPr lang="en-US" dirty="0"/>
              <a:t>Conditional Operators</a:t>
            </a:r>
          </a:p>
          <a:p>
            <a:pPr lvl="1"/>
            <a:r>
              <a:rPr lang="en-US" dirty="0"/>
              <a:t>Evaluated second to last (storing values or returns last)</a:t>
            </a:r>
          </a:p>
          <a:p>
            <a:r>
              <a:rPr lang="en-US" dirty="0"/>
              <a:t>Always two sides / pairs</a:t>
            </a:r>
          </a:p>
          <a:p>
            <a:pPr lvl="1"/>
            <a:r>
              <a:rPr lang="en-US" dirty="0"/>
              <a:t>You can NOT have 10 &lt; x &lt; 20  </a:t>
            </a:r>
          </a:p>
          <a:p>
            <a:pPr lvl="1"/>
            <a:r>
              <a:rPr lang="en-US" dirty="0"/>
              <a:t>You would need to check (10 &lt; x)  ==  (x &lt; 20)</a:t>
            </a:r>
          </a:p>
          <a:p>
            <a:r>
              <a:rPr lang="en-US" dirty="0"/>
              <a:t>Adding conditional operators</a:t>
            </a:r>
          </a:p>
          <a:p>
            <a:pPr lvl="1"/>
            <a:r>
              <a:rPr lang="en-US" dirty="0"/>
              <a:t>means it is </a:t>
            </a:r>
            <a:r>
              <a:rPr lang="en-US" b="1" dirty="0"/>
              <a:t>true</a:t>
            </a:r>
            <a:r>
              <a:rPr lang="en-US" dirty="0"/>
              <a:t> or </a:t>
            </a:r>
            <a:r>
              <a:rPr lang="en-US" b="1" dirty="0"/>
              <a:t>false</a:t>
            </a:r>
          </a:p>
          <a:p>
            <a:pPr lvl="1"/>
            <a:r>
              <a:rPr lang="en-US" dirty="0"/>
              <a:t>boolean primitive can store it, and you can return boolean from a method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E6B932-9217-754B-912E-594DCB86DCFA}"/>
              </a:ext>
            </a:extLst>
          </p:cNvPr>
          <p:cNvSpPr/>
          <p:nvPr/>
        </p:nvSpPr>
        <p:spPr>
          <a:xfrm>
            <a:off x="7740072" y="1606052"/>
            <a:ext cx="5693704" cy="123745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  </a:t>
            </a:r>
            <a:r>
              <a:rPr lang="en-US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boolean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myVal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  </a:t>
            </a:r>
            <a:r>
              <a:rPr lang="en-US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System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70C1"/>
                </a:solidFill>
                <a:latin typeface="Consolas" panose="020B0609020204030204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myVal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prints true to the screen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B7AD8E-E87E-2E4C-A86C-834F04AACEB8}"/>
              </a:ext>
            </a:extLst>
          </p:cNvPr>
          <p:cNvSpPr/>
          <p:nvPr/>
        </p:nvSpPr>
        <p:spPr>
          <a:xfrm>
            <a:off x="7740071" y="2965663"/>
            <a:ext cx="5693705" cy="123745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boolean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myVal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&lt;= (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+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39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System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70C1"/>
                </a:solidFill>
                <a:latin typeface="Consolas" panose="020B0609020204030204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myVal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prints false to the screen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22142E-6111-2F44-B099-D204F19B127B}"/>
              </a:ext>
            </a:extLst>
          </p:cNvPr>
          <p:cNvSpPr/>
          <p:nvPr/>
        </p:nvSpPr>
        <p:spPr>
          <a:xfrm>
            <a:off x="7740071" y="4379389"/>
            <a:ext cx="5693705" cy="145955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  </a:t>
            </a:r>
            <a:r>
              <a:rPr lang="en-US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System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70C1"/>
                </a:solidFill>
                <a:latin typeface="Consolas" panose="020B0609020204030204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myCoolMethod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prints true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boolean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myCoolMethod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  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10.5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042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ACB51-79B1-3641-B014-C0C80F9AA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Activity: Group Practice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00D82-A444-8540-A961-58D2BA6C16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81350"/>
          </a:xfrm>
        </p:spPr>
        <p:txBody>
          <a:bodyPr/>
          <a:lstStyle/>
          <a:p>
            <a:r>
              <a:rPr lang="en-US" dirty="0"/>
              <a:t>Complete the following code with a conditional expression (available on canvas / in zyBooks)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1F5827-1A17-7E4A-9A11-7CEC93EE05F0}"/>
              </a:ext>
            </a:extLst>
          </p:cNvPr>
          <p:cNvSpPr txBox="1"/>
          <p:nvPr/>
        </p:nvSpPr>
        <p:spPr>
          <a:xfrm>
            <a:off x="1828800" y="2848739"/>
            <a:ext cx="10160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boolean </a:t>
            </a:r>
            <a:r>
              <a:rPr lang="en-US" dirty="0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quickPractice1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 just write the line of code that goes here!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dirty="0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(String[]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quickPractice1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prints true</a:t>
            </a:r>
            <a:b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quickPractice1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prints true</a:t>
            </a:r>
            <a:b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quickPractice1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99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prints false</a:t>
            </a:r>
            <a:b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456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87ADA-CBAE-4F40-8D7B-B49545AB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63810-99DF-5947-AEB3-98BFCC0D0C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618638"/>
            <a:ext cx="12561453" cy="1230145"/>
          </a:xfrm>
        </p:spPr>
        <p:txBody>
          <a:bodyPr/>
          <a:lstStyle/>
          <a:p>
            <a:r>
              <a:rPr lang="en-US" dirty="0"/>
              <a:t>if / else statements </a:t>
            </a:r>
          </a:p>
          <a:p>
            <a:pPr lvl="1"/>
            <a:r>
              <a:rPr lang="en-US" dirty="0"/>
              <a:t>Only run instructions based on true or false for else</a:t>
            </a:r>
          </a:p>
          <a:p>
            <a:pPr lvl="1"/>
            <a:r>
              <a:rPr lang="en-US" dirty="0"/>
              <a:t>Essentially, choose to run certain lines of code or skip them!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9C2107-6E4C-4B4B-9688-13F50F01E673}"/>
              </a:ext>
            </a:extLst>
          </p:cNvPr>
          <p:cNvSpPr/>
          <p:nvPr/>
        </p:nvSpPr>
        <p:spPr>
          <a:xfrm>
            <a:off x="1117599" y="3046183"/>
            <a:ext cx="1158240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(puppies &gt;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 err="1">
                <a:solidFill>
                  <a:srgbClr val="267F99"/>
                </a:solidFill>
                <a:latin typeface="Consolas" panose="020B0609020204030204" pitchFamily="49" charset="0"/>
              </a:rPr>
              <a:t>System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70C1"/>
                </a:solidFill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(“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Yay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puppies”);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one line, allowed but not common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C0F37-DE6A-C54E-872A-6094374694F6}"/>
              </a:ext>
            </a:extLst>
          </p:cNvPr>
          <p:cNvSpPr/>
          <p:nvPr/>
        </p:nvSpPr>
        <p:spPr>
          <a:xfrm>
            <a:off x="870446" y="4163198"/>
            <a:ext cx="5181601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(puppies &gt;=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//block of code!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happy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= puppies +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System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(“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happy”);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3EF042-33BF-FF4F-A4D4-0EE79BD11192}"/>
              </a:ext>
            </a:extLst>
          </p:cNvPr>
          <p:cNvSpPr/>
          <p:nvPr/>
        </p:nvSpPr>
        <p:spPr>
          <a:xfrm>
            <a:off x="6502400" y="3886200"/>
            <a:ext cx="690880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(puppies &gt;=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happy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= puppies +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System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(“happy level</a:t>
            </a:r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” + happy);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System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(“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Need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more puppies”);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727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ACB51-79B1-3641-B014-C0C80F9AA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Activity: Group Practice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00D82-A444-8540-A961-58D2BA6C16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81350"/>
          </a:xfrm>
        </p:spPr>
        <p:txBody>
          <a:bodyPr/>
          <a:lstStyle/>
          <a:p>
            <a:r>
              <a:rPr lang="en-US" dirty="0"/>
              <a:t>Complete the following code with a conditional expression. In zyBooks / canvas – same one.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1F5827-1A17-7E4A-9A11-7CEC93EE05F0}"/>
              </a:ext>
            </a:extLst>
          </p:cNvPr>
          <p:cNvSpPr txBox="1"/>
          <p:nvPr/>
        </p:nvSpPr>
        <p:spPr>
          <a:xfrm>
            <a:off x="1828800" y="2848739"/>
            <a:ext cx="10160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String </a:t>
            </a:r>
            <a:r>
              <a:rPr lang="en-US" dirty="0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quickPractice2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 just write the </a:t>
            </a:r>
            <a:r>
              <a:rPr lang="en-US" u="sng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of code that go here!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dirty="0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(String[]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quickPractice2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prints YES, at min</a:t>
            </a:r>
            <a:b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quickPractice2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prints YES, over</a:t>
            </a:r>
            <a:b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quickPractice2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99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prints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NO, under</a:t>
            </a:r>
            <a:b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07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4E226-ACFB-7B43-8B50-45B7A7903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E1714-1A24-6F4B-922C-35310AB72A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4896425" cy="483917"/>
          </a:xfrm>
        </p:spPr>
        <p:txBody>
          <a:bodyPr/>
          <a:lstStyle/>
          <a:p>
            <a:r>
              <a:rPr lang="en-US" dirty="0"/>
              <a:t>You can nest as much as you want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03B001-0B34-D747-A817-6C29EC4DE3FF}"/>
              </a:ext>
            </a:extLst>
          </p:cNvPr>
          <p:cNvSpPr/>
          <p:nvPr/>
        </p:nvSpPr>
        <p:spPr>
          <a:xfrm>
            <a:off x="2209800" y="2573559"/>
            <a:ext cx="9398000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(puppies &gt;=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(puppies &lt;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happy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= puppies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(“happy level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” + happy);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puppies is over 200!!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(“ok, that may be too many puppies”);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(“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more puppies”);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202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419</TotalTime>
  <Words>1322</Words>
  <Application>Microsoft Office PowerPoint</Application>
  <PresentationFormat>Custom</PresentationFormat>
  <Paragraphs>151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Unicode MS</vt:lpstr>
      <vt:lpstr>Calibri</vt:lpstr>
      <vt:lpstr>Consolas</vt:lpstr>
      <vt:lpstr>Franklin Gothic Book</vt:lpstr>
      <vt:lpstr>Proxima Nova</vt:lpstr>
      <vt:lpstr>Vitesse Light</vt:lpstr>
      <vt:lpstr>Office Theme</vt:lpstr>
      <vt:lpstr>PowerPoint Presentation</vt:lpstr>
      <vt:lpstr>Announcements</vt:lpstr>
      <vt:lpstr>Reading Check-in</vt:lpstr>
      <vt:lpstr>Basic Conditionals</vt:lpstr>
      <vt:lpstr>Conditional Expressions</vt:lpstr>
      <vt:lpstr>In Class Activity: Group Practice 1</vt:lpstr>
      <vt:lpstr>If Statements</vt:lpstr>
      <vt:lpstr>In Class Activity: Group Practice 2</vt:lpstr>
      <vt:lpstr>Nested If Statements</vt:lpstr>
      <vt:lpstr>How to track?</vt:lpstr>
      <vt:lpstr>Group Activity – Draw the Tree</vt:lpstr>
      <vt:lpstr>Answer the following</vt:lpstr>
      <vt:lpstr>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Moraes,Marcia</cp:lastModifiedBy>
  <cp:revision>13</cp:revision>
  <dcterms:created xsi:type="dcterms:W3CDTF">2020-03-09T14:27:45Z</dcterms:created>
  <dcterms:modified xsi:type="dcterms:W3CDTF">2022-08-19T01:43:11Z</dcterms:modified>
</cp:coreProperties>
</file>