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57" r:id="rId7"/>
    <p:sldId id="277" r:id="rId8"/>
    <p:sldId id="258" r:id="rId9"/>
    <p:sldId id="278" r:id="rId10"/>
    <p:sldId id="279" r:id="rId11"/>
    <p:sldId id="259" r:id="rId12"/>
    <p:sldId id="260" r:id="rId13"/>
    <p:sldId id="261" r:id="rId14"/>
    <p:sldId id="274" r:id="rId15"/>
    <p:sldId id="280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9" autoAdjust="0"/>
    <p:restoredTop sz="95994" autoAdjust="0"/>
  </p:normalViewPr>
  <p:slideViewPr>
    <p:cSldViewPr snapToGrid="0" snapToObjects="1">
      <p:cViewPr varScale="1">
        <p:scale>
          <a:sx n="55" d="100"/>
          <a:sy n="55" d="100"/>
        </p:scale>
        <p:origin x="952" y="6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D4FA595D-0401-4D50-BF90-53506AA72981}"/>
    <pc:docChg chg="modSld">
      <pc:chgData name="Marcia Moraes" userId="c9c67e8a-58e2-4733-9a1c-5d44fec4775b" providerId="ADAL" clId="{D4FA595D-0401-4D50-BF90-53506AA72981}" dt="2024-03-07T20:19:54.234" v="2" actId="20577"/>
      <pc:docMkLst>
        <pc:docMk/>
      </pc:docMkLst>
      <pc:sldChg chg="modSp">
        <pc:chgData name="Marcia Moraes" userId="c9c67e8a-58e2-4733-9a1c-5d44fec4775b" providerId="ADAL" clId="{D4FA595D-0401-4D50-BF90-53506AA72981}" dt="2024-03-07T20:19:54.234" v="2" actId="20577"/>
        <pc:sldMkLst>
          <pc:docMk/>
          <pc:sldMk cId="3839129108" sldId="276"/>
        </pc:sldMkLst>
        <pc:graphicFrameChg chg="modGraphic">
          <ac:chgData name="Marcia Moraes" userId="c9c67e8a-58e2-4733-9a1c-5d44fec4775b" providerId="ADAL" clId="{D4FA595D-0401-4D50-BF90-53506AA72981}" dt="2024-03-07T20:19:54.234" v="2" actId="20577"/>
          <ac:graphicFrameMkLst>
            <pc:docMk/>
            <pc:sldMk cId="3839129108" sldId="276"/>
            <ac:graphicFrameMk id="8" creationId="{D7C43544-FAC7-4A43-B862-E29575CC96BC}"/>
          </ac:graphicFrameMkLst>
        </pc:graphicFrameChg>
      </pc:sldChg>
    </pc:docChg>
  </pc:docChgLst>
  <pc:docChgLst>
    <pc:chgData name="Marcia Moraes" userId="c9c67e8a-58e2-4733-9a1c-5d44fec4775b" providerId="ADAL" clId="{4BE1F46D-BD39-4FB2-BFD3-A643AA3399CF}"/>
  </pc:docChgLst>
  <pc:docChgLst>
    <pc:chgData name="Marcia Moraes" userId="c9c67e8a-58e2-4733-9a1c-5d44fec4775b" providerId="ADAL" clId="{E8878AFF-4F97-4DE5-B01D-2357D9320942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9985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23240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488" y="6408506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66889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D7618-A9C0-4A5A-A0AD-DC2DE6DB1853}"/>
              </a:ext>
            </a:extLst>
          </p:cNvPr>
          <p:cNvSpPr/>
          <p:nvPr userDrawn="1"/>
        </p:nvSpPr>
        <p:spPr>
          <a:xfrm>
            <a:off x="10344104" y="7381172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near-search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geeksforgeeks.org/bubble-sor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ubble-sort/" TargetMode="External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Advanced Topics: Searching and Sorting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FF7-8D14-DF4E-A32F-9B533CE1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Big-O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5DBC-350E-4F40-9B01-F13A8BC20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5873"/>
          </a:xfrm>
        </p:spPr>
        <p:txBody>
          <a:bodyPr/>
          <a:lstStyle/>
          <a:p>
            <a:r>
              <a:rPr lang="en-US" dirty="0"/>
              <a:t>Both selection and bubble sort</a:t>
            </a:r>
          </a:p>
          <a:p>
            <a:pPr lvl="1"/>
            <a:r>
              <a:rPr lang="en-US" dirty="0"/>
              <a:t>10 elements, it can look at all 10 ten times!</a:t>
            </a:r>
          </a:p>
          <a:p>
            <a:pPr lvl="1"/>
            <a:r>
              <a:rPr lang="en-US" dirty="0"/>
              <a:t>N elements N times  </a:t>
            </a:r>
          </a:p>
          <a:p>
            <a:pPr lvl="2"/>
            <a:r>
              <a:rPr lang="en-US" dirty="0"/>
              <a:t>We call this -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Linear Search</a:t>
            </a:r>
          </a:p>
          <a:p>
            <a:pPr lvl="1"/>
            <a:r>
              <a:rPr lang="en-US" dirty="0"/>
              <a:t>we  only look at </a:t>
            </a:r>
            <a:r>
              <a:rPr lang="en-US" u="sng" dirty="0"/>
              <a:t>each</a:t>
            </a:r>
            <a:r>
              <a:rPr lang="en-US" dirty="0"/>
              <a:t> element once</a:t>
            </a:r>
          </a:p>
          <a:p>
            <a:pPr lvl="2"/>
            <a:r>
              <a:rPr lang="en-US" dirty="0"/>
              <a:t>we call this O(n)</a:t>
            </a:r>
          </a:p>
          <a:p>
            <a:r>
              <a:rPr lang="en-US" dirty="0"/>
              <a:t>Binary Search</a:t>
            </a:r>
          </a:p>
          <a:p>
            <a:pPr lvl="1"/>
            <a:r>
              <a:rPr lang="en-US" dirty="0"/>
              <a:t>we only look at reducing halves of elements</a:t>
            </a:r>
          </a:p>
          <a:p>
            <a:pPr lvl="2"/>
            <a:r>
              <a:rPr lang="en-US" dirty="0"/>
              <a:t>we call this O(log n)</a:t>
            </a:r>
          </a:p>
          <a:p>
            <a:r>
              <a:rPr lang="en-US" dirty="0"/>
              <a:t>You will learn this more later in 165, 220 </a:t>
            </a:r>
            <a:r>
              <a:rPr lang="en-US"/>
              <a:t>and 250</a:t>
            </a:r>
            <a:endParaRPr lang="en-US" dirty="0"/>
          </a:p>
          <a:p>
            <a:pPr lvl="1"/>
            <a:r>
              <a:rPr lang="en-US" dirty="0"/>
              <a:t>Why? Knowing the most efficient algorithm for different situations matter</a:t>
            </a:r>
          </a:p>
          <a:p>
            <a:pPr lvl="1"/>
            <a:r>
              <a:rPr lang="en-US" dirty="0"/>
              <a:t>CS 320 really dives into how to speed up programs by knowing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595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13E4-61AD-3C4B-801C-D08A6B5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Attendance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4A84-8C89-5E48-83FD-7BE731D80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Given the following list write each ‘step’ (array) of the bubble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B71FC-D3C5-BB4F-82AA-5600F3C2BE14}"/>
              </a:ext>
            </a:extLst>
          </p:cNvPr>
          <p:cNvSpPr txBox="1"/>
          <p:nvPr/>
        </p:nvSpPr>
        <p:spPr>
          <a:xfrm>
            <a:off x="4753114" y="23709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5, 1, 8]</a:t>
            </a:r>
          </a:p>
        </p:txBody>
      </p:sp>
    </p:spTree>
    <p:extLst>
      <p:ext uri="{BB962C8B-B14F-4D97-AF65-F5344CB8AC3E}">
        <p14:creationId xmlns:p14="http://schemas.microsoft.com/office/powerpoint/2010/main" val="19797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13E4-61AD-3C4B-801C-D08A6B5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Attendance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4A84-8C89-5E48-83FD-7BE731D80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Given the following list write each ‘step’ (array) of the bubble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B71FC-D3C5-BB4F-82AA-5600F3C2BE14}"/>
              </a:ext>
            </a:extLst>
          </p:cNvPr>
          <p:cNvSpPr txBox="1"/>
          <p:nvPr/>
        </p:nvSpPr>
        <p:spPr>
          <a:xfrm>
            <a:off x="4753114" y="23709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5, 1, 8]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58510-0F2B-EE4F-BF65-527683594EC4}"/>
              </a:ext>
            </a:extLst>
          </p:cNvPr>
          <p:cNvSpPr txBox="1"/>
          <p:nvPr/>
        </p:nvSpPr>
        <p:spPr>
          <a:xfrm>
            <a:off x="1304359" y="348609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3, 5, 1,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4C16A-ED46-944B-A558-855AC5BC12AB}"/>
              </a:ext>
            </a:extLst>
          </p:cNvPr>
          <p:cNvSpPr txBox="1"/>
          <p:nvPr/>
        </p:nvSpPr>
        <p:spPr>
          <a:xfrm>
            <a:off x="1304359" y="388620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3, 1,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760C-F470-A544-BE16-86A47D66D228}"/>
              </a:ext>
            </a:extLst>
          </p:cNvPr>
          <p:cNvSpPr txBox="1"/>
          <p:nvPr/>
        </p:nvSpPr>
        <p:spPr>
          <a:xfrm>
            <a:off x="1304359" y="428913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 3, 5, 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5B0F2-2DA9-6840-85B7-22700D70E0A5}"/>
              </a:ext>
            </a:extLst>
          </p:cNvPr>
          <p:cNvSpPr txBox="1"/>
          <p:nvPr/>
        </p:nvSpPr>
        <p:spPr>
          <a:xfrm>
            <a:off x="1304359" y="471414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3, 5, 8]</a:t>
            </a:r>
          </a:p>
        </p:txBody>
      </p:sp>
    </p:spTree>
    <p:extLst>
      <p:ext uri="{BB962C8B-B14F-4D97-AF65-F5344CB8AC3E}">
        <p14:creationId xmlns:p14="http://schemas.microsoft.com/office/powerpoint/2010/main" val="17599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1335406"/>
            <a:ext cx="81496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25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16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26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17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Picture 2" descr="Marie Curie quote: Life is not easy for any of us. But what of that? We...">
            <a:extLst>
              <a:ext uri="{FF2B5EF4-FFF2-40B4-BE49-F238E27FC236}">
                <a16:creationId xmlns:a16="http://schemas.microsoft.com/office/drawing/2014/main" id="{8C9890E6-F5A6-4633-A094-5CA51042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629" y="0"/>
            <a:ext cx="5558971" cy="296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1675F-E90D-490B-9E5C-E88AF1B9997D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C43544-FAC7-4A43-B862-E29575CC9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69705"/>
              </p:ext>
            </p:extLst>
          </p:nvPr>
        </p:nvGraphicFramePr>
        <p:xfrm>
          <a:off x="9987253" y="4063757"/>
          <a:ext cx="3572199" cy="26391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 </a:t>
                      </a:r>
                      <a:r>
                        <a:rPr lang="en-US" sz="1600" dirty="0">
                          <a:effectLst/>
                        </a:rPr>
                        <a:t>PM </a:t>
                      </a:r>
                      <a:r>
                        <a:rPr lang="en-US" sz="1600">
                          <a:effectLst/>
                        </a:rPr>
                        <a:t>- 5 </a:t>
                      </a:r>
                      <a:r>
                        <a:rPr lang="en-US" sz="1600" dirty="0">
                          <a:effectLst/>
                        </a:rPr>
                        <a:t>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 PM - 5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1291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1A171-F7B2-214F-9E49-FD72C53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F81F3-62B5-0C4D-AEA3-A1D4C0495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4711" y="955055"/>
            <a:ext cx="7104814" cy="1930080"/>
          </a:xfrm>
        </p:spPr>
        <p:txBody>
          <a:bodyPr/>
          <a:lstStyle/>
          <a:p>
            <a:r>
              <a:rPr lang="en-US" sz="2000" dirty="0"/>
              <a:t>You have already done it!</a:t>
            </a:r>
          </a:p>
          <a:p>
            <a:r>
              <a:rPr lang="en-US" sz="2000" dirty="0"/>
              <a:t>Searches an array</a:t>
            </a:r>
          </a:p>
          <a:p>
            <a:pPr lvl="1"/>
            <a:r>
              <a:rPr lang="en-US" sz="2000" dirty="0"/>
              <a:t>If item exits – return  location</a:t>
            </a:r>
          </a:p>
          <a:p>
            <a:pPr lvl="1"/>
            <a:r>
              <a:rPr lang="en-US" sz="2000" dirty="0"/>
              <a:t>else return -1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840F63-CF2C-FB4A-B331-79E1CC201A03}"/>
              </a:ext>
            </a:extLst>
          </p:cNvPr>
          <p:cNvGrpSpPr/>
          <p:nvPr/>
        </p:nvGrpSpPr>
        <p:grpSpPr>
          <a:xfrm>
            <a:off x="433128" y="1463722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568C0C-0E47-764D-BB73-8081E61821D9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466956-0310-BB40-867C-21178C87010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8FE991-1035-0C4A-960E-1FA48B1CE2F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6ADAFF-21B8-4041-844B-68EB9C1DC04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E7A794-8176-C740-8BCA-7A602CE5B84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7EF8411-9AC1-464B-B6B4-37E9B4A6571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B04683-28A8-9042-95EA-7A08207E3AB8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66D8C0-4A5D-4240-82E6-225AB60ED49A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10E6EA-55B9-6740-AE17-47FAD994A47B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994108-A743-1042-9B18-581676A548F6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FB5C4D-D6B4-E64D-BFFB-5C0687ACC27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96071F-1D27-D342-A6CA-C74D5B4B0E2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706D8-6299-3240-B887-21AE2EB5C131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sp>
        <p:nvSpPr>
          <p:cNvPr id="20" name="Left Arrow 19">
            <a:extLst>
              <a:ext uri="{FF2B5EF4-FFF2-40B4-BE49-F238E27FC236}">
                <a16:creationId xmlns:a16="http://schemas.microsoft.com/office/drawing/2014/main" id="{7F3BB992-9F16-1244-BEB0-DFB94CF847B9}"/>
              </a:ext>
            </a:extLst>
          </p:cNvPr>
          <p:cNvSpPr/>
          <p:nvPr/>
        </p:nvSpPr>
        <p:spPr>
          <a:xfrm>
            <a:off x="1543360" y="1501495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69DC121D-1262-0C4C-BD39-8585A006F9A3}"/>
              </a:ext>
            </a:extLst>
          </p:cNvPr>
          <p:cNvSpPr/>
          <p:nvPr/>
        </p:nvSpPr>
        <p:spPr>
          <a:xfrm>
            <a:off x="1543360" y="1507872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916AEA-C419-F74C-AA83-17D28ACC14A7}"/>
              </a:ext>
            </a:extLst>
          </p:cNvPr>
          <p:cNvSpPr/>
          <p:nvPr/>
        </p:nvSpPr>
        <p:spPr>
          <a:xfrm>
            <a:off x="1556839" y="2015885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EC64F917-147F-0747-A772-78C5BC3C2FE1}"/>
              </a:ext>
            </a:extLst>
          </p:cNvPr>
          <p:cNvSpPr/>
          <p:nvPr/>
        </p:nvSpPr>
        <p:spPr>
          <a:xfrm>
            <a:off x="1556839" y="2025479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72B7B-FEBF-124C-AFB6-66EBD72ADCD8}"/>
              </a:ext>
            </a:extLst>
          </p:cNvPr>
          <p:cNvSpPr txBox="1"/>
          <p:nvPr/>
        </p:nvSpPr>
        <p:spPr>
          <a:xfrm>
            <a:off x="2528157" y="2029832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6E7C620B-4139-FC41-B8E9-B6B3B5FDE3C8}"/>
              </a:ext>
            </a:extLst>
          </p:cNvPr>
          <p:cNvSpPr/>
          <p:nvPr/>
        </p:nvSpPr>
        <p:spPr>
          <a:xfrm>
            <a:off x="1543360" y="2483500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6C75909-3BBE-8843-B56E-F790FE68E76B}"/>
              </a:ext>
            </a:extLst>
          </p:cNvPr>
          <p:cNvSpPr/>
          <p:nvPr/>
        </p:nvSpPr>
        <p:spPr>
          <a:xfrm>
            <a:off x="1562067" y="2019102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7FA956D0-A97E-A141-892C-16918DC36A8A}"/>
              </a:ext>
            </a:extLst>
          </p:cNvPr>
          <p:cNvSpPr/>
          <p:nvPr/>
        </p:nvSpPr>
        <p:spPr>
          <a:xfrm>
            <a:off x="1556839" y="2479972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FE681C-F049-3C4C-BEC4-AD45BB16AB6C}"/>
              </a:ext>
            </a:extLst>
          </p:cNvPr>
          <p:cNvSpPr txBox="1"/>
          <p:nvPr/>
        </p:nvSpPr>
        <p:spPr>
          <a:xfrm>
            <a:off x="2509450" y="265625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57308A-DB0D-D843-93ED-85D5D0620547}"/>
              </a:ext>
            </a:extLst>
          </p:cNvPr>
          <p:cNvSpPr/>
          <p:nvPr/>
        </p:nvSpPr>
        <p:spPr>
          <a:xfrm>
            <a:off x="5300972" y="2973658"/>
            <a:ext cx="808259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array)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array.</a:t>
            </a:r>
            <a:r>
              <a:rPr lang="en-US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 == array[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ECFFC1-0C21-D44C-B9FC-3FD74DFCFC0A}"/>
              </a:ext>
            </a:extLst>
          </p:cNvPr>
          <p:cNvSpPr/>
          <p:nvPr/>
        </p:nvSpPr>
        <p:spPr>
          <a:xfrm>
            <a:off x="1562068" y="5308951"/>
            <a:ext cx="1225553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n’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DF4AD-2AA3-A14B-B93C-F8A4CB5BB06C}"/>
              </a:ext>
            </a:extLst>
          </p:cNvPr>
          <p:cNvSpPr txBox="1"/>
          <p:nvPr/>
        </p:nvSpPr>
        <p:spPr>
          <a:xfrm>
            <a:off x="1638830" y="4272783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there a quicker way?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0819D-271B-E449-8F7C-1C54CA5F280D}"/>
              </a:ext>
            </a:extLst>
          </p:cNvPr>
          <p:cNvSpPr txBox="1"/>
          <p:nvPr/>
        </p:nvSpPr>
        <p:spPr>
          <a:xfrm>
            <a:off x="6209567" y="54359"/>
            <a:ext cx="759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https://www.geeksforgeeks.org/linear-search/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/>
      <p:bldP spid="24" grpId="1"/>
      <p:bldP spid="25" grpId="0" animBg="1"/>
      <p:bldP spid="26" grpId="0" animBg="1"/>
      <p:bldP spid="27" grpId="0" animBg="1"/>
      <p:bldP spid="28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3428"/>
            <a:ext cx="12561453" cy="2083968"/>
          </a:xfrm>
        </p:spPr>
        <p:txBody>
          <a:bodyPr/>
          <a:lstStyle/>
          <a:p>
            <a:r>
              <a:rPr lang="en-US" sz="2000" dirty="0"/>
              <a:t>Similar to guess number game</a:t>
            </a:r>
          </a:p>
          <a:p>
            <a:r>
              <a:rPr lang="en-US" sz="2000" dirty="0"/>
              <a:t>I will choose a number between 0 and 100, with 0 and 100 included</a:t>
            </a:r>
          </a:p>
          <a:p>
            <a:r>
              <a:rPr lang="en-US" sz="2000" dirty="0"/>
              <a:t>Now you try to guess, what is the number that I am thinking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000" dirty="0">
                <a:sym typeface="Wingdings" panose="05000000000000000000" pitchFamily="2" charset="2"/>
              </a:rPr>
              <a:t>What strategy you should use?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DF686C4-75B4-48E7-B366-21EC2A3F268F}"/>
              </a:ext>
            </a:extLst>
          </p:cNvPr>
          <p:cNvSpPr txBox="1">
            <a:spLocks/>
          </p:cNvSpPr>
          <p:nvPr/>
        </p:nvSpPr>
        <p:spPr>
          <a:xfrm>
            <a:off x="628075" y="4088233"/>
            <a:ext cx="12561453" cy="29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Guess the middle number</a:t>
            </a:r>
          </a:p>
          <a:p>
            <a:r>
              <a:rPr lang="en-US" sz="2000" dirty="0"/>
              <a:t>If it is the middle – you found!</a:t>
            </a:r>
          </a:p>
          <a:p>
            <a:r>
              <a:rPr lang="en-US" sz="2000" dirty="0"/>
              <a:t>If the number is less than the middle – divide again in the middle but just for the first half part (0-49)</a:t>
            </a:r>
          </a:p>
          <a:p>
            <a:r>
              <a:rPr lang="en-US" sz="2000" dirty="0"/>
              <a:t>If the number is greater than the middle – divide again in the middle but just for the second half part (51-100)</a:t>
            </a:r>
          </a:p>
          <a:p>
            <a:r>
              <a:rPr lang="en-US" sz="2000" dirty="0"/>
              <a:t>Repeat the process until you find the number!</a:t>
            </a:r>
          </a:p>
        </p:txBody>
      </p:sp>
    </p:spTree>
    <p:extLst>
      <p:ext uri="{BB962C8B-B14F-4D97-AF65-F5344CB8AC3E}">
        <p14:creationId xmlns:p14="http://schemas.microsoft.com/office/powerpoint/2010/main" val="13031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3428"/>
            <a:ext cx="12561453" cy="1930080"/>
          </a:xfrm>
        </p:spPr>
        <p:txBody>
          <a:bodyPr/>
          <a:lstStyle/>
          <a:p>
            <a:r>
              <a:rPr lang="en-US" sz="2000" dirty="0"/>
              <a:t>if the elements are </a:t>
            </a:r>
            <a:r>
              <a:rPr lang="en-US" sz="2000" b="1" dirty="0"/>
              <a:t>in order / sorted</a:t>
            </a:r>
            <a:endParaRPr lang="en-US" sz="2000" dirty="0"/>
          </a:p>
          <a:p>
            <a:r>
              <a:rPr lang="en-US" sz="2000" dirty="0"/>
              <a:t>why go in order?</a:t>
            </a:r>
          </a:p>
          <a:p>
            <a:pPr lvl="1"/>
            <a:r>
              <a:rPr lang="en-US" sz="2000" dirty="0"/>
              <a:t>start in the middle!</a:t>
            </a:r>
          </a:p>
          <a:p>
            <a:pPr lvl="1"/>
            <a:r>
              <a:rPr lang="en-US" sz="2000" dirty="0"/>
              <a:t>example: looking for 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2337F0-3EB4-CD4A-9117-E699F46F1E2E}"/>
              </a:ext>
            </a:extLst>
          </p:cNvPr>
          <p:cNvGrpSpPr/>
          <p:nvPr/>
        </p:nvGrpSpPr>
        <p:grpSpPr>
          <a:xfrm>
            <a:off x="1595723" y="3605483"/>
            <a:ext cx="639600" cy="3344736"/>
            <a:chOff x="1136771" y="1929083"/>
            <a:chExt cx="639600" cy="33447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57DF1C-B64C-5B47-9091-296E01894EBB}"/>
                </a:ext>
              </a:extLst>
            </p:cNvPr>
            <p:cNvSpPr/>
            <p:nvPr/>
          </p:nvSpPr>
          <p:spPr>
            <a:xfrm>
              <a:off x="1137669" y="4798162"/>
              <a:ext cx="638702" cy="475657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58A8E8-E814-CE4B-9F64-A534CEF1CA8C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5BD33D-E5A3-FC49-AE3A-2158A149740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8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B34141-7C9C-9745-A641-89E1B967F1D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9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37A06E-B8E0-C148-B9BE-B0E4BFFD8E7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C61210-C114-EA46-9EE6-12B4C146DF60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3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EB4CFC-705F-2445-B7B7-4ADDC5ADE34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0268F4-AF8A-F947-858B-391AE7EE8B39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6</a:t>
                </a:r>
              </a:p>
            </p:txBody>
          </p:sp>
        </p:grpSp>
      </p:grpSp>
      <p:sp>
        <p:nvSpPr>
          <p:cNvPr id="19" name="Left Arrow 18">
            <a:extLst>
              <a:ext uri="{FF2B5EF4-FFF2-40B4-BE49-F238E27FC236}">
                <a16:creationId xmlns:a16="http://schemas.microsoft.com/office/drawing/2014/main" id="{0CFFFB20-9C03-3C4E-8FBB-8541B2132F47}"/>
              </a:ext>
            </a:extLst>
          </p:cNvPr>
          <p:cNvSpPr/>
          <p:nvPr/>
        </p:nvSpPr>
        <p:spPr>
          <a:xfrm>
            <a:off x="2339755" y="4557756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5 &lt; 9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0CCACE1-8470-A045-ACA9-E54CD842D50E}"/>
              </a:ext>
            </a:extLst>
          </p:cNvPr>
          <p:cNvSpPr/>
          <p:nvPr/>
        </p:nvSpPr>
        <p:spPr>
          <a:xfrm>
            <a:off x="2339755" y="5418227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8 &lt; 9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E26436B3-0664-D24D-9C2D-8CC44FA50443}"/>
              </a:ext>
            </a:extLst>
          </p:cNvPr>
          <p:cNvSpPr/>
          <p:nvPr/>
        </p:nvSpPr>
        <p:spPr>
          <a:xfrm>
            <a:off x="2339754" y="5915269"/>
            <a:ext cx="1502175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C221BF84-52C3-284C-A37B-71E6969317AD}"/>
              </a:ext>
            </a:extLst>
          </p:cNvPr>
          <p:cNvSpPr/>
          <p:nvPr/>
        </p:nvSpPr>
        <p:spPr>
          <a:xfrm>
            <a:off x="2351711" y="5915269"/>
            <a:ext cx="1502175" cy="585744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11422-ECE6-8A4C-8F19-CDF8E20CA956}"/>
              </a:ext>
            </a:extLst>
          </p:cNvPr>
          <p:cNvSpPr txBox="1"/>
          <p:nvPr/>
        </p:nvSpPr>
        <p:spPr>
          <a:xfrm>
            <a:off x="916043" y="45837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88E60-0F79-5541-8C29-7FA57DC1A1FC}"/>
              </a:ext>
            </a:extLst>
          </p:cNvPr>
          <p:cNvSpPr txBox="1"/>
          <p:nvPr/>
        </p:nvSpPr>
        <p:spPr>
          <a:xfrm>
            <a:off x="918060" y="552228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182BF7-A14E-0A44-A08A-8BA0C5990CEA}"/>
              </a:ext>
            </a:extLst>
          </p:cNvPr>
          <p:cNvSpPr txBox="1"/>
          <p:nvPr/>
        </p:nvSpPr>
        <p:spPr>
          <a:xfrm>
            <a:off x="916042" y="600808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DAF1E-B13D-BD42-845C-7F08667AC556}"/>
              </a:ext>
            </a:extLst>
          </p:cNvPr>
          <p:cNvSpPr txBox="1"/>
          <p:nvPr/>
        </p:nvSpPr>
        <p:spPr>
          <a:xfrm>
            <a:off x="7386644" y="1734432"/>
            <a:ext cx="409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Very Fast – </a:t>
            </a:r>
            <a:r>
              <a:rPr lang="en-US" sz="2800" u="sng" dirty="0">
                <a:latin typeface="Bradley Hand" pitchFamily="2" charset="77"/>
              </a:rPr>
              <a:t>if</a:t>
            </a:r>
            <a:r>
              <a:rPr lang="en-US" sz="2800" dirty="0">
                <a:latin typeface="Bradley Hand" pitchFamily="2" charset="77"/>
              </a:rPr>
              <a:t> Sorted!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5A8D4-7F18-4C30-AF7E-27E423968520}"/>
              </a:ext>
            </a:extLst>
          </p:cNvPr>
          <p:cNvSpPr/>
          <p:nvPr/>
        </p:nvSpPr>
        <p:spPr>
          <a:xfrm>
            <a:off x="6785428" y="3251540"/>
            <a:ext cx="6908800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We can quickly search by 'dividing' the array into two parts each time</a:t>
            </a:r>
          </a:p>
          <a:p>
            <a:endParaRPr lang="en-US" dirty="0"/>
          </a:p>
          <a:p>
            <a:r>
              <a:rPr lang="en-US" dirty="0"/>
              <a:t>We ask ourselves, is the key 'larger' or ‘smaller’ each time, until we find it!</a:t>
            </a:r>
          </a:p>
        </p:txBody>
      </p:sp>
    </p:spTree>
    <p:extLst>
      <p:ext uri="{BB962C8B-B14F-4D97-AF65-F5344CB8AC3E}">
        <p14:creationId xmlns:p14="http://schemas.microsoft.com/office/powerpoint/2010/main" val="43115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1" grpId="1" animBg="1"/>
      <p:bldP spid="22" grpId="0" animBg="1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2855654"/>
          </a:xfrm>
        </p:spPr>
        <p:txBody>
          <a:bodyPr/>
          <a:lstStyle/>
          <a:p>
            <a:r>
              <a:rPr lang="en-US" sz="2000" dirty="0"/>
              <a:t>Lets implement a recursive binary search!</a:t>
            </a:r>
          </a:p>
          <a:p>
            <a:r>
              <a:rPr lang="en-US" sz="2000" dirty="0"/>
              <a:t>Our method will receive an ordered array of </a:t>
            </a:r>
            <a:r>
              <a:rPr lang="en-US" sz="2000" dirty="0" err="1"/>
              <a:t>ints</a:t>
            </a:r>
            <a:r>
              <a:rPr lang="en-US" sz="2000" dirty="0"/>
              <a:t>, a number that we are looking for, index for the beginning of the search, index for the end of the search</a:t>
            </a:r>
          </a:p>
          <a:p>
            <a:pPr lvl="1"/>
            <a:r>
              <a:rPr lang="en-US" sz="2000" dirty="0"/>
              <a:t>Method should return the index where that element is in our array</a:t>
            </a:r>
          </a:p>
          <a:p>
            <a:pPr lvl="1"/>
            <a:r>
              <a:rPr lang="en-US" sz="2000" dirty="0"/>
              <a:t>Or -1 if the number is not in our array</a:t>
            </a:r>
          </a:p>
          <a:p>
            <a:r>
              <a:rPr lang="en-US" sz="2200" dirty="0"/>
              <a:t>We will need to adapt our strategy and transform it into a program </a:t>
            </a:r>
            <a:r>
              <a:rPr lang="en-US" sz="2200" dirty="0">
                <a:sym typeface="Wingdings" panose="05000000000000000000" pitchFamily="2" charset="2"/>
              </a:rPr>
              <a:t>!</a:t>
            </a:r>
            <a:endParaRPr lang="en-US" sz="2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4C9EDC-C41F-4307-A4EA-1C7FB326B49B}"/>
              </a:ext>
            </a:extLst>
          </p:cNvPr>
          <p:cNvSpPr txBox="1">
            <a:spLocks/>
          </p:cNvSpPr>
          <p:nvPr/>
        </p:nvSpPr>
        <p:spPr>
          <a:xfrm>
            <a:off x="628075" y="4347821"/>
            <a:ext cx="12561453" cy="29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Guess the middle number</a:t>
            </a:r>
          </a:p>
          <a:p>
            <a:r>
              <a:rPr lang="en-US" sz="2000" dirty="0"/>
              <a:t>If it is the middle – you found!</a:t>
            </a:r>
          </a:p>
          <a:p>
            <a:r>
              <a:rPr lang="en-US" sz="2000" dirty="0"/>
              <a:t>If the number is less than the middle – divide again in the middle but just for the first half part (0-49)</a:t>
            </a:r>
          </a:p>
          <a:p>
            <a:r>
              <a:rPr lang="en-US" sz="2000" dirty="0"/>
              <a:t>If the number is greater than the middle – divide again in the middle but just for the second half part (51-100)</a:t>
            </a:r>
          </a:p>
          <a:p>
            <a:r>
              <a:rPr lang="en-US" sz="2000" dirty="0"/>
              <a:t>Repeat the process until you find the number!</a:t>
            </a:r>
          </a:p>
        </p:txBody>
      </p:sp>
    </p:spTree>
    <p:extLst>
      <p:ext uri="{BB962C8B-B14F-4D97-AF65-F5344CB8AC3E}">
        <p14:creationId xmlns:p14="http://schemas.microsoft.com/office/powerpoint/2010/main" val="25820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A0A-A7CB-2241-B293-2BA4B6F5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(Sorting by Exchange)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64549-29B4-EF4D-AE48-7CA8E003A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73082"/>
            <a:ext cx="9099021" cy="4912435"/>
          </a:xfrm>
        </p:spPr>
        <p:txBody>
          <a:bodyPr/>
          <a:lstStyle/>
          <a:p>
            <a:r>
              <a:rPr lang="en-US" sz="2000" dirty="0"/>
              <a:t>"Bubbles" up the largest numbers</a:t>
            </a:r>
          </a:p>
          <a:p>
            <a:r>
              <a:rPr lang="en-US" sz="2000" dirty="0"/>
              <a:t>Takes the first number</a:t>
            </a:r>
          </a:p>
          <a:p>
            <a:pPr lvl="1"/>
            <a:r>
              <a:rPr lang="en-US" sz="2000" dirty="0"/>
              <a:t>if the next is less, swap it so the larger moves up</a:t>
            </a:r>
          </a:p>
          <a:p>
            <a:pPr lvl="1"/>
            <a:r>
              <a:rPr lang="en-US" sz="2000" dirty="0"/>
              <a:t>if the next is more, shift to that number, and continue</a:t>
            </a:r>
          </a:p>
          <a:p>
            <a:pPr lvl="1"/>
            <a:endParaRPr lang="en-US" sz="2000" dirty="0"/>
          </a:p>
          <a:p>
            <a:r>
              <a:rPr lang="en-US" sz="2200" dirty="0"/>
              <a:t>Pass 1</a:t>
            </a:r>
          </a:p>
          <a:p>
            <a:pPr lvl="1"/>
            <a:r>
              <a:rPr lang="en-US" sz="2000" dirty="0"/>
              <a:t>the largest number ends up at the end</a:t>
            </a:r>
          </a:p>
          <a:p>
            <a:r>
              <a:rPr lang="en-US" sz="2200" dirty="0"/>
              <a:t>Pass 2</a:t>
            </a:r>
          </a:p>
          <a:p>
            <a:pPr lvl="1"/>
            <a:r>
              <a:rPr lang="en-US" sz="2000" dirty="0"/>
              <a:t>the second largest number ends up at the end</a:t>
            </a:r>
          </a:p>
          <a:p>
            <a:r>
              <a:rPr lang="en-US" sz="2200" dirty="0"/>
              <a:t>and so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55327-AF62-D546-87B7-0BE772C47DC2}"/>
              </a:ext>
            </a:extLst>
          </p:cNvPr>
          <p:cNvSpPr txBox="1"/>
          <p:nvPr/>
        </p:nvSpPr>
        <p:spPr>
          <a:xfrm>
            <a:off x="6515100" y="47949"/>
            <a:ext cx="739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https://www.geeksforgeeks.org/bubble-sort/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024C9-4C3F-234F-8720-E0B428EA0529}"/>
              </a:ext>
            </a:extLst>
          </p:cNvPr>
          <p:cNvSpPr txBox="1"/>
          <p:nvPr/>
        </p:nvSpPr>
        <p:spPr>
          <a:xfrm>
            <a:off x="10888895" y="3043135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3C600-3028-444D-9948-1F70E0DB1364}"/>
              </a:ext>
            </a:extLst>
          </p:cNvPr>
          <p:cNvSpPr txBox="1"/>
          <p:nvPr/>
        </p:nvSpPr>
        <p:spPr>
          <a:xfrm>
            <a:off x="10888895" y="3443245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75F9-B11A-ED40-8325-A43E13AC408C}"/>
              </a:ext>
            </a:extLst>
          </p:cNvPr>
          <p:cNvSpPr txBox="1"/>
          <p:nvPr/>
        </p:nvSpPr>
        <p:spPr>
          <a:xfrm>
            <a:off x="10888895" y="3810540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2ACFA-E45F-8346-BEA4-579CD8134F98}"/>
              </a:ext>
            </a:extLst>
          </p:cNvPr>
          <p:cNvSpPr txBox="1"/>
          <p:nvPr/>
        </p:nvSpPr>
        <p:spPr>
          <a:xfrm>
            <a:off x="9457659" y="3043135"/>
            <a:ext cx="123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DA40A-8AFC-FB43-A259-CB95EAB45E26}"/>
              </a:ext>
            </a:extLst>
          </p:cNvPr>
          <p:cNvSpPr txBox="1"/>
          <p:nvPr/>
        </p:nvSpPr>
        <p:spPr>
          <a:xfrm>
            <a:off x="9457658" y="4984265"/>
            <a:ext cx="142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5C62E-3A0A-8041-8B92-673DA93BAC7E}"/>
              </a:ext>
            </a:extLst>
          </p:cNvPr>
          <p:cNvSpPr txBox="1"/>
          <p:nvPr/>
        </p:nvSpPr>
        <p:spPr>
          <a:xfrm>
            <a:off x="10888895" y="5007961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 3, 5,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E4583-041D-3F43-8244-C3C720898453}"/>
              </a:ext>
            </a:extLst>
          </p:cNvPr>
          <p:cNvSpPr txBox="1"/>
          <p:nvPr/>
        </p:nvSpPr>
        <p:spPr>
          <a:xfrm>
            <a:off x="10888895" y="5408071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3, 5, 8]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DEDF9-B79D-FE42-A477-B1DEB613CBD7}"/>
              </a:ext>
            </a:extLst>
          </p:cNvPr>
          <p:cNvSpPr txBox="1"/>
          <p:nvPr/>
        </p:nvSpPr>
        <p:spPr>
          <a:xfrm>
            <a:off x="10888895" y="4154139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C57AB-2CDF-0F43-9E22-0DD3D23FF03E}"/>
              </a:ext>
            </a:extLst>
          </p:cNvPr>
          <p:cNvSpPr txBox="1"/>
          <p:nvPr/>
        </p:nvSpPr>
        <p:spPr>
          <a:xfrm>
            <a:off x="10888895" y="4458968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F2B034-8411-BC46-AAF1-E5AC6967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142" y="477876"/>
            <a:ext cx="1847458" cy="175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485653-3DBA-314E-A5AB-CBFE244863FB}"/>
              </a:ext>
            </a:extLst>
          </p:cNvPr>
          <p:cNvSpPr txBox="1"/>
          <p:nvPr/>
        </p:nvSpPr>
        <p:spPr>
          <a:xfrm>
            <a:off x="12100224" y="225639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Kenneth </a:t>
            </a:r>
            <a:r>
              <a:rPr lang="en-US" sz="1400" dirty="0" err="1"/>
              <a:t>Inverson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17795-E35F-024A-B4DE-D3FDEB197832}"/>
              </a:ext>
            </a:extLst>
          </p:cNvPr>
          <p:cNvSpPr txBox="1"/>
          <p:nvPr/>
        </p:nvSpPr>
        <p:spPr>
          <a:xfrm>
            <a:off x="9093371" y="6525285"/>
            <a:ext cx="359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never use Bubble Sort</a:t>
            </a:r>
          </a:p>
        </p:txBody>
      </p:sp>
    </p:spTree>
    <p:extLst>
      <p:ext uri="{BB962C8B-B14F-4D97-AF65-F5344CB8AC3E}">
        <p14:creationId xmlns:p14="http://schemas.microsoft.com/office/powerpoint/2010/main" val="12287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A0A-A7CB-2241-B293-2BA4B6F5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(Sorting by Exchange)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64549-29B4-EF4D-AE48-7CA8E003A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9405"/>
            <a:ext cx="9099021" cy="1037528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https://visualgo.net/en/sorting</a:t>
            </a:r>
            <a:r>
              <a:rPr lang="en-US" sz="2000" dirty="0"/>
              <a:t> </a:t>
            </a:r>
          </a:p>
          <a:p>
            <a:r>
              <a:rPr lang="en-US" sz="2000" dirty="0"/>
              <a:t>Now let’s implement the Bubble Sort!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55327-AF62-D546-87B7-0BE772C47DC2}"/>
              </a:ext>
            </a:extLst>
          </p:cNvPr>
          <p:cNvSpPr txBox="1"/>
          <p:nvPr/>
        </p:nvSpPr>
        <p:spPr>
          <a:xfrm>
            <a:off x="6515100" y="47949"/>
            <a:ext cx="739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3"/>
              </a:rPr>
              <a:t>https://www.geeksforgeeks.org/bubble-sort/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F2B034-8411-BC46-AAF1-E5AC6967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142" y="477876"/>
            <a:ext cx="1847458" cy="175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485653-3DBA-314E-A5AB-CBFE244863FB}"/>
              </a:ext>
            </a:extLst>
          </p:cNvPr>
          <p:cNvSpPr txBox="1"/>
          <p:nvPr/>
        </p:nvSpPr>
        <p:spPr>
          <a:xfrm>
            <a:off x="12100224" y="225639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Kenneth </a:t>
            </a:r>
            <a:r>
              <a:rPr lang="en-US" sz="1400" dirty="0" err="1"/>
              <a:t>Inverson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84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D3DE-9E05-8342-993B-72CB3CA5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3BA4-3905-FF48-A117-F0A9C9C6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82025"/>
            <a:ext cx="12561453" cy="1930080"/>
          </a:xfrm>
        </p:spPr>
        <p:txBody>
          <a:bodyPr/>
          <a:lstStyle/>
          <a:p>
            <a:r>
              <a:rPr lang="en-US" sz="2000" dirty="0"/>
              <a:t>Searches array for </a:t>
            </a:r>
            <a:r>
              <a:rPr lang="en-US" sz="2000" b="1" dirty="0"/>
              <a:t>lowest</a:t>
            </a:r>
            <a:r>
              <a:rPr lang="en-US" sz="2000" dirty="0"/>
              <a:t> value</a:t>
            </a:r>
          </a:p>
          <a:p>
            <a:r>
              <a:rPr lang="en-US" sz="2000" dirty="0"/>
              <a:t>Moves that to the start index</a:t>
            </a:r>
          </a:p>
          <a:p>
            <a:pPr lvl="1"/>
            <a:r>
              <a:rPr lang="en-US" sz="2000" dirty="0"/>
              <a:t>repeats</a:t>
            </a:r>
          </a:p>
          <a:p>
            <a:pPr lvl="1"/>
            <a:r>
              <a:rPr lang="en-US" sz="2000" dirty="0"/>
              <a:t>incrementing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9CFCB-DCF7-1141-BCC6-4A86F5350230}"/>
              </a:ext>
            </a:extLst>
          </p:cNvPr>
          <p:cNvSpPr txBox="1"/>
          <p:nvPr/>
        </p:nvSpPr>
        <p:spPr>
          <a:xfrm>
            <a:off x="6181920" y="135098"/>
            <a:ext cx="763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https://www.geeksforgeeks.org/selection-sort/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27B5F-7B6F-E542-8EF6-C996FC534222}"/>
              </a:ext>
            </a:extLst>
          </p:cNvPr>
          <p:cNvSpPr txBox="1"/>
          <p:nvPr/>
        </p:nvSpPr>
        <p:spPr>
          <a:xfrm>
            <a:off x="2517914" y="360602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3362A-A847-B742-A4AD-466298CD73F3}"/>
              </a:ext>
            </a:extLst>
          </p:cNvPr>
          <p:cNvSpPr txBox="1"/>
          <p:nvPr/>
        </p:nvSpPr>
        <p:spPr>
          <a:xfrm>
            <a:off x="2517914" y="400613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DDD6F-37C4-7247-B4AD-C15D7D8CB6F6}"/>
              </a:ext>
            </a:extLst>
          </p:cNvPr>
          <p:cNvSpPr txBox="1"/>
          <p:nvPr/>
        </p:nvSpPr>
        <p:spPr>
          <a:xfrm>
            <a:off x="2517914" y="4502390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checks 2-8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5E505-5FA3-EE42-BC8B-82DCD75BF201}"/>
              </a:ext>
            </a:extLst>
          </p:cNvPr>
          <p:cNvSpPr txBox="1"/>
          <p:nvPr/>
        </p:nvSpPr>
        <p:spPr>
          <a:xfrm>
            <a:off x="2517914" y="521297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5, 1, 9,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49BF2-6014-B944-A243-0A9F43B78D7E}"/>
              </a:ext>
            </a:extLst>
          </p:cNvPr>
          <p:cNvSpPr txBox="1"/>
          <p:nvPr/>
        </p:nvSpPr>
        <p:spPr>
          <a:xfrm>
            <a:off x="1245704" y="48576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A7EE3-B1D1-E344-8E90-6A3EBD257D62}"/>
              </a:ext>
            </a:extLst>
          </p:cNvPr>
          <p:cNvSpPr txBox="1"/>
          <p:nvPr/>
        </p:nvSpPr>
        <p:spPr>
          <a:xfrm>
            <a:off x="2531166" y="557437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47AF9-AF2E-C444-A6EB-8A6D2993CC68}"/>
              </a:ext>
            </a:extLst>
          </p:cNvPr>
          <p:cNvSpPr txBox="1"/>
          <p:nvPr/>
        </p:nvSpPr>
        <p:spPr>
          <a:xfrm>
            <a:off x="2517914" y="594806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5586A-0A26-C047-BF86-1F2F717762D3}"/>
              </a:ext>
            </a:extLst>
          </p:cNvPr>
          <p:cNvSpPr txBox="1"/>
          <p:nvPr/>
        </p:nvSpPr>
        <p:spPr>
          <a:xfrm>
            <a:off x="2517914" y="633956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BC28A-6898-0143-B06E-60B71925B29D}"/>
              </a:ext>
            </a:extLst>
          </p:cNvPr>
          <p:cNvSpPr txBox="1"/>
          <p:nvPr/>
        </p:nvSpPr>
        <p:spPr>
          <a:xfrm>
            <a:off x="2517914" y="670464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8, 9]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93C82-9499-4EF7-A4A0-564F67E84093}"/>
              </a:ext>
            </a:extLst>
          </p:cNvPr>
          <p:cNvSpPr/>
          <p:nvPr/>
        </p:nvSpPr>
        <p:spPr>
          <a:xfrm>
            <a:off x="7306318" y="1499684"/>
            <a:ext cx="3586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https://visualgo.net/en/sorting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7E602-CF62-4E04-980E-51AA760E318B}"/>
              </a:ext>
            </a:extLst>
          </p:cNvPr>
          <p:cNvSpPr/>
          <p:nvPr/>
        </p:nvSpPr>
        <p:spPr>
          <a:xfrm>
            <a:off x="7306318" y="3093955"/>
            <a:ext cx="40529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Let’s implement the selection sort!</a:t>
            </a:r>
          </a:p>
        </p:txBody>
      </p:sp>
    </p:spTree>
    <p:extLst>
      <p:ext uri="{BB962C8B-B14F-4D97-AF65-F5344CB8AC3E}">
        <p14:creationId xmlns:p14="http://schemas.microsoft.com/office/powerpoint/2010/main" val="340208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F577F6-E902-4302-9218-921CD978A3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40C3E-5C66-4D43-864D-0A2EF5C6FB03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92c41bee-f0ee-4aa6-9399-a35fbb883510"/>
    <ds:schemaRef ds:uri="http://schemas.microsoft.com/office/infopath/2007/PartnerControls"/>
    <ds:schemaRef ds:uri="e06ed288-fd75-4b50-bbed-f5a5df88c31c"/>
  </ds:schemaRefs>
</ds:datastoreItem>
</file>

<file path=customXml/itemProps3.xml><?xml version="1.0" encoding="utf-8"?>
<ds:datastoreItem xmlns:ds="http://schemas.openxmlformats.org/officeDocument/2006/customXml" ds:itemID="{7454CE77-4916-4D54-8EE2-50A87C88C4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2275</TotalTime>
  <Words>1221</Words>
  <Application>Microsoft Office PowerPoint</Application>
  <PresentationFormat>Custom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Bradley Hand</vt:lpstr>
      <vt:lpstr>Calibri</vt:lpstr>
      <vt:lpstr>Consolas</vt:lpstr>
      <vt:lpstr>Franklin Gothic Book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Linear Search</vt:lpstr>
      <vt:lpstr>Binary Search</vt:lpstr>
      <vt:lpstr>Binary Search</vt:lpstr>
      <vt:lpstr>Binary Search</vt:lpstr>
      <vt:lpstr>Bubble Sort (Sorting by Exchange)</vt:lpstr>
      <vt:lpstr>Bubble Sort (Sorting by Exchange)</vt:lpstr>
      <vt:lpstr>Selection Sort</vt:lpstr>
      <vt:lpstr>The Big-O</vt:lpstr>
      <vt:lpstr>Practice - Attendance</vt:lpstr>
      <vt:lpstr>Practice - 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9</cp:revision>
  <dcterms:created xsi:type="dcterms:W3CDTF">2020-04-24T23:03:48Z</dcterms:created>
  <dcterms:modified xsi:type="dcterms:W3CDTF">2024-03-07T20:19:56Z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