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61" r:id="rId4"/>
    <p:sldId id="257" r:id="rId5"/>
    <p:sldId id="258" r:id="rId6"/>
    <p:sldId id="259" r:id="rId7"/>
    <p:sldId id="260" r:id="rId8"/>
    <p:sldId id="262" r:id="rId9"/>
    <p:sldId id="263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4" d="100"/>
          <a:sy n="64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2C638758-0F62-41CA-828A-1521F52A3818}"/>
    <pc:docChg chg="custSel addSld modSld">
      <pc:chgData name="Marcia Moraes" userId="c9c67e8a-58e2-4733-9a1c-5d44fec4775b" providerId="ADAL" clId="{2C638758-0F62-41CA-828A-1521F52A3818}" dt="2021-11-26T17:06:49.987" v="572"/>
      <pc:docMkLst>
        <pc:docMk/>
      </pc:docMkLst>
      <pc:sldChg chg="addSp delSp modSp add delAnim">
        <pc:chgData name="Marcia Moraes" userId="c9c67e8a-58e2-4733-9a1c-5d44fec4775b" providerId="ADAL" clId="{2C638758-0F62-41CA-828A-1521F52A3818}" dt="2021-11-26T15:56:45.921" v="230" actId="6549"/>
        <pc:sldMkLst>
          <pc:docMk/>
          <pc:sldMk cId="1725307835" sldId="261"/>
        </pc:sldMkLst>
        <pc:spChg chg="add mod">
          <ac:chgData name="Marcia Moraes" userId="c9c67e8a-58e2-4733-9a1c-5d44fec4775b" providerId="ADAL" clId="{2C638758-0F62-41CA-828A-1521F52A3818}" dt="2021-11-26T15:55:17.455" v="130" actId="20577"/>
          <ac:spMkLst>
            <pc:docMk/>
            <pc:sldMk cId="1725307835" sldId="261"/>
            <ac:spMk id="3" creationId="{89F0EB75-55D2-45ED-BA4E-61F99B682ED1}"/>
          </ac:spMkLst>
        </pc:spChg>
        <pc:spChg chg="mod">
          <ac:chgData name="Marcia Moraes" userId="c9c67e8a-58e2-4733-9a1c-5d44fec4775b" providerId="ADAL" clId="{2C638758-0F62-41CA-828A-1521F52A3818}" dt="2021-11-26T15:52:12.298" v="70" actId="1035"/>
          <ac:spMkLst>
            <pc:docMk/>
            <pc:sldMk cId="1725307835" sldId="261"/>
            <ac:spMk id="4" creationId="{12BA5B84-1638-5244-9FFD-57A46E238EFA}"/>
          </ac:spMkLst>
        </pc:spChg>
        <pc:spChg chg="del mod">
          <ac:chgData name="Marcia Moraes" userId="c9c67e8a-58e2-4733-9a1c-5d44fec4775b" providerId="ADAL" clId="{2C638758-0F62-41CA-828A-1521F52A3818}" dt="2021-11-26T15:49:00.371" v="26" actId="478"/>
          <ac:spMkLst>
            <pc:docMk/>
            <pc:sldMk cId="1725307835" sldId="261"/>
            <ac:spMk id="5" creationId="{25CE1024-4CBB-2D4C-BB07-C7CBCA585085}"/>
          </ac:spMkLst>
        </pc:spChg>
        <pc:spChg chg="del">
          <ac:chgData name="Marcia Moraes" userId="c9c67e8a-58e2-4733-9a1c-5d44fec4775b" providerId="ADAL" clId="{2C638758-0F62-41CA-828A-1521F52A3818}" dt="2021-11-26T15:48:43.176" v="22" actId="478"/>
          <ac:spMkLst>
            <pc:docMk/>
            <pc:sldMk cId="1725307835" sldId="261"/>
            <ac:spMk id="6" creationId="{83857911-EBF8-8D49-A302-3C322C42EC87}"/>
          </ac:spMkLst>
        </pc:spChg>
        <pc:spChg chg="del">
          <ac:chgData name="Marcia Moraes" userId="c9c67e8a-58e2-4733-9a1c-5d44fec4775b" providerId="ADAL" clId="{2C638758-0F62-41CA-828A-1521F52A3818}" dt="2021-11-26T15:48:42.209" v="21" actId="478"/>
          <ac:spMkLst>
            <pc:docMk/>
            <pc:sldMk cId="1725307835" sldId="261"/>
            <ac:spMk id="7" creationId="{0B7C0969-181C-4245-AB60-A2ED8C2877BD}"/>
          </ac:spMkLst>
        </pc:spChg>
        <pc:spChg chg="add mod">
          <ac:chgData name="Marcia Moraes" userId="c9c67e8a-58e2-4733-9a1c-5d44fec4775b" providerId="ADAL" clId="{2C638758-0F62-41CA-828A-1521F52A3818}" dt="2021-11-26T15:56:45.921" v="230" actId="6549"/>
          <ac:spMkLst>
            <pc:docMk/>
            <pc:sldMk cId="1725307835" sldId="261"/>
            <ac:spMk id="10" creationId="{DA14AA29-3EC8-40EB-A512-0EB3D58CD042}"/>
          </ac:spMkLst>
        </pc:spChg>
        <pc:spChg chg="add mod">
          <ac:chgData name="Marcia Moraes" userId="c9c67e8a-58e2-4733-9a1c-5d44fec4775b" providerId="ADAL" clId="{2C638758-0F62-41CA-828A-1521F52A3818}" dt="2021-11-26T15:56:36.629" v="229" actId="6549"/>
          <ac:spMkLst>
            <pc:docMk/>
            <pc:sldMk cId="1725307835" sldId="261"/>
            <ac:spMk id="11" creationId="{B7E14764-E0CB-433C-B920-197C858DF99E}"/>
          </ac:spMkLst>
        </pc:spChg>
        <pc:spChg chg="del">
          <ac:chgData name="Marcia Moraes" userId="c9c67e8a-58e2-4733-9a1c-5d44fec4775b" providerId="ADAL" clId="{2C638758-0F62-41CA-828A-1521F52A3818}" dt="2021-11-26T15:48:44.656" v="23" actId="478"/>
          <ac:spMkLst>
            <pc:docMk/>
            <pc:sldMk cId="1725307835" sldId="261"/>
            <ac:spMk id="19" creationId="{E4E1692D-EC0E-9E4B-810D-8118AC1FA973}"/>
          </ac:spMkLst>
        </pc:spChg>
        <pc:spChg chg="del">
          <ac:chgData name="Marcia Moraes" userId="c9c67e8a-58e2-4733-9a1c-5d44fec4775b" providerId="ADAL" clId="{2C638758-0F62-41CA-828A-1521F52A3818}" dt="2021-11-26T15:48:46.996" v="24" actId="478"/>
          <ac:spMkLst>
            <pc:docMk/>
            <pc:sldMk cId="1725307835" sldId="261"/>
            <ac:spMk id="20" creationId="{E699D041-7ECD-9048-B003-72A51D131825}"/>
          </ac:spMkLst>
        </pc:spChg>
        <pc:picChg chg="add del">
          <ac:chgData name="Marcia Moraes" userId="c9c67e8a-58e2-4733-9a1c-5d44fec4775b" providerId="ADAL" clId="{2C638758-0F62-41CA-828A-1521F52A3818}" dt="2021-11-26T15:49:57.343" v="28" actId="478"/>
          <ac:picMkLst>
            <pc:docMk/>
            <pc:sldMk cId="1725307835" sldId="261"/>
            <ac:picMk id="8" creationId="{7475E2F8-2F0F-415E-AF84-7C620A007E7A}"/>
          </ac:picMkLst>
        </pc:picChg>
        <pc:picChg chg="add del mod">
          <ac:chgData name="Marcia Moraes" userId="c9c67e8a-58e2-4733-9a1c-5d44fec4775b" providerId="ADAL" clId="{2C638758-0F62-41CA-828A-1521F52A3818}" dt="2021-11-26T15:50:05.909" v="31" actId="478"/>
          <ac:picMkLst>
            <pc:docMk/>
            <pc:sldMk cId="1725307835" sldId="261"/>
            <ac:picMk id="9" creationId="{7F75EFD3-8E7A-46BB-9BE5-FE7433DBF0DF}"/>
          </ac:picMkLst>
        </pc:picChg>
      </pc:sldChg>
      <pc:sldChg chg="addSp modSp add modAnim">
        <pc:chgData name="Marcia Moraes" userId="c9c67e8a-58e2-4733-9a1c-5d44fec4775b" providerId="ADAL" clId="{2C638758-0F62-41CA-828A-1521F52A3818}" dt="2021-11-26T17:06:34.328" v="569" actId="6549"/>
        <pc:sldMkLst>
          <pc:docMk/>
          <pc:sldMk cId="2303186239" sldId="262"/>
        </pc:sldMkLst>
        <pc:spChg chg="mod">
          <ac:chgData name="Marcia Moraes" userId="c9c67e8a-58e2-4733-9a1c-5d44fec4775b" providerId="ADAL" clId="{2C638758-0F62-41CA-828A-1521F52A3818}" dt="2021-11-26T16:54:25.403" v="409" actId="20577"/>
          <ac:spMkLst>
            <pc:docMk/>
            <pc:sldMk cId="2303186239" sldId="262"/>
            <ac:spMk id="2" creationId="{3BD1F6C7-A6A1-EA40-95A5-49F0F4685C81}"/>
          </ac:spMkLst>
        </pc:spChg>
        <pc:spChg chg="mod">
          <ac:chgData name="Marcia Moraes" userId="c9c67e8a-58e2-4733-9a1c-5d44fec4775b" providerId="ADAL" clId="{2C638758-0F62-41CA-828A-1521F52A3818}" dt="2021-11-26T17:06:34.328" v="569" actId="6549"/>
          <ac:spMkLst>
            <pc:docMk/>
            <pc:sldMk cId="2303186239" sldId="262"/>
            <ac:spMk id="3" creationId="{20275C6A-A900-BF4E-B253-6445E559FBAD}"/>
          </ac:spMkLst>
        </pc:spChg>
        <pc:spChg chg="add mod">
          <ac:chgData name="Marcia Moraes" userId="c9c67e8a-58e2-4733-9a1c-5d44fec4775b" providerId="ADAL" clId="{2C638758-0F62-41CA-828A-1521F52A3818}" dt="2021-11-26T16:44:56.410" v="373" actId="1076"/>
          <ac:spMkLst>
            <pc:docMk/>
            <pc:sldMk cId="2303186239" sldId="262"/>
            <ac:spMk id="4" creationId="{4B4AC83F-F28B-4761-9C16-4DE64DA92826}"/>
          </ac:spMkLst>
        </pc:spChg>
      </pc:sldChg>
      <pc:sldChg chg="delSp modSp add delAnim">
        <pc:chgData name="Marcia Moraes" userId="c9c67e8a-58e2-4733-9a1c-5d44fec4775b" providerId="ADAL" clId="{2C638758-0F62-41CA-828A-1521F52A3818}" dt="2021-11-26T17:06:49.987" v="572"/>
        <pc:sldMkLst>
          <pc:docMk/>
          <pc:sldMk cId="1333019686" sldId="263"/>
        </pc:sldMkLst>
        <pc:spChg chg="mod">
          <ac:chgData name="Marcia Moraes" userId="c9c67e8a-58e2-4733-9a1c-5d44fec4775b" providerId="ADAL" clId="{2C638758-0F62-41CA-828A-1521F52A3818}" dt="2021-11-26T16:54:32.245" v="412" actId="20577"/>
          <ac:spMkLst>
            <pc:docMk/>
            <pc:sldMk cId="1333019686" sldId="263"/>
            <ac:spMk id="2" creationId="{3BD1F6C7-A6A1-EA40-95A5-49F0F4685C81}"/>
          </ac:spMkLst>
        </pc:spChg>
        <pc:spChg chg="mod">
          <ac:chgData name="Marcia Moraes" userId="c9c67e8a-58e2-4733-9a1c-5d44fec4775b" providerId="ADAL" clId="{2C638758-0F62-41CA-828A-1521F52A3818}" dt="2021-11-26T17:06:49.987" v="572"/>
          <ac:spMkLst>
            <pc:docMk/>
            <pc:sldMk cId="1333019686" sldId="263"/>
            <ac:spMk id="3" creationId="{20275C6A-A900-BF4E-B253-6445E559FBAD}"/>
          </ac:spMkLst>
        </pc:spChg>
        <pc:spChg chg="del">
          <ac:chgData name="Marcia Moraes" userId="c9c67e8a-58e2-4733-9a1c-5d44fec4775b" providerId="ADAL" clId="{2C638758-0F62-41CA-828A-1521F52A3818}" dt="2021-11-26T16:59:16.575" v="501" actId="478"/>
          <ac:spMkLst>
            <pc:docMk/>
            <pc:sldMk cId="1333019686" sldId="263"/>
            <ac:spMk id="4" creationId="{4B4AC83F-F28B-4761-9C16-4DE64DA928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3424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lindrom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826093"/>
            <a:ext cx="8704610" cy="33118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 sure to attend the </a:t>
            </a:r>
            <a:r>
              <a:rPr lang="en-US" b="1" dirty="0"/>
              <a:t>help sessions and labs</a:t>
            </a:r>
            <a:r>
              <a:rPr lang="en-US" dirty="0"/>
              <a:t>! </a:t>
            </a:r>
          </a:p>
          <a:p>
            <a:r>
              <a:rPr lang="en-US" dirty="0"/>
              <a:t>Remaining Course Schedule</a:t>
            </a:r>
          </a:p>
          <a:p>
            <a:r>
              <a:rPr lang="en-US" dirty="0"/>
              <a:t>Monday, Wednesday, Friday – Final course topics</a:t>
            </a:r>
          </a:p>
          <a:p>
            <a:pPr lvl="1"/>
            <a:r>
              <a:rPr lang="en-US" dirty="0"/>
              <a:t>Tuesday and Thursday – last labs (they help with CS 165!)</a:t>
            </a:r>
          </a:p>
          <a:p>
            <a:r>
              <a:rPr lang="en-US" dirty="0"/>
              <a:t>NEXT Week (week before finals)</a:t>
            </a:r>
          </a:p>
          <a:p>
            <a:pPr lvl="1"/>
            <a:r>
              <a:rPr lang="en-US" dirty="0"/>
              <a:t>Monday, Wednesday – Review Lectures</a:t>
            </a:r>
          </a:p>
          <a:p>
            <a:pPr lvl="1"/>
            <a:r>
              <a:rPr lang="en-US" dirty="0"/>
              <a:t>Friday – Early Take Option, Final Exam</a:t>
            </a:r>
          </a:p>
          <a:p>
            <a:pPr lvl="1"/>
            <a:r>
              <a:rPr lang="en-US" dirty="0"/>
              <a:t>Help Desk Closes on the *due date* of the last assignment (not late window)</a:t>
            </a:r>
          </a:p>
          <a:p>
            <a:r>
              <a:rPr lang="en-US" dirty="0"/>
              <a:t>Finals Week</a:t>
            </a:r>
          </a:p>
          <a:p>
            <a:pPr lvl="1"/>
            <a:r>
              <a:rPr lang="en-US" dirty="0"/>
              <a:t>Monday – early take option, and then scheduled exam time</a:t>
            </a:r>
          </a:p>
          <a:p>
            <a:pPr marL="230292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34356" y="1660010"/>
            <a:ext cx="3892958" cy="28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Labs this week </a:t>
            </a:r>
          </a:p>
          <a:p>
            <a:endParaRPr lang="en-US" sz="3022" dirty="0"/>
          </a:p>
          <a:p>
            <a:r>
              <a:rPr lang="en-US" sz="3022" dirty="0"/>
              <a:t>Work on Practical 5</a:t>
            </a:r>
          </a:p>
          <a:p>
            <a:r>
              <a:rPr lang="en-US" dirty="0"/>
              <a:t>You should be 1/2 - 2/3 done</a:t>
            </a:r>
          </a:p>
          <a:p>
            <a:r>
              <a:rPr lang="en-US" dirty="0"/>
              <a:t>COME TO OFFICE HOURS </a:t>
            </a:r>
            <a:br>
              <a:rPr lang="en-US" dirty="0"/>
            </a:br>
            <a:r>
              <a:rPr lang="en-US" dirty="0"/>
              <a:t>(if behind)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was your break?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692C-71C9-4BC4-AAC6-FCD7E7C27E03}"/>
              </a:ext>
            </a:extLst>
          </p:cNvPr>
          <p:cNvSpPr txBox="1"/>
          <p:nvPr/>
        </p:nvSpPr>
        <p:spPr>
          <a:xfrm>
            <a:off x="1469903" y="559180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2" y="-62309"/>
            <a:ext cx="12561453" cy="1015663"/>
          </a:xfrm>
        </p:spPr>
        <p:txBody>
          <a:bodyPr/>
          <a:lstStyle/>
          <a:p>
            <a:r>
              <a:rPr lang="en-US" dirty="0"/>
              <a:t>Recursion Reading Review…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EB75-55D2-45ED-BA4E-61F99B682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8170" y="3488525"/>
            <a:ext cx="6196418" cy="1304011"/>
          </a:xfrm>
        </p:spPr>
        <p:txBody>
          <a:bodyPr/>
          <a:lstStyle/>
          <a:p>
            <a:r>
              <a:rPr lang="en-US" dirty="0"/>
              <a:t>What does this program do?</a:t>
            </a:r>
          </a:p>
          <a:p>
            <a:r>
              <a:rPr lang="en-US" dirty="0"/>
              <a:t>Write down each recursive call and its parameter and return value for number = 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14AA29-3EC8-40EB-A512-0EB3D58C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863557"/>
            <a:ext cx="6568558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Recursion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f"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E14764-E0CB-433C-B920-197C858D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110" y="847884"/>
            <a:ext cx="6824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Review, Recursion Review…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1024-4CBB-2D4C-BB07-C7CBCA58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50147" cy="5326651"/>
          </a:xfrm>
        </p:spPr>
        <p:txBody>
          <a:bodyPr/>
          <a:lstStyle/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A way to ‘repeat’ code without loops</a:t>
            </a:r>
          </a:p>
          <a:p>
            <a:pPr lvl="1"/>
            <a:r>
              <a:rPr lang="en-US" dirty="0"/>
              <a:t>Methods that call themselves</a:t>
            </a:r>
          </a:p>
          <a:p>
            <a:pPr lvl="1"/>
            <a:r>
              <a:rPr lang="en-US" dirty="0"/>
              <a:t>Recursive methods have</a:t>
            </a:r>
          </a:p>
          <a:p>
            <a:pPr lvl="2"/>
            <a:r>
              <a:rPr lang="en-US" dirty="0"/>
              <a:t>A base case (condition to stop)</a:t>
            </a:r>
          </a:p>
          <a:p>
            <a:pPr lvl="2"/>
            <a:r>
              <a:rPr lang="en-US" dirty="0"/>
              <a:t>recursive call</a:t>
            </a:r>
          </a:p>
          <a:p>
            <a:pPr lvl="2"/>
            <a:r>
              <a:rPr lang="en-US" dirty="0"/>
              <a:t>return values (good design)</a:t>
            </a:r>
          </a:p>
          <a:p>
            <a:pPr lvl="1"/>
            <a:r>
              <a:rPr lang="en-US" dirty="0"/>
              <a:t>Benefits</a:t>
            </a:r>
          </a:p>
          <a:p>
            <a:pPr lvl="2"/>
            <a:r>
              <a:rPr lang="en-US" dirty="0"/>
              <a:t>N and N+1 case</a:t>
            </a:r>
          </a:p>
          <a:p>
            <a:pPr lvl="2"/>
            <a:r>
              <a:rPr lang="en-US" dirty="0"/>
              <a:t>Solves for simple case, expand to complex</a:t>
            </a:r>
          </a:p>
          <a:p>
            <a:pPr lvl="1"/>
            <a:r>
              <a:rPr lang="en-US" dirty="0"/>
              <a:t>Downsides</a:t>
            </a:r>
          </a:p>
          <a:p>
            <a:pPr lvl="2"/>
            <a:r>
              <a:rPr lang="en-US" dirty="0"/>
              <a:t>Must be careful with memory </a:t>
            </a:r>
          </a:p>
          <a:p>
            <a:pPr lvl="3"/>
            <a:r>
              <a:rPr lang="en-US" dirty="0"/>
              <a:t>Technically true with loops</a:t>
            </a:r>
          </a:p>
          <a:p>
            <a:pPr lvl="2"/>
            <a:r>
              <a:rPr lang="en-US" dirty="0"/>
              <a:t>Feels more ‘</a:t>
            </a:r>
            <a:r>
              <a:rPr lang="en-US" dirty="0" err="1"/>
              <a:t>mathy</a:t>
            </a:r>
            <a:r>
              <a:rPr lang="en-US" dirty="0"/>
              <a:t>’ than what it 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57911-EBF8-8D49-A302-3C322C42EC87}"/>
              </a:ext>
            </a:extLst>
          </p:cNvPr>
          <p:cNvSpPr/>
          <p:nvPr/>
        </p:nvSpPr>
        <p:spPr>
          <a:xfrm>
            <a:off x="6231466" y="271379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0969-181C-4245-AB60-A2ED8C2877BD}"/>
              </a:ext>
            </a:extLst>
          </p:cNvPr>
          <p:cNvSpPr txBox="1"/>
          <p:nvPr/>
        </p:nvSpPr>
        <p:spPr>
          <a:xfrm>
            <a:off x="6231466" y="192889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from challenge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another way to reverse string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4E1692D-EC0E-9E4B-810D-8118AC1FA973}"/>
              </a:ext>
            </a:extLst>
          </p:cNvPr>
          <p:cNvSpPr/>
          <p:nvPr/>
        </p:nvSpPr>
        <p:spPr>
          <a:xfrm>
            <a:off x="10134985" y="2926745"/>
            <a:ext cx="1574415" cy="441038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base case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699D041-7ECD-9048-B003-72A51D131825}"/>
              </a:ext>
            </a:extLst>
          </p:cNvPr>
          <p:cNvSpPr/>
          <p:nvPr/>
        </p:nvSpPr>
        <p:spPr>
          <a:xfrm rot="1843128">
            <a:off x="8982945" y="3819679"/>
            <a:ext cx="2212608" cy="74430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536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116-E60D-4B4C-8CA6-C981432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This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FFA93-EF53-8546-90C6-7FD626C13D68}"/>
              </a:ext>
            </a:extLst>
          </p:cNvPr>
          <p:cNvSpPr/>
          <p:nvPr/>
        </p:nvSpPr>
        <p:spPr>
          <a:xfrm>
            <a:off x="3245555" y="174313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08DE-E081-6742-8148-5D14E346C817}"/>
              </a:ext>
            </a:extLst>
          </p:cNvPr>
          <p:cNvSpPr txBox="1"/>
          <p:nvPr/>
        </p:nvSpPr>
        <p:spPr>
          <a:xfrm>
            <a:off x="10572045" y="19419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 = gem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7696-C984-234D-80EA-B2DFC9AC9F5B}"/>
              </a:ext>
            </a:extLst>
          </p:cNvPr>
          <p:cNvSpPr txBox="1"/>
          <p:nvPr/>
        </p:nvSpPr>
        <p:spPr>
          <a:xfrm>
            <a:off x="3703534" y="333723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</a:t>
            </a:r>
            <a:r>
              <a:rPr lang="en-US" dirty="0" err="1"/>
              <a:t>em</a:t>
            </a:r>
            <a:r>
              <a:rPr lang="en-US" dirty="0"/>
              <a:t>”)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E39B-4D64-8A4A-8BE3-EA2115B53470}"/>
              </a:ext>
            </a:extLst>
          </p:cNvPr>
          <p:cNvSpPr txBox="1"/>
          <p:nvPr/>
        </p:nvSpPr>
        <p:spPr>
          <a:xfrm>
            <a:off x="8367693" y="3283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CCCA-96EE-3A4B-90DF-0EE233BF420E}"/>
              </a:ext>
            </a:extLst>
          </p:cNvPr>
          <p:cNvSpPr txBox="1"/>
          <p:nvPr/>
        </p:nvSpPr>
        <p:spPr>
          <a:xfrm>
            <a:off x="2315974" y="4330900"/>
            <a:ext cx="277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(“m”)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44D3-0CC2-C443-A805-B0938A058D98}"/>
              </a:ext>
            </a:extLst>
          </p:cNvPr>
          <p:cNvSpPr txBox="1"/>
          <p:nvPr/>
        </p:nvSpPr>
        <p:spPr>
          <a:xfrm>
            <a:off x="6568253" y="43279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EC20-3B1C-824B-A291-4A84CEF6C2D4}"/>
              </a:ext>
            </a:extLst>
          </p:cNvPr>
          <p:cNvSpPr txBox="1"/>
          <p:nvPr/>
        </p:nvSpPr>
        <p:spPr>
          <a:xfrm>
            <a:off x="762177" y="5524623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(“”)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A0B4-0E93-6945-8FB6-2DE8C40A9433}"/>
              </a:ext>
            </a:extLst>
          </p:cNvPr>
          <p:cNvSpPr txBox="1"/>
          <p:nvPr/>
        </p:nvSpPr>
        <p:spPr>
          <a:xfrm>
            <a:off x="5256847" y="552462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E4481-70F1-3F4D-907A-4776F74712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62427" y="2820352"/>
            <a:ext cx="1746373" cy="5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C6DCE-D8A7-5944-A9C9-CE7541A2F5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08800" y="2820352"/>
            <a:ext cx="1622560" cy="4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AD1C8-DD0D-3E41-8698-E0F1743851D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3534" y="3737342"/>
            <a:ext cx="1458893" cy="59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B2372A-5B5C-8D4A-B9DE-732610509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62427" y="3737342"/>
            <a:ext cx="1569493" cy="590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CC8AE-ECE6-374C-9E36-8F14B52F99F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3137" y="4731010"/>
            <a:ext cx="1660397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62BAC-F892-294E-A20A-BD644545581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703534" y="4731010"/>
            <a:ext cx="1752246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B98C1-C6E4-A94C-AF9C-5B329717251B}"/>
              </a:ext>
            </a:extLst>
          </p:cNvPr>
          <p:cNvSpPr txBox="1"/>
          <p:nvPr/>
        </p:nvSpPr>
        <p:spPr>
          <a:xfrm>
            <a:off x="3314700" y="656590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D110-907B-554C-827E-6A9966699D9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43137" y="5924733"/>
            <a:ext cx="1452061" cy="64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649E1E-2AEC-E542-984C-4861BE6CB5E2}"/>
              </a:ext>
            </a:extLst>
          </p:cNvPr>
          <p:cNvSpPr txBox="1"/>
          <p:nvPr/>
        </p:nvSpPr>
        <p:spPr>
          <a:xfrm>
            <a:off x="6017822" y="5518456"/>
            <a:ext cx="397866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57FBF-B0F7-B44B-ADB2-ED6BBEA45283}"/>
              </a:ext>
            </a:extLst>
          </p:cNvPr>
          <p:cNvCxnSpPr>
            <a:stCxn id="36" idx="3"/>
          </p:cNvCxnSpPr>
          <p:nvPr/>
        </p:nvCxnSpPr>
        <p:spPr>
          <a:xfrm flipV="1">
            <a:off x="3675696" y="5718511"/>
            <a:ext cx="1415397" cy="1047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724D3E-D039-D943-A970-831B4A2DB99E}"/>
              </a:ext>
            </a:extLst>
          </p:cNvPr>
          <p:cNvSpPr txBox="1"/>
          <p:nvPr/>
        </p:nvSpPr>
        <p:spPr>
          <a:xfrm>
            <a:off x="5636284" y="551845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3EB7-D181-EE41-AB5A-BD8A67AAC9D2}"/>
              </a:ext>
            </a:extLst>
          </p:cNvPr>
          <p:cNvSpPr txBox="1"/>
          <p:nvPr/>
        </p:nvSpPr>
        <p:spPr>
          <a:xfrm>
            <a:off x="7116177" y="4327993"/>
            <a:ext cx="540533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AE6A3-FA66-A943-B583-3BC21742B681}"/>
              </a:ext>
            </a:extLst>
          </p:cNvPr>
          <p:cNvSpPr txBox="1"/>
          <p:nvPr/>
        </p:nvSpPr>
        <p:spPr>
          <a:xfrm>
            <a:off x="6752878" y="43610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757F21-77D2-E64D-8B2F-D4F8EDDF4C6A}"/>
              </a:ext>
            </a:extLst>
          </p:cNvPr>
          <p:cNvCxnSpPr>
            <a:stCxn id="52" idx="0"/>
            <a:endCxn id="9" idx="1"/>
          </p:cNvCxnSpPr>
          <p:nvPr/>
        </p:nvCxnSpPr>
        <p:spPr>
          <a:xfrm rot="5400000" flipH="1" flipV="1">
            <a:off x="5897300" y="4847503"/>
            <a:ext cx="990408" cy="351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6A5252-D92B-6342-A54B-86277CAFFC88}"/>
              </a:ext>
            </a:extLst>
          </p:cNvPr>
          <p:cNvSpPr txBox="1"/>
          <p:nvPr/>
        </p:nvSpPr>
        <p:spPr>
          <a:xfrm>
            <a:off x="8637960" y="33420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7E902-1FB4-244E-BB0C-530BEA885B02}"/>
              </a:ext>
            </a:extLst>
          </p:cNvPr>
          <p:cNvSpPr txBox="1"/>
          <p:nvPr/>
        </p:nvSpPr>
        <p:spPr>
          <a:xfrm>
            <a:off x="8965294" y="3316649"/>
            <a:ext cx="68320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03F5DB9-49B6-BF43-809E-C23D6E8F9AD5}"/>
              </a:ext>
            </a:extLst>
          </p:cNvPr>
          <p:cNvCxnSpPr>
            <a:stCxn id="57" idx="0"/>
            <a:endCxn id="7" idx="1"/>
          </p:cNvCxnSpPr>
          <p:nvPr/>
        </p:nvCxnSpPr>
        <p:spPr>
          <a:xfrm rot="5400000" flipH="1" flipV="1">
            <a:off x="7455001" y="3415302"/>
            <a:ext cx="844135" cy="981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6" grpId="0"/>
      <p:bldP spid="52" grpId="0" animBg="1"/>
      <p:bldP spid="56" grpId="0"/>
      <p:bldP spid="57" grpId="0" animBg="1"/>
      <p:bldP spid="58" grpId="0"/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6E0-D384-3F40-A8A6-E9F91CF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F8C6-72F2-6C44-BB2D-11741B6A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3057504"/>
          </a:xfrm>
        </p:spPr>
        <p:txBody>
          <a:bodyPr/>
          <a:lstStyle/>
          <a:p>
            <a:r>
              <a:rPr lang="en-US" dirty="0"/>
              <a:t>Math factorials</a:t>
            </a:r>
          </a:p>
          <a:p>
            <a:pPr lvl="1"/>
            <a:r>
              <a:rPr lang="en-US" dirty="0"/>
              <a:t>N = 6, factorial is 1 * 2 * 3 * 4 * 5 * 6</a:t>
            </a:r>
          </a:p>
          <a:p>
            <a:r>
              <a:rPr lang="en-US" dirty="0"/>
              <a:t>When calling methods</a:t>
            </a:r>
          </a:p>
          <a:p>
            <a:pPr lvl="1"/>
            <a:r>
              <a:rPr lang="en-US" dirty="0"/>
              <a:t>method is pushed onto the memory stack</a:t>
            </a:r>
          </a:p>
          <a:p>
            <a:pPr lvl="1"/>
            <a:r>
              <a:rPr lang="en-US" dirty="0"/>
              <a:t>removed when done</a:t>
            </a:r>
          </a:p>
          <a:p>
            <a:r>
              <a:rPr lang="en-US" dirty="0"/>
              <a:t>This causes the following to happen in memory</a:t>
            </a:r>
          </a:p>
          <a:p>
            <a:pPr lvl="1"/>
            <a:r>
              <a:rPr lang="en-US" dirty="0"/>
              <a:t>You will cover this more in CS 270 and CS 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6A83-1A41-BC46-B046-E7C20EA7099E}"/>
              </a:ext>
            </a:extLst>
          </p:cNvPr>
          <p:cNvSpPr/>
          <p:nvPr/>
        </p:nvSpPr>
        <p:spPr>
          <a:xfrm>
            <a:off x="1377372" y="1957194"/>
            <a:ext cx="45281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int </a:t>
            </a:r>
            <a:r>
              <a:rPr lang="en-US" dirty="0">
                <a:solidFill>
                  <a:srgbClr val="FFC66D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int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(n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n * </a:t>
            </a:r>
            <a:r>
              <a:rPr lang="en-US" i="1" dirty="0"/>
              <a:t>factorial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8928-0933-1346-99A1-991E8A45E17B}"/>
              </a:ext>
            </a:extLst>
          </p:cNvPr>
          <p:cNvSpPr/>
          <p:nvPr/>
        </p:nvSpPr>
        <p:spPr>
          <a:xfrm>
            <a:off x="1377372" y="3360867"/>
            <a:ext cx="452812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318C-C978-4443-A7E3-C562F5EB0DC0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762E-DF2D-0A47-99CD-7AF4A1B0B762}"/>
              </a:ext>
            </a:extLst>
          </p:cNvPr>
          <p:cNvSpPr txBox="1"/>
          <p:nvPr/>
        </p:nvSpPr>
        <p:spPr>
          <a:xfrm>
            <a:off x="4048879" y="470843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8281A-6770-9C45-81EC-DEB6131B0EC1}"/>
              </a:ext>
            </a:extLst>
          </p:cNvPr>
          <p:cNvSpPr txBox="1"/>
          <p:nvPr/>
        </p:nvSpPr>
        <p:spPr>
          <a:xfrm>
            <a:off x="594785" y="490849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73DE1-A7C6-3E4E-AABD-9F853DF0777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05926-02CD-6343-B6C3-01D3D25D3A1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5440F-FF83-294A-8D58-BE72D3B011FD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A7E9-D354-9D4D-A9EA-C70D2A2CAA7F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9E2-AF09-8347-B223-8E5A87BE7F5E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556A-B496-794F-A9BC-79906BB8ED44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529 -0.24587 0.09579 L -0.24587 0.19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96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3963 -0.24587 0.0719 L -0.24587 0.145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72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2574 -0.24564 0.04677 L -0.24564 0.0941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46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1144 -0.24564 0.02084 L -0.24564 0.0426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2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4269 L -0.12052 0.04269 C -0.06446 0.04269 0.00482 0.02369 0.00482 0.00838 L 0.00482 -0.0257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3" y="-3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9416 L -0.12282 0.09416 C -0.06882 0.09416 3.01471E-6 0.06271 3.01471E-6 0.03513 L 3.01471E-6 -0.0257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2" y="-6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4563 L -0.12293 0.14563 C -0.06802 0.14563 3.01471E-6 0.09845 3.01471E-6 0.06005 L 3.01471E-6 -0.0257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3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92 L -0.12248 0.192 C -0.06721 0.192 0.00103 0.1393 0.00103 0.08681 L 0.00103 -0.02573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9" y="-10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4" grpId="0"/>
      <p:bldP spid="14" grpI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661"/>
          </a:xfrm>
        </p:spPr>
        <p:txBody>
          <a:bodyPr/>
          <a:lstStyle/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useful tool</a:t>
            </a:r>
          </a:p>
          <a:p>
            <a:pPr lvl="1"/>
            <a:r>
              <a:rPr lang="en-US" dirty="0"/>
              <a:t>you will come across it again</a:t>
            </a:r>
          </a:p>
          <a:p>
            <a:pPr lvl="1"/>
            <a:r>
              <a:rPr lang="en-US" dirty="0"/>
              <a:t>easier than you think</a:t>
            </a:r>
          </a:p>
          <a:p>
            <a:pPr lvl="1"/>
            <a:r>
              <a:rPr lang="en-US" dirty="0"/>
              <a:t>always remember your base case!</a:t>
            </a:r>
          </a:p>
          <a:p>
            <a:r>
              <a:rPr lang="en-US" b="1" dirty="0"/>
              <a:t>Divide-Conquer-Glue</a:t>
            </a:r>
            <a:endParaRPr lang="en-US" dirty="0"/>
          </a:p>
          <a:p>
            <a:pPr lvl="1"/>
            <a:r>
              <a:rPr lang="en-US" dirty="0"/>
              <a:t>Naturally recursive way to think!</a:t>
            </a:r>
          </a:p>
        </p:txBody>
      </p:sp>
    </p:spTree>
    <p:extLst>
      <p:ext uri="{BB962C8B-B14F-4D97-AF65-F5344CB8AC3E}">
        <p14:creationId xmlns:p14="http://schemas.microsoft.com/office/powerpoint/2010/main" val="216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76354"/>
          </a:xfrm>
        </p:spPr>
        <p:txBody>
          <a:bodyPr/>
          <a:lstStyle/>
          <a:p>
            <a:r>
              <a:rPr lang="en-US" dirty="0"/>
              <a:t>How can we change the </a:t>
            </a:r>
            <a:r>
              <a:rPr lang="en-US" dirty="0" err="1"/>
              <a:t>stringManipulator</a:t>
            </a:r>
            <a:r>
              <a:rPr lang="en-US" dirty="0"/>
              <a:t> method to reverse the string backwards, meaning that we start from the end instead of the begin?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to think about:</a:t>
            </a:r>
          </a:p>
          <a:p>
            <a:pPr lvl="1"/>
            <a:r>
              <a:rPr lang="en-US" dirty="0"/>
              <a:t>base case (condition to stop)</a:t>
            </a:r>
          </a:p>
          <a:p>
            <a:pPr lvl="1"/>
            <a:r>
              <a:rPr lang="en-US" dirty="0"/>
              <a:t>recursive call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AC83F-F28B-4761-9C16-4DE64DA92826}"/>
              </a:ext>
            </a:extLst>
          </p:cNvPr>
          <p:cNvSpPr/>
          <p:nvPr/>
        </p:nvSpPr>
        <p:spPr>
          <a:xfrm>
            <a:off x="1276694" y="2903457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1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17493"/>
          </a:xfrm>
        </p:spPr>
        <p:txBody>
          <a:bodyPr/>
          <a:lstStyle/>
          <a:p>
            <a:r>
              <a:rPr lang="en-US" dirty="0"/>
              <a:t>Write a recursive method that verifies if a String is a palindrome or not. A word is a </a:t>
            </a:r>
            <a:r>
              <a:rPr lang="en-US" b="1" dirty="0">
                <a:hlinkClick r:id="rId2"/>
              </a:rPr>
              <a:t>palindrome</a:t>
            </a:r>
            <a:r>
              <a:rPr lang="en-US" dirty="0"/>
              <a:t> if the letters in the word are symmetric.</a:t>
            </a:r>
          </a:p>
          <a:p>
            <a:endParaRPr lang="en-US" dirty="0"/>
          </a:p>
          <a:p>
            <a:r>
              <a:rPr lang="en-US" dirty="0"/>
              <a:t>Remember to think about:</a:t>
            </a:r>
          </a:p>
          <a:p>
            <a:pPr lvl="1"/>
            <a:r>
              <a:rPr lang="en-US" dirty="0"/>
              <a:t>base case (condition to stop)</a:t>
            </a:r>
          </a:p>
          <a:p>
            <a:pPr lvl="1"/>
            <a:r>
              <a:rPr lang="en-US" dirty="0"/>
              <a:t>recursive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2345</TotalTime>
  <Words>938</Words>
  <Application>Microsoft Office PowerPoint</Application>
  <PresentationFormat>Custom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Recursion Reading Review…</vt:lpstr>
      <vt:lpstr>Recursion Review, Recursion Review…</vt:lpstr>
      <vt:lpstr>Visualizing This Method</vt:lpstr>
      <vt:lpstr>The Memory Stack</vt:lpstr>
      <vt:lpstr>Overview</vt:lpstr>
      <vt:lpstr>Practice 1</vt:lpstr>
      <vt:lpstr>Practice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2020-04-24T03:04:34Z</dcterms:created>
  <dcterms:modified xsi:type="dcterms:W3CDTF">2021-11-29T02:59:40Z</dcterms:modified>
</cp:coreProperties>
</file>