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8" autoAdjust="0"/>
    <p:restoredTop sz="95994" autoAdjust="0"/>
  </p:normalViewPr>
  <p:slideViewPr>
    <p:cSldViewPr snapToGrid="0" snapToObjects="1">
      <p:cViewPr varScale="1">
        <p:scale>
          <a:sx n="52" d="100"/>
          <a:sy n="52" d="100"/>
        </p:scale>
        <p:origin x="1116" y="5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 about P5??</a:t>
          </a:r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Only three weeks left!</a:t>
          </a:r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48C57EF0-39EF-8048-B972-126B61A21A65}" type="pres">
      <dgm:prSet presAssocID="{EA14FE31-7E38-43E2-93EF-9454F7A081DF}" presName="compNode" presStyleCnt="0"/>
      <dgm:spPr/>
    </dgm:pt>
    <dgm:pt modelId="{815A3D14-EAE4-3040-80FE-66B8BAFAE940}" type="pres">
      <dgm:prSet presAssocID="{EA14FE31-7E38-43E2-93EF-9454F7A081DF}" presName="bgRect" presStyleLbl="bgShp" presStyleIdx="0" presStyleCnt="2" custLinFactNeighborX="987" custLinFactNeighborY="-1621"/>
      <dgm:spPr/>
    </dgm:pt>
    <dgm:pt modelId="{BE49EED1-75C8-B049-AEE5-1266A49B6D70}" type="pres">
      <dgm:prSet presAssocID="{EA14FE31-7E38-43E2-93EF-9454F7A081D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8B278C-D712-BB41-B663-B46AD0B5BE52}" type="pres">
      <dgm:prSet presAssocID="{EA14FE31-7E38-43E2-93EF-9454F7A081DF}" presName="spaceRect" presStyleCnt="0"/>
      <dgm:spPr/>
    </dgm:pt>
    <dgm:pt modelId="{D809E60A-2F91-DD4A-A306-274EDBD1B106}" type="pres">
      <dgm:prSet presAssocID="{EA14FE31-7E38-43E2-93EF-9454F7A081DF}" presName="parTx" presStyleLbl="revTx" presStyleIdx="0" presStyleCnt="3" custScaleX="128065">
        <dgm:presLayoutVars>
          <dgm:chMax val="0"/>
          <dgm:chPref val="0"/>
        </dgm:presLayoutVars>
      </dgm:prSet>
      <dgm:spPr/>
    </dgm:pt>
    <dgm:pt modelId="{3C4F2C95-6C72-6347-88EA-08306F5A736C}" type="pres">
      <dgm:prSet presAssocID="{EA14FE31-7E38-43E2-93EF-9454F7A081DF}" presName="desTx" presStyleLbl="revTx" presStyleIdx="1" presStyleCnt="3">
        <dgm:presLayoutVars/>
      </dgm:prSet>
      <dgm:spPr/>
    </dgm:pt>
    <dgm:pt modelId="{05DA5D97-AEFA-9B4C-90E0-237E43B51234}" type="pres">
      <dgm:prSet presAssocID="{E820292E-9CC5-4B3B-9112-B8144A6CBD85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61C42E72-47C0-2747-968E-D11308B99D38}" type="presOf" srcId="{EA14FE31-7E38-43E2-93EF-9454F7A081DF}" destId="{D809E60A-2F91-DD4A-A306-274EDBD1B106}" srcOrd="0" destOrd="0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F3637BCD-91DC-48AA-8592-EE6B32EE0BB5}" destId="{EA14FE31-7E38-43E2-93EF-9454F7A081DF}" srcOrd="0" destOrd="0" parTransId="{73845234-B0E1-4038-B1BE-6DC6B9AA0610}" sibTransId="{E820292E-9CC5-4B3B-9112-B8144A6CBD85}"/>
    <dgm:cxn modelId="{1F056CC4-9F8D-4BCF-B14E-6CCC866B3AC3}" srcId="{EA14FE31-7E38-43E2-93EF-9454F7A081DF}" destId="{A18D7306-BFD3-4F91-ABE7-C795841B37DA}" srcOrd="0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D91005FA-AA09-ED46-812F-4532167A8AAE}" type="presOf" srcId="{A18D7306-BFD3-4F91-ABE7-C795841B37DA}" destId="{3C4F2C95-6C72-6347-88EA-08306F5A736C}" srcOrd="0" destOrd="0" presId="urn:microsoft.com/office/officeart/2018/2/layout/IconVerticalSolidList"/>
    <dgm:cxn modelId="{A907ADFB-D79D-1C49-BD7E-5BB7A4DBC477}" type="presParOf" srcId="{96AA70F4-EC90-46CA-95AC-7A1F47958863}" destId="{48C57EF0-39EF-8048-B972-126B61A21A65}" srcOrd="0" destOrd="0" presId="urn:microsoft.com/office/officeart/2018/2/layout/IconVerticalSolidList"/>
    <dgm:cxn modelId="{E5B65298-9227-A948-ABF0-BCA4C92AA135}" type="presParOf" srcId="{48C57EF0-39EF-8048-B972-126B61A21A65}" destId="{815A3D14-EAE4-3040-80FE-66B8BAFAE940}" srcOrd="0" destOrd="0" presId="urn:microsoft.com/office/officeart/2018/2/layout/IconVerticalSolidList"/>
    <dgm:cxn modelId="{99CDD5FA-6B17-2A41-B4FB-9A58AF25EC91}" type="presParOf" srcId="{48C57EF0-39EF-8048-B972-126B61A21A65}" destId="{BE49EED1-75C8-B049-AEE5-1266A49B6D70}" srcOrd="1" destOrd="0" presId="urn:microsoft.com/office/officeart/2018/2/layout/IconVerticalSolidList"/>
    <dgm:cxn modelId="{C4C86BF0-48DB-314E-9931-28D78363B19A}" type="presParOf" srcId="{48C57EF0-39EF-8048-B972-126B61A21A65}" destId="{318B278C-D712-BB41-B663-B46AD0B5BE52}" srcOrd="2" destOrd="0" presId="urn:microsoft.com/office/officeart/2018/2/layout/IconVerticalSolidList"/>
    <dgm:cxn modelId="{93D7061D-8135-B949-8DE3-693CFFDE12DE}" type="presParOf" srcId="{48C57EF0-39EF-8048-B972-126B61A21A65}" destId="{D809E60A-2F91-DD4A-A306-274EDBD1B106}" srcOrd="3" destOrd="0" presId="urn:microsoft.com/office/officeart/2018/2/layout/IconVerticalSolidList"/>
    <dgm:cxn modelId="{1086AC18-3E23-2541-9A19-9CCE3A6D3AB6}" type="presParOf" srcId="{48C57EF0-39EF-8048-B972-126B61A21A65}" destId="{3C4F2C95-6C72-6347-88EA-08306F5A736C}" srcOrd="4" destOrd="0" presId="urn:microsoft.com/office/officeart/2018/2/layout/IconVerticalSolidList"/>
    <dgm:cxn modelId="{988AC825-A0F1-2047-9946-B2D2EABB6F3A}" type="presParOf" srcId="{96AA70F4-EC90-46CA-95AC-7A1F47958863}" destId="{05DA5D97-AEFA-9B4C-90E0-237E43B51234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3D14-EAE4-3040-80FE-66B8BAFAE940}">
      <dsp:nvSpPr>
        <dsp:cNvPr id="0" name=""/>
        <dsp:cNvSpPr/>
      </dsp:nvSpPr>
      <dsp:spPr>
        <a:xfrm>
          <a:off x="0" y="787595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9EED1-75C8-B049-AEE5-1266A49B6D70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E60A-2F91-DD4A-A306-274EDBD1B106}">
      <dsp:nvSpPr>
        <dsp:cNvPr id="0" name=""/>
        <dsp:cNvSpPr/>
      </dsp:nvSpPr>
      <dsp:spPr>
        <a:xfrm>
          <a:off x="1297832" y="811892"/>
          <a:ext cx="395509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Questions about P5??</a:t>
          </a:r>
        </a:p>
      </dsp:txBody>
      <dsp:txXfrm>
        <a:off x="1297832" y="811892"/>
        <a:ext cx="3955097" cy="1498878"/>
      </dsp:txXfrm>
    </dsp:sp>
    <dsp:sp modelId="{3C4F2C95-6C72-6347-88EA-08306F5A736C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Only three weeks left!</a:t>
          </a:r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gickriver.org/2007/10/is-universe-fractal-by-amanda-gefter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illar-capitals-greek-architecture-1220665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ML_diagram_of_composition_over_inheritance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4 Pillars of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28"/>
          </a:xfrm>
        </p:spPr>
        <p:txBody>
          <a:bodyPr/>
          <a:lstStyle/>
          <a:p>
            <a:r>
              <a:rPr lang="en-US" dirty="0"/>
              <a:t>Discussion: Have you started Practical 5? What are you learning so far?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67BC-C5AD-5C43-813F-6879211F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 Testing Suggestions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B308-A58E-2143-B523-5A771CC24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71217"/>
          </a:xfrm>
        </p:spPr>
        <p:txBody>
          <a:bodyPr/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Every object can have their own main for testing</a:t>
            </a:r>
          </a:p>
          <a:p>
            <a:pPr lvl="1"/>
            <a:r>
              <a:rPr lang="en-US" dirty="0"/>
              <a:t>The TA will show you an example of how to do this</a:t>
            </a:r>
          </a:p>
          <a:p>
            <a:r>
              <a:rPr lang="en-US"/>
              <a:t>Start </a:t>
            </a:r>
            <a:r>
              <a:rPr lang="en-US" dirty="0"/>
              <a:t>Early – it is long</a:t>
            </a:r>
          </a:p>
          <a:p>
            <a:pPr lvl="1"/>
            <a:r>
              <a:rPr lang="en-US" dirty="0"/>
              <a:t>Keep it simple!!!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29" y="2317590"/>
            <a:ext cx="4227303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Knowledge Checks?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1416285"/>
          </a:xfrm>
        </p:spPr>
        <p:txBody>
          <a:bodyPr/>
          <a:lstStyle/>
          <a:p>
            <a:r>
              <a:rPr lang="en-US" dirty="0"/>
              <a:t>After we work on the webpage, make sure to ask the TAs to walk you through any knowledge checks or lab methods!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/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B10D2-EF91-DE47-8F91-B446219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33DB9-CD33-C744-AB0F-9972008C7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602490"/>
          </a:xfrm>
        </p:spPr>
        <p:txBody>
          <a:bodyPr/>
          <a:lstStyle/>
          <a:p>
            <a:r>
              <a:rPr lang="en-US" dirty="0"/>
              <a:t>Programming Types</a:t>
            </a:r>
          </a:p>
          <a:p>
            <a:pPr lvl="1"/>
            <a:r>
              <a:rPr lang="en-US" dirty="0"/>
              <a:t>Procedural / Imperative </a:t>
            </a:r>
          </a:p>
          <a:p>
            <a:pPr lvl="1"/>
            <a:r>
              <a:rPr lang="en-US" dirty="0"/>
              <a:t>Functional</a:t>
            </a:r>
          </a:p>
          <a:p>
            <a:pPr lvl="1"/>
            <a:r>
              <a:rPr lang="en-US" dirty="0"/>
              <a:t>Object 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14385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BA6-8A13-1941-87D6-324E16C5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/ Imperative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9942-87F2-B549-9CDB-9F8DE2C6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47079"/>
          </a:xfrm>
        </p:spPr>
        <p:txBody>
          <a:bodyPr/>
          <a:lstStyle/>
          <a:p>
            <a:r>
              <a:rPr lang="en-US" dirty="0"/>
              <a:t>Procedural</a:t>
            </a:r>
          </a:p>
          <a:p>
            <a:pPr lvl="1"/>
            <a:r>
              <a:rPr lang="en-US" dirty="0"/>
              <a:t>The “traditional” programming (rarely used except for scripts)</a:t>
            </a:r>
          </a:p>
          <a:p>
            <a:pPr lvl="1"/>
            <a:r>
              <a:rPr lang="en-US" dirty="0"/>
              <a:t>functions/methods and properties (variables)</a:t>
            </a:r>
          </a:p>
          <a:p>
            <a:pPr lvl="1"/>
            <a:r>
              <a:rPr lang="en-US" dirty="0"/>
              <a:t>No organization beyond that, so methods call other methods directly</a:t>
            </a:r>
          </a:p>
          <a:p>
            <a:pPr lvl="1"/>
            <a:r>
              <a:rPr lang="en-US" dirty="0"/>
              <a:t>Produces large files and “spaghetti code” as the code base grows</a:t>
            </a:r>
          </a:p>
          <a:p>
            <a:endParaRPr lang="en-US" dirty="0"/>
          </a:p>
          <a:p>
            <a:r>
              <a:rPr lang="en-US" dirty="0"/>
              <a:t>Works well with</a:t>
            </a:r>
          </a:p>
          <a:p>
            <a:pPr lvl="1"/>
            <a:r>
              <a:rPr lang="en-US" dirty="0"/>
              <a:t>smaller applications</a:t>
            </a:r>
          </a:p>
          <a:p>
            <a:pPr lvl="1"/>
            <a:r>
              <a:rPr lang="en-US" dirty="0"/>
              <a:t>scripts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Close-up of raw tagliatelle paste">
            <a:extLst>
              <a:ext uri="{FF2B5EF4-FFF2-40B4-BE49-F238E27FC236}">
                <a16:creationId xmlns:a16="http://schemas.microsoft.com/office/drawing/2014/main" id="{058BBA2E-F9D0-1A4B-B74E-27352682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5971">
            <a:off x="9505650" y="1616825"/>
            <a:ext cx="3521982" cy="22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29A7-5B80-8D45-BF5C-0B578985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8255-319D-AF4A-B35D-19D2496FC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9330572" cy="5068054"/>
          </a:xfrm>
        </p:spPr>
        <p:txBody>
          <a:bodyPr/>
          <a:lstStyle/>
          <a:p>
            <a:r>
              <a:rPr lang="en-US" dirty="0"/>
              <a:t>Functional </a:t>
            </a:r>
          </a:p>
          <a:p>
            <a:pPr lvl="1"/>
            <a:r>
              <a:rPr lang="en-US" dirty="0"/>
              <a:t>as name sounds – very function/method based</a:t>
            </a:r>
          </a:p>
          <a:p>
            <a:pPr lvl="1"/>
            <a:r>
              <a:rPr lang="en-US" dirty="0"/>
              <a:t>everything returns something! </a:t>
            </a:r>
          </a:p>
          <a:p>
            <a:pPr lvl="1"/>
            <a:r>
              <a:rPr lang="en-US" dirty="0"/>
              <a:t>common in languages such as python</a:t>
            </a:r>
          </a:p>
          <a:p>
            <a:pPr lvl="1"/>
            <a:r>
              <a:rPr lang="en-US" dirty="0"/>
              <a:t>downside – you end up passing more information as variables only exist in functions</a:t>
            </a:r>
          </a:p>
          <a:p>
            <a:pPr lvl="2"/>
            <a:r>
              <a:rPr lang="en-US" dirty="0"/>
              <a:t>this is often broken, and only true in the “strictest” sense</a:t>
            </a:r>
          </a:p>
          <a:p>
            <a:pPr lvl="1"/>
            <a:r>
              <a:rPr lang="en-US" dirty="0"/>
              <a:t>hard to follow if there isn’t a strict naming scheme of files</a:t>
            </a:r>
          </a:p>
          <a:p>
            <a:pPr lvl="1"/>
            <a:r>
              <a:rPr lang="en-US" dirty="0"/>
              <a:t>can be slower due to memory stack (recursion)</a:t>
            </a:r>
          </a:p>
          <a:p>
            <a:pPr marL="699614" lvl="1" indent="0">
              <a:buNone/>
            </a:pPr>
            <a:endParaRPr lang="en-US" dirty="0"/>
          </a:p>
          <a:p>
            <a:r>
              <a:rPr lang="en-US" dirty="0"/>
              <a:t>Works well with</a:t>
            </a:r>
          </a:p>
          <a:p>
            <a:pPr lvl="1"/>
            <a:r>
              <a:rPr lang="en-US" dirty="0"/>
              <a:t>math orientated applications (such as ML)</a:t>
            </a:r>
          </a:p>
          <a:p>
            <a:pPr lvl="1"/>
            <a:r>
              <a:rPr lang="en-US" dirty="0"/>
              <a:t>Easier testing paradigm, as every function needs to be self contained</a:t>
            </a:r>
          </a:p>
          <a:p>
            <a:pPr lvl="1"/>
            <a:r>
              <a:rPr lang="en-US" dirty="0"/>
              <a:t>Much of OOP is actually functional if following good coding rules</a:t>
            </a:r>
          </a:p>
        </p:txBody>
      </p:sp>
      <p:pic>
        <p:nvPicPr>
          <p:cNvPr id="8" name="Picture 7" descr="MAGICK RIVER: Is the universe a fractal? ~ by Amanda Gefter">
            <a:extLst>
              <a:ext uri="{FF2B5EF4-FFF2-40B4-BE49-F238E27FC236}">
                <a16:creationId xmlns:a16="http://schemas.microsoft.com/office/drawing/2014/main" id="{C075A2D1-BA8B-9D43-AD03-757DFBBE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20332">
            <a:off x="9010534" y="1141614"/>
            <a:ext cx="3810000" cy="28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345AA-B987-6C4F-8A9F-18BB097D50EB}"/>
              </a:ext>
            </a:extLst>
          </p:cNvPr>
          <p:cNvSpPr txBox="1"/>
          <p:nvPr/>
        </p:nvSpPr>
        <p:spPr>
          <a:xfrm rot="2156829">
            <a:off x="10007600" y="1232890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magickriver.org/2007/10/is-universe-fractal-by-amanda-gefte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648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ED06-19E7-F341-921A-A98278FA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94E4-AB55-F54E-9EBC-B649756A9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695644"/>
          </a:xfrm>
        </p:spPr>
        <p:txBody>
          <a:bodyPr/>
          <a:lstStyle/>
          <a:p>
            <a:r>
              <a:rPr lang="en-US" dirty="0"/>
              <a:t>OOP</a:t>
            </a:r>
          </a:p>
          <a:p>
            <a:pPr lvl="1"/>
            <a:r>
              <a:rPr lang="en-US" dirty="0"/>
              <a:t>Combines procedural and functional</a:t>
            </a:r>
          </a:p>
          <a:p>
            <a:pPr lvl="1"/>
            <a:r>
              <a:rPr lang="en-US" dirty="0"/>
              <a:t>Makes use of methods/functions</a:t>
            </a:r>
          </a:p>
          <a:p>
            <a:pPr lvl="1"/>
            <a:r>
              <a:rPr lang="en-US" dirty="0"/>
              <a:t>makes use of properties</a:t>
            </a:r>
          </a:p>
          <a:p>
            <a:pPr lvl="1"/>
            <a:r>
              <a:rPr lang="en-US" dirty="0"/>
              <a:t>but – everything must follow these four rules / pillars </a:t>
            </a:r>
          </a:p>
          <a:p>
            <a:pPr lvl="1"/>
            <a:endParaRPr lang="en-US" dirty="0"/>
          </a:p>
          <a:p>
            <a:r>
              <a:rPr lang="en-US" dirty="0"/>
              <a:t>Four Pillars of OOP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 </a:t>
            </a:r>
          </a:p>
          <a:p>
            <a:pPr lvl="1"/>
            <a:endParaRPr lang="en-US" dirty="0"/>
          </a:p>
        </p:txBody>
      </p:sp>
      <p:pic>
        <p:nvPicPr>
          <p:cNvPr id="5" name="Picture 4" descr="Pillar Capitals Greek Architecture · Free photo on Pixabay">
            <a:extLst>
              <a:ext uri="{FF2B5EF4-FFF2-40B4-BE49-F238E27FC236}">
                <a16:creationId xmlns:a16="http://schemas.microsoft.com/office/drawing/2014/main" id="{F8D4F2DC-6F77-C84A-BEC4-C0D154CB2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7303" y="4221493"/>
            <a:ext cx="4557858" cy="2563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84056-E347-FF41-8AF1-5E4745C71ACD}"/>
              </a:ext>
            </a:extLst>
          </p:cNvPr>
          <p:cNvSpPr txBox="1"/>
          <p:nvPr/>
        </p:nvSpPr>
        <p:spPr>
          <a:xfrm>
            <a:off x="1080655" y="6785288"/>
            <a:ext cx="6067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common technical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9868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54C9-B1B0-E54D-A496-14DAA68D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C0BD-6717-B340-8B2C-E2A4028C4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19488"/>
          </a:xfrm>
        </p:spPr>
        <p:txBody>
          <a:bodyPr/>
          <a:lstStyle/>
          <a:p>
            <a:r>
              <a:rPr lang="en-US" dirty="0"/>
              <a:t>Wrapping data under a “single self-contained unit”</a:t>
            </a:r>
          </a:p>
          <a:p>
            <a:pPr lvl="1"/>
            <a:r>
              <a:rPr lang="en-US" b="1" dirty="0"/>
              <a:t>Objects</a:t>
            </a:r>
            <a:endParaRPr lang="en-US" dirty="0"/>
          </a:p>
          <a:p>
            <a:r>
              <a:rPr lang="en-US" dirty="0"/>
              <a:t>The process of encapsulation says information is stored in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Self-contained</a:t>
            </a:r>
          </a:p>
          <a:p>
            <a:pPr lvl="1"/>
            <a:r>
              <a:rPr lang="en-US" dirty="0"/>
              <a:t>Only way to access data is through Methods</a:t>
            </a:r>
          </a:p>
          <a:p>
            <a:pPr lvl="2"/>
            <a:r>
              <a:rPr lang="en-US" dirty="0"/>
              <a:t>Every variable is private or protected</a:t>
            </a:r>
          </a:p>
          <a:p>
            <a:pPr lvl="2"/>
            <a:r>
              <a:rPr lang="en-US" dirty="0"/>
              <a:t>Accessor/Mutator methods</a:t>
            </a:r>
          </a:p>
          <a:p>
            <a:pPr lvl="1"/>
            <a:r>
              <a:rPr lang="en-US" dirty="0"/>
              <a:t>Anything done in the object </a:t>
            </a:r>
            <a:r>
              <a:rPr lang="en-US" b="1" dirty="0"/>
              <a:t>should not</a:t>
            </a:r>
            <a:r>
              <a:rPr lang="en-US" dirty="0"/>
              <a:t> affect other objects properties (variables) directly</a:t>
            </a:r>
          </a:p>
          <a:p>
            <a:pPr lvl="2"/>
            <a:endParaRPr lang="en-US" dirty="0"/>
          </a:p>
          <a:p>
            <a:r>
              <a:rPr lang="en-US" dirty="0"/>
              <a:t>You have been practicing this for a while. </a:t>
            </a:r>
          </a:p>
          <a:p>
            <a:r>
              <a:rPr lang="en-US" dirty="0"/>
              <a:t>The why you “interface” with a class then is very carefully defined!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C99BC-C506-1340-BF5C-5DC894BFEA89}"/>
              </a:ext>
            </a:extLst>
          </p:cNvPr>
          <p:cNvSpPr txBox="1"/>
          <p:nvPr/>
        </p:nvSpPr>
        <p:spPr>
          <a:xfrm>
            <a:off x="5898444" y="6791228"/>
            <a:ext cx="791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P5, this is why we didn’t list your private variables in the writeup!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B4CFE-C6FF-1948-AFDD-0C07C486A13E}"/>
              </a:ext>
            </a:extLst>
          </p:cNvPr>
          <p:cNvSpPr txBox="1"/>
          <p:nvPr/>
        </p:nvSpPr>
        <p:spPr>
          <a:xfrm rot="1686998">
            <a:off x="10024534" y="1463722"/>
            <a:ext cx="3307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Discussion, why would this </a:t>
            </a:r>
          </a:p>
          <a:p>
            <a:r>
              <a:rPr lang="en-US" dirty="0"/>
              <a:t>make testing easier?</a:t>
            </a:r>
          </a:p>
        </p:txBody>
      </p:sp>
    </p:spTree>
    <p:extLst>
      <p:ext uri="{BB962C8B-B14F-4D97-AF65-F5344CB8AC3E}">
        <p14:creationId xmlns:p14="http://schemas.microsoft.com/office/powerpoint/2010/main" val="3782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7C35-C023-8243-951D-BB78571B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3161-8ECF-0048-8C23-398863E59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60003"/>
          </a:xfrm>
        </p:spPr>
        <p:txBody>
          <a:bodyPr/>
          <a:lstStyle/>
          <a:p>
            <a:r>
              <a:rPr lang="en-US" sz="2400" dirty="0"/>
              <a:t>Only show the ”relevant” data, and “hide” unnecessary details</a:t>
            </a:r>
          </a:p>
          <a:p>
            <a:r>
              <a:rPr lang="en-US" sz="2400" dirty="0"/>
              <a:t>A car is made up of many encapsulated components </a:t>
            </a:r>
          </a:p>
          <a:p>
            <a:pPr lvl="1"/>
            <a:r>
              <a:rPr lang="en-US" sz="2000" dirty="0"/>
              <a:t>but we often don’t care about those components! </a:t>
            </a:r>
          </a:p>
          <a:p>
            <a:pPr lvl="1"/>
            <a:r>
              <a:rPr lang="en-US" sz="2000" dirty="0"/>
              <a:t>we simply want the car to work with our interface</a:t>
            </a:r>
          </a:p>
          <a:p>
            <a:r>
              <a:rPr lang="en-US" sz="2400" dirty="0"/>
              <a:t>You practice this by :</a:t>
            </a:r>
          </a:p>
          <a:p>
            <a:pPr lvl="1"/>
            <a:r>
              <a:rPr lang="en-US" sz="2000" dirty="0"/>
              <a:t>Writing code in layers</a:t>
            </a:r>
          </a:p>
          <a:p>
            <a:pPr lvl="1"/>
            <a:r>
              <a:rPr lang="en-US" sz="2000" dirty="0"/>
              <a:t>View Layer was our interface</a:t>
            </a:r>
          </a:p>
          <a:p>
            <a:pPr lvl="1"/>
            <a:r>
              <a:rPr lang="en-US" sz="2000" dirty="0"/>
              <a:t>Layers upon layers, with carefully defined interfaces</a:t>
            </a:r>
          </a:p>
          <a:p>
            <a:pPr lvl="2"/>
            <a:r>
              <a:rPr lang="en-US" sz="2000" dirty="0"/>
              <a:t>but the objects rely on each other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3A8FF-8D1C-E849-A48E-6581CD8EC9E6}"/>
              </a:ext>
            </a:extLst>
          </p:cNvPr>
          <p:cNvSpPr txBox="1"/>
          <p:nvPr/>
        </p:nvSpPr>
        <p:spPr>
          <a:xfrm rot="1143897">
            <a:off x="9881622" y="967608"/>
            <a:ext cx="3432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Discussion: can you think of </a:t>
            </a:r>
          </a:p>
          <a:p>
            <a:r>
              <a:rPr lang="en-US" dirty="0"/>
              <a:t>other examples of this?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FC6AB-171B-A040-9C51-AAC996B8BE74}"/>
              </a:ext>
            </a:extLst>
          </p:cNvPr>
          <p:cNvSpPr txBox="1"/>
          <p:nvPr/>
        </p:nvSpPr>
        <p:spPr>
          <a:xfrm>
            <a:off x="5458876" y="6836832"/>
            <a:ext cx="8146782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Discussion: How are abstract classes or interfaces related to this idea?</a:t>
            </a:r>
          </a:p>
        </p:txBody>
      </p:sp>
    </p:spTree>
    <p:extLst>
      <p:ext uri="{BB962C8B-B14F-4D97-AF65-F5344CB8AC3E}">
        <p14:creationId xmlns:p14="http://schemas.microsoft.com/office/powerpoint/2010/main" val="38067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4C9-56E3-DD42-9409-E4D32C9A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ACF22-B7ED-C047-ACE9-8DE022863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A class can acquire the properties and methods of another class</a:t>
            </a:r>
          </a:p>
          <a:p>
            <a:endParaRPr lang="en-US" dirty="0"/>
          </a:p>
          <a:p>
            <a:r>
              <a:rPr lang="en-US" dirty="0"/>
              <a:t>The goal </a:t>
            </a:r>
          </a:p>
          <a:p>
            <a:pPr lvl="1"/>
            <a:r>
              <a:rPr lang="en-US" dirty="0"/>
              <a:t>Provides reusability </a:t>
            </a:r>
          </a:p>
          <a:p>
            <a:pPr lvl="1"/>
            <a:r>
              <a:rPr lang="en-US" dirty="0"/>
              <a:t>Only one class has a unique feature, the rest share features</a:t>
            </a:r>
          </a:p>
          <a:p>
            <a:pPr lvl="2"/>
            <a:r>
              <a:rPr lang="en-US" dirty="0"/>
              <a:t>parents contain the shared features (Base class)</a:t>
            </a:r>
          </a:p>
          <a:p>
            <a:pPr lvl="2"/>
            <a:r>
              <a:rPr lang="en-US" dirty="0"/>
              <a:t>children have the unique feature (derived class)</a:t>
            </a:r>
          </a:p>
          <a:p>
            <a:pPr lvl="1"/>
            <a:r>
              <a:rPr lang="en-US" dirty="0"/>
              <a:t>Keep your code D.R.Y.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5FE59-13FD-3347-92DF-1409B46482E6}"/>
              </a:ext>
            </a:extLst>
          </p:cNvPr>
          <p:cNvSpPr txBox="1"/>
          <p:nvPr/>
        </p:nvSpPr>
        <p:spPr>
          <a:xfrm>
            <a:off x="931334" y="6654800"/>
            <a:ext cx="11408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Discussion: What are some ways in your past assignments would have benefited from inheritance?</a:t>
            </a:r>
          </a:p>
        </p:txBody>
      </p:sp>
      <p:pic>
        <p:nvPicPr>
          <p:cNvPr id="9" name="Picture 8" descr="File:UML diagram of composition over inheritance.svg ...">
            <a:extLst>
              <a:ext uri="{FF2B5EF4-FFF2-40B4-BE49-F238E27FC236}">
                <a16:creationId xmlns:a16="http://schemas.microsoft.com/office/drawing/2014/main" id="{A4589414-3805-7643-B811-40410179A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126895">
            <a:off x="8379730" y="717490"/>
            <a:ext cx="5048404" cy="3971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A98D4-086D-4D49-9200-9A23C2A1E842}"/>
              </a:ext>
            </a:extLst>
          </p:cNvPr>
          <p:cNvSpPr txBox="1"/>
          <p:nvPr/>
        </p:nvSpPr>
        <p:spPr>
          <a:xfrm rot="1126895">
            <a:off x="8379726" y="4766802"/>
            <a:ext cx="5048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UML_diagram_of_composition_over_inheritanc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236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5625-A656-BD47-BE3C-9F74D5B7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7D706-99EE-2F42-AFD0-BF78C03BD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12"/>
          </a:xfrm>
        </p:spPr>
        <p:txBody>
          <a:bodyPr/>
          <a:lstStyle/>
          <a:p>
            <a:r>
              <a:rPr lang="en-US" dirty="0"/>
              <a:t>Greek – poly means many</a:t>
            </a:r>
          </a:p>
          <a:p>
            <a:r>
              <a:rPr lang="en-US" dirty="0"/>
              <a:t>morphs – means forms</a:t>
            </a:r>
          </a:p>
          <a:p>
            <a:pPr lvl="1"/>
            <a:r>
              <a:rPr lang="en-US" dirty="0"/>
              <a:t>Polymorphism means objects have many forms</a:t>
            </a:r>
          </a:p>
          <a:p>
            <a:pPr lvl="1"/>
            <a:endParaRPr lang="en-US" dirty="0"/>
          </a:p>
          <a:p>
            <a:r>
              <a:rPr lang="en-US" dirty="0"/>
              <a:t>Children look like Parents</a:t>
            </a:r>
          </a:p>
          <a:p>
            <a:pPr lvl="1"/>
            <a:r>
              <a:rPr lang="en-US" dirty="0"/>
              <a:t>but overwritten – means the ”most specific” version is called</a:t>
            </a:r>
          </a:p>
          <a:p>
            <a:pPr lvl="1"/>
            <a:r>
              <a:rPr lang="en-US" dirty="0"/>
              <a:t>common overwritten methods</a:t>
            </a:r>
          </a:p>
          <a:p>
            <a:pPr lvl="2"/>
            <a:r>
              <a:rPr lang="en-US" dirty="0"/>
              <a:t>.equals(Object obj)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hashCode</a:t>
            </a:r>
            <a:r>
              <a:rPr lang="en-US" dirty="0"/>
              <a:t>() 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E9B9C-4307-4446-B6BC-A5767CF1421D}"/>
              </a:ext>
            </a:extLst>
          </p:cNvPr>
          <p:cNvSpPr txBox="1"/>
          <p:nvPr/>
        </p:nvSpPr>
        <p:spPr>
          <a:xfrm>
            <a:off x="4453467" y="4639733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Object important here, instead of Class name?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8834-93E7-7E4F-8327-239549807408}"/>
              </a:ext>
            </a:extLst>
          </p:cNvPr>
          <p:cNvSpPr txBox="1"/>
          <p:nvPr/>
        </p:nvSpPr>
        <p:spPr>
          <a:xfrm>
            <a:off x="3860800" y="5424342"/>
            <a:ext cx="435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learn </a:t>
            </a:r>
            <a:r>
              <a:rPr lang="en-US" dirty="0" err="1"/>
              <a:t>hashCode</a:t>
            </a:r>
            <a:r>
              <a:rPr lang="en-US" dirty="0"/>
              <a:t> in the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17F54-D321-F14B-B7AB-8F87FC5F2C94}"/>
              </a:ext>
            </a:extLst>
          </p:cNvPr>
          <p:cNvSpPr txBox="1"/>
          <p:nvPr/>
        </p:nvSpPr>
        <p:spPr>
          <a:xfrm rot="1014243">
            <a:off x="8657835" y="1253492"/>
            <a:ext cx="471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 – why is this advantageous?</a:t>
            </a:r>
          </a:p>
        </p:txBody>
      </p:sp>
    </p:spTree>
    <p:extLst>
      <p:ext uri="{BB962C8B-B14F-4D97-AF65-F5344CB8AC3E}">
        <p14:creationId xmlns:p14="http://schemas.microsoft.com/office/powerpoint/2010/main" val="38829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672</Words>
  <Application>Microsoft Office PowerPoint</Application>
  <PresentationFormat>Custom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Programming Paradigms</vt:lpstr>
      <vt:lpstr>Procedural / Imperative</vt:lpstr>
      <vt:lpstr>Functional</vt:lpstr>
      <vt:lpstr>Object Oriented Programming</vt:lpstr>
      <vt:lpstr>Encapsulation</vt:lpstr>
      <vt:lpstr>Abstraction</vt:lpstr>
      <vt:lpstr>Inheritance</vt:lpstr>
      <vt:lpstr>Polymorphism</vt:lpstr>
      <vt:lpstr>P5 Testing Suggestions</vt:lpstr>
      <vt:lpstr>Knowledge Checks?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Masters,Rachel</cp:lastModifiedBy>
  <cp:revision>8</cp:revision>
  <dcterms:created xsi:type="dcterms:W3CDTF">2020-11-16T03:41:33Z</dcterms:created>
  <dcterms:modified xsi:type="dcterms:W3CDTF">2022-04-20T17:15:54Z</dcterms:modified>
</cp:coreProperties>
</file>