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4" r:id="rId9"/>
    <p:sldId id="263" r:id="rId10"/>
  </p:sldIdLst>
  <p:sldSz cx="13817600" cy="7772400"/>
  <p:notesSz cx="6858000" cy="9144000"/>
  <p:defaultTextStyle>
    <a:defPPr>
      <a:defRPr lang="en-US"/>
    </a:defPPr>
    <a:lvl1pPr marL="0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29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58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7879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173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6466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5758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052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4344" algn="l" defTabSz="509292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43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963E"/>
    <a:srgbClr val="7F7F7F"/>
    <a:srgbClr val="092529"/>
    <a:srgbClr val="1E4D2B"/>
    <a:srgbClr val="C10065"/>
    <a:srgbClr val="CC006A"/>
    <a:srgbClr val="404140"/>
    <a:srgbClr val="DAD490"/>
    <a:srgbClr val="E57D30"/>
    <a:srgbClr val="55A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25" autoAdjust="0"/>
    <p:restoredTop sz="95994" autoAdjust="0"/>
  </p:normalViewPr>
  <p:slideViewPr>
    <p:cSldViewPr snapToGrid="0" snapToObjects="1">
      <p:cViewPr varScale="1">
        <p:scale>
          <a:sx n="103" d="100"/>
          <a:sy n="103" d="100"/>
        </p:scale>
        <p:origin x="184" y="304"/>
      </p:cViewPr>
      <p:guideLst>
        <p:guide orient="horz" pos="2448"/>
        <p:guide pos="43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7E51A5-B478-1E40-8CBB-0DAA8831E99D}" type="datetimeFigureOut">
              <a:rPr lang="en-US" smtClean="0"/>
              <a:t>3/22/21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AD578-DED7-9640-8F31-2B6A02B2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8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D587F-861E-6740-9643-E3DDAE89B8D6}" type="datetimeFigureOut">
              <a:rPr lang="en-US" smtClean="0"/>
              <a:t>3/22/21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32F50-0B60-B34B-8422-4E195A5AE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4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3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/>
          <a:p>
            <a:r>
              <a:rPr lang="en-US" dirty="0"/>
              <a:t>Section Header Goes Here</a:t>
            </a:r>
          </a:p>
        </p:txBody>
      </p:sp>
      <p:sp>
        <p:nvSpPr>
          <p:cNvPr id="4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486543"/>
          </a:xfrm>
        </p:spPr>
        <p:txBody>
          <a:bodyPr wrap="square">
            <a:spAutoFit/>
          </a:bodyPr>
          <a:lstStyle>
            <a:lvl1pPr marL="0" indent="0">
              <a:buNone/>
              <a:defRPr baseline="0"/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1"/>
            <a:ext cx="2572933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2036701" y="2797385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ctr" anchorCtr="0">
            <a:sp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“Quote Goes Here.”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1" t="28562" r="1" b="57447"/>
          <a:stretch/>
        </p:blipFill>
        <p:spPr>
          <a:xfrm>
            <a:off x="246888" y="6034881"/>
            <a:ext cx="13267944" cy="188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04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742950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796748"/>
            <a:ext cx="13817600" cy="617143"/>
            <a:chOff x="0" y="6739600"/>
            <a:chExt cx="13817600" cy="617143"/>
          </a:xfrm>
        </p:grpSpPr>
        <p:pic>
          <p:nvPicPr>
            <p:cNvPr id="5" name="Picture 4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</p:spPr>
        </p:pic>
      </p:grpSp>
      <p:sp>
        <p:nvSpPr>
          <p:cNvPr id="14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5106473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2" hasCustomPrompt="1"/>
          </p:nvPr>
        </p:nvSpPr>
        <p:spPr>
          <a:xfrm>
            <a:off x="9469996" y="2728873"/>
            <a:ext cx="3604654" cy="627864"/>
          </a:xfrm>
        </p:spPr>
        <p:txBody>
          <a:bodyPr wrap="square" numCol="1" anchor="ctr" anchorCtr="0">
            <a:sp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Green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9144000" y="0"/>
            <a:ext cx="4673600" cy="77724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9560560" y="2842090"/>
            <a:ext cx="3840480" cy="533740"/>
          </a:xfrm>
          <a:prstGeom prst="rect">
            <a:avLst/>
          </a:prstGeom>
        </p:spPr>
        <p:txBody>
          <a:bodyPr vert="horz" wrap="square" lIns="101858" tIns="50929" rIns="101858" bIns="50929" rtlCol="0" anchor="b" anchorCtr="0">
            <a:spAutoFit/>
          </a:bodyPr>
          <a:lstStyle>
            <a:lvl1pPr algn="ctr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Copy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560560" y="3886200"/>
            <a:ext cx="3840480" cy="500458"/>
          </a:xfrm>
        </p:spPr>
        <p:txBody>
          <a:bodyPr wrap="square">
            <a:spAutoFit/>
          </a:bodyPr>
          <a:lstStyle>
            <a:lvl1pPr marL="0" indent="0" algn="ctr">
              <a:lnSpc>
                <a:spcPct val="114000"/>
              </a:lnSpc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Supporting text goes here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416" y="6948176"/>
            <a:ext cx="488944" cy="48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9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1745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1745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105893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2D58C-F1E7-2C4F-8CE9-F5D5E5E4D827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015BA8-AF5B-B142-AFA9-18BB34B0C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9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33452" y="982462"/>
            <a:ext cx="4862405" cy="1661993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en-US" dirty="0"/>
              <a:t>Headline Copy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33452" y="3052261"/>
            <a:ext cx="4862404" cy="1975926"/>
          </a:xfrm>
        </p:spPr>
        <p:txBody>
          <a:bodyPr/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2" y="0"/>
            <a:ext cx="7711707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3417E2-5A79-F04D-8FCD-8556C2E6AF42}"/>
              </a:ext>
            </a:extLst>
          </p:cNvPr>
          <p:cNvSpPr/>
          <p:nvPr userDrawn="1"/>
        </p:nvSpPr>
        <p:spPr>
          <a:xfrm>
            <a:off x="0" y="7372351"/>
            <a:ext cx="13817600" cy="4000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AF1CC3-AA21-684F-9E71-1EFCBAE990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57" y="7372352"/>
            <a:ext cx="1788557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07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64008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00424" y="6654703"/>
            <a:ext cx="13016751" cy="77932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4396"/>
            </a:lvl1pPr>
          </a:lstStyle>
          <a:p>
            <a:r>
              <a:rPr lang="en-US" dirty="0"/>
              <a:t>Headline Copy Here</a:t>
            </a:r>
          </a:p>
        </p:txBody>
      </p:sp>
    </p:spTree>
    <p:extLst>
      <p:ext uri="{BB962C8B-B14F-4D97-AF65-F5344CB8AC3E}">
        <p14:creationId xmlns:p14="http://schemas.microsoft.com/office/powerpoint/2010/main" val="27545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3817600" cy="7772400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Click to insert photo</a:t>
            </a:r>
          </a:p>
        </p:txBody>
      </p:sp>
    </p:spTree>
    <p:extLst>
      <p:ext uri="{BB962C8B-B14F-4D97-AF65-F5344CB8AC3E}">
        <p14:creationId xmlns:p14="http://schemas.microsoft.com/office/powerpoint/2010/main" val="64364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9150030" y="2317590"/>
            <a:ext cx="4039498" cy="1286510"/>
          </a:xfrm>
          <a:prstGeom prst="rect">
            <a:avLst/>
          </a:prstGeom>
        </p:spPr>
        <p:txBody>
          <a:bodyPr vert="horz" wrap="square" lIns="101858" tIns="50929" rIns="101858" bIns="50929" rtlCol="0" anchor="t" anchorCtr="0">
            <a:spAutoFit/>
          </a:bodyPr>
          <a:lstStyle>
            <a:lvl1pPr>
              <a:defRPr sz="384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150030" y="3729514"/>
            <a:ext cx="4039498" cy="468975"/>
          </a:xfrm>
        </p:spPr>
        <p:txBody>
          <a:bodyPr wrap="square">
            <a:spAutoFit/>
          </a:bodyPr>
          <a:lstStyle>
            <a:lvl1pPr marL="0" indent="0" algn="l">
              <a:lnSpc>
                <a:spcPct val="114000"/>
              </a:lnSpc>
              <a:buNone/>
              <a:defRPr>
                <a:solidFill>
                  <a:srgbClr val="09252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2" hasCustomPrompt="1"/>
          </p:nvPr>
        </p:nvSpPr>
        <p:spPr>
          <a:xfrm>
            <a:off x="1269232" y="1443039"/>
            <a:ext cx="6863004" cy="49962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chart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0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193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Dots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16" r="52955" b="10580"/>
          <a:stretch/>
        </p:blipFill>
        <p:spPr>
          <a:xfrm>
            <a:off x="7816145" y="1"/>
            <a:ext cx="6001456" cy="7772400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7861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6" name="Rectangle 5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97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Do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0" r="31394"/>
          <a:stretch/>
        </p:blipFill>
        <p:spPr>
          <a:xfrm>
            <a:off x="8406691" y="0"/>
            <a:ext cx="5410909" cy="75662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2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Green Ra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 userDrawn="1"/>
        </p:nvSpPr>
        <p:spPr>
          <a:xfrm>
            <a:off x="729343" y="4199229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81743" y="5936778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0"/>
            <a:ext cx="3520440" cy="7874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29343" y="4198802"/>
            <a:ext cx="12561453" cy="1107996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>
            <a:lvl1pPr algn="l" defTabSz="509292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sz="6000" b="0" i="0" dirty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rPr>
              <a:t>Thank you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881743" y="5936351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9" y="6320941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6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CS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872" y="6722002"/>
            <a:ext cx="3562728" cy="7968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8974DB-51D0-2C49-9088-48CE2D84AB1C}"/>
              </a:ext>
            </a:extLst>
          </p:cNvPr>
          <p:cNvSpPr txBox="1"/>
          <p:nvPr userDrawn="1"/>
        </p:nvSpPr>
        <p:spPr>
          <a:xfrm>
            <a:off x="11146797" y="7241886"/>
            <a:ext cx="2497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F7F7F"/>
                </a:solidFill>
              </a:rPr>
              <a:t>Department of Computer Science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1E987-BD36-AF48-B11C-CC4BAD65092F}"/>
              </a:ext>
            </a:extLst>
          </p:cNvPr>
          <p:cNvSpPr/>
          <p:nvPr userDrawn="1"/>
        </p:nvSpPr>
        <p:spPr>
          <a:xfrm>
            <a:off x="10344104" y="7571897"/>
            <a:ext cx="356272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Slides Originally Created by Albert Lionelle (</a:t>
            </a:r>
            <a:r>
              <a:rPr lang="en-US" sz="800" b="0" i="0" u="none" strike="noStrike" dirty="0" err="1">
                <a:solidFill>
                  <a:srgbClr val="7F7F7F"/>
                </a:solidFill>
                <a:effectLst/>
                <a:latin typeface="Proxima Nova"/>
              </a:rPr>
              <a:t>Albert.Lionelle@colostate.edu</a:t>
            </a:r>
            <a:r>
              <a:rPr lang="en-US" sz="800" b="0" i="0" u="none" strike="noStrike" dirty="0">
                <a:solidFill>
                  <a:srgbClr val="7F7F7F"/>
                </a:solidFill>
                <a:effectLst/>
                <a:latin typeface="Proxima Nova"/>
              </a:rPr>
              <a:t>)</a:t>
            </a:r>
            <a:endParaRPr lang="en-US" sz="800" b="0" dirty="0">
              <a:solidFill>
                <a:srgbClr val="7F7F7F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Green Ram UnitI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hqprint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710" r="30639" b="6933"/>
          <a:stretch/>
        </p:blipFill>
        <p:spPr>
          <a:xfrm>
            <a:off x="6937515" y="-1"/>
            <a:ext cx="6880085" cy="7772401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bg1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628074" y="5369311"/>
            <a:ext cx="12561452" cy="472185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C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882" y="6733969"/>
            <a:ext cx="3520440" cy="78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5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Unit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349192" y="1236134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-2093575" y="-474133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2186621" y="-795867"/>
            <a:ext cx="184731" cy="515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747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8075" y="2695562"/>
            <a:ext cx="12561453" cy="2031325"/>
          </a:xfrm>
        </p:spPr>
        <p:txBody>
          <a:bodyPr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0" i="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  <a:lvl2pPr marL="699614" indent="0">
              <a:buNone/>
              <a:defRPr sz="5495">
                <a:solidFill>
                  <a:schemeClr val="bg1"/>
                </a:solidFill>
                <a:latin typeface="+mj-lt"/>
              </a:defRPr>
            </a:lvl2pPr>
            <a:lvl3pPr marL="1399233" indent="0">
              <a:buNone/>
              <a:defRPr sz="5495">
                <a:solidFill>
                  <a:schemeClr val="bg1"/>
                </a:solidFill>
                <a:latin typeface="+mj-lt"/>
              </a:defRPr>
            </a:lvl3pPr>
            <a:lvl4pPr marL="2098847" indent="0">
              <a:buNone/>
              <a:defRPr sz="5495">
                <a:solidFill>
                  <a:schemeClr val="bg1"/>
                </a:solidFill>
                <a:latin typeface="+mj-lt"/>
              </a:defRPr>
            </a:lvl4pPr>
            <a:lvl5pPr marL="2798465" indent="0">
              <a:buNone/>
              <a:defRPr sz="5495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Title of Presentation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8074" y="5369311"/>
            <a:ext cx="12561452" cy="480131"/>
          </a:xfrm>
        </p:spPr>
        <p:txBody>
          <a:bodyPr>
            <a:sp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699614" indent="0">
              <a:buNone/>
              <a:defRPr/>
            </a:lvl2pPr>
            <a:lvl3pPr marL="1399233" indent="0">
              <a:buNone/>
              <a:defRPr/>
            </a:lvl3pPr>
            <a:lvl4pPr marL="2098847" indent="0">
              <a:buNone/>
              <a:defRPr/>
            </a:lvl4pPr>
            <a:lvl5pPr marL="2798465" indent="0">
              <a:buNone/>
              <a:defRPr/>
            </a:lvl5pPr>
          </a:lstStyle>
          <a:p>
            <a:pPr lvl="0"/>
            <a:r>
              <a:rPr lang="en-US" dirty="0" err="1"/>
              <a:t>Subheadline</a:t>
            </a:r>
            <a:r>
              <a:rPr lang="en-US" dirty="0"/>
              <a:t>, name or date goes here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729343" y="5122227"/>
            <a:ext cx="911198" cy="0"/>
          </a:xfrm>
          <a:prstGeom prst="line">
            <a:avLst/>
          </a:prstGeom>
          <a:ln w="28575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9986681" y="6869532"/>
            <a:ext cx="3202843" cy="512064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Insert Unit Identifier here (.</a:t>
            </a:r>
            <a:r>
              <a:rPr lang="en-US" dirty="0" err="1"/>
              <a:t>png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28075" y="4480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2015552"/>
          </a:xfrm>
        </p:spPr>
        <p:txBody>
          <a:bodyPr>
            <a:spAutoFit/>
          </a:bodyPr>
          <a:lstStyle>
            <a:lvl1pPr>
              <a:defRPr>
                <a:solidFill>
                  <a:srgbClr val="092529"/>
                </a:solidFill>
              </a:defRPr>
            </a:lvl1pPr>
            <a:lvl2pPr>
              <a:defRPr>
                <a:solidFill>
                  <a:srgbClr val="092529"/>
                </a:solidFill>
              </a:defRPr>
            </a:lvl2pPr>
            <a:lvl3pPr>
              <a:defRPr>
                <a:solidFill>
                  <a:srgbClr val="092529"/>
                </a:solidFill>
              </a:defRPr>
            </a:lvl3pPr>
            <a:lvl4pPr>
              <a:defRPr>
                <a:solidFill>
                  <a:srgbClr val="092529"/>
                </a:solidFill>
              </a:defRPr>
            </a:lvl4pPr>
            <a:lvl5pPr>
              <a:defRPr>
                <a:solidFill>
                  <a:srgbClr val="09252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2" name="Rectangle 1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241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628073" y="5115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2350"/>
            <a:ext cx="13817600" cy="400052"/>
            <a:chOff x="0" y="7372350"/>
            <a:chExt cx="13817600" cy="400052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7372350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1"/>
              <a:ext cx="1788557" cy="4000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 userDrawn="1"/>
          </p:nvSpPr>
          <p:spPr>
            <a:xfrm>
              <a:off x="0" y="7372351"/>
              <a:ext cx="13817600" cy="40004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57" y="7372352"/>
              <a:ext cx="1788557" cy="400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59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45328" y="2799373"/>
            <a:ext cx="9744199" cy="1015663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Header Goes Here</a:t>
            </a:r>
          </a:p>
        </p:txBody>
      </p:sp>
      <p:sp>
        <p:nvSpPr>
          <p:cNvPr id="7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3445328" y="4381997"/>
            <a:ext cx="9744199" cy="517065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Section subhead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31" t="28562" b="11534"/>
          <a:stretch/>
        </p:blipFill>
        <p:spPr>
          <a:xfrm>
            <a:off x="0" y="0"/>
            <a:ext cx="2572932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32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074" y="397259"/>
            <a:ext cx="12561453" cy="1015663"/>
          </a:xfrm>
          <a:prstGeom prst="rect">
            <a:avLst/>
          </a:prstGeom>
        </p:spPr>
        <p:txBody>
          <a:bodyPr vert="horz" lIns="91440" tIns="91440" rIns="91440" bIns="91440" rtlCol="0" anchor="b" anchorCtr="0">
            <a:spAutoFit/>
          </a:bodyPr>
          <a:lstStyle/>
          <a:p>
            <a:r>
              <a:rPr lang="en-US" dirty="0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3" y="1725883"/>
            <a:ext cx="12561453" cy="3093154"/>
          </a:xfrm>
          <a:prstGeom prst="rect">
            <a:avLst/>
          </a:prstGeom>
        </p:spPr>
        <p:txBody>
          <a:bodyPr vert="horz" lIns="91440" tIns="91440" rIns="91440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573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8" r:id="rId2"/>
    <p:sldLayoutId id="2147483689" r:id="rId3"/>
    <p:sldLayoutId id="2147483690" r:id="rId4"/>
    <p:sldLayoutId id="2147483665" r:id="rId5"/>
    <p:sldLayoutId id="2147483679" r:id="rId6"/>
    <p:sldLayoutId id="2147483649" r:id="rId7"/>
    <p:sldLayoutId id="2147483666" r:id="rId8"/>
    <p:sldLayoutId id="2147483668" r:id="rId9"/>
    <p:sldLayoutId id="2147483683" r:id="rId10"/>
    <p:sldLayoutId id="2147483687" r:id="rId11"/>
    <p:sldLayoutId id="2147483688" r:id="rId12"/>
    <p:sldLayoutId id="2147483669" r:id="rId13"/>
    <p:sldLayoutId id="2147483650" r:id="rId14"/>
    <p:sldLayoutId id="2147483686" r:id="rId15"/>
    <p:sldLayoutId id="2147483661" r:id="rId16"/>
    <p:sldLayoutId id="2147483680" r:id="rId17"/>
    <p:sldLayoutId id="2147483670" r:id="rId18"/>
    <p:sldLayoutId id="2147483681" r:id="rId19"/>
    <p:sldLayoutId id="2147483691" r:id="rId20"/>
    <p:sldLayoutId id="2147483682" r:id="rId21"/>
    <p:sldLayoutId id="2147483677" r:id="rId22"/>
    <p:sldLayoutId id="2147483692" r:id="rId23"/>
    <p:sldLayoutId id="2147483672" r:id="rId24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l" defTabSz="699614" rtl="0" eaLnBrk="1" latinLnBrk="0" hangingPunct="1">
        <a:spcBef>
          <a:spcPct val="0"/>
        </a:spcBef>
        <a:buNone/>
        <a:defRPr sz="5400" b="0" i="0" kern="1200">
          <a:solidFill>
            <a:schemeClr val="tx2"/>
          </a:solidFill>
          <a:latin typeface="Vitesse Light" charset="0"/>
          <a:ea typeface="Vitesse Light" charset="0"/>
          <a:cs typeface="Vitesse Light" charset="0"/>
        </a:defRPr>
      </a:lvl1pPr>
    </p:titleStyle>
    <p:bodyStyle>
      <a:lvl1pPr marL="524712" indent="-524712" algn="l" defTabSz="69961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18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1pPr>
      <a:lvl2pPr marL="1136875" indent="-437261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2pPr>
      <a:lvl3pPr marL="1749040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•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3pPr>
      <a:lvl4pPr marL="2448655" indent="-349807" algn="l" defTabSz="699614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/>
        <a:buChar char="–"/>
        <a:defRPr sz="1600" b="0" i="0" kern="1200">
          <a:solidFill>
            <a:schemeClr val="tx1"/>
          </a:solidFill>
          <a:latin typeface="Proxima Nova" charset="0"/>
          <a:ea typeface="Proxima Nova" charset="0"/>
          <a:cs typeface="Proxima Nova" charset="0"/>
        </a:defRPr>
      </a:lvl4pPr>
      <a:lvl5pPr marL="3148272" indent="-349807" algn="l" defTabSz="699614" rtl="0" eaLnBrk="1" latinLnBrk="0" hangingPunct="1">
        <a:spcBef>
          <a:spcPct val="20000"/>
        </a:spcBef>
        <a:buFont typeface="Arial"/>
        <a:buChar char="»"/>
        <a:defRPr sz="1648" b="0" kern="1200">
          <a:solidFill>
            <a:schemeClr val="accent6">
              <a:lumMod val="75000"/>
            </a:schemeClr>
          </a:solidFill>
          <a:latin typeface="Franklin Gothic Book" charset="0"/>
          <a:ea typeface="Franklin Gothic Book" charset="0"/>
          <a:cs typeface="Franklin Gothic Book" charset="0"/>
        </a:defRPr>
      </a:lvl5pPr>
      <a:lvl6pPr marL="3847888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547505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247119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946736" indent="-349807" algn="l" defTabSz="699614" rtl="0" eaLnBrk="1" latinLnBrk="0" hangingPunct="1">
        <a:spcBef>
          <a:spcPct val="20000"/>
        </a:spcBef>
        <a:buFont typeface="Arial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1pPr>
      <a:lvl2pPr marL="699614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2pPr>
      <a:lvl3pPr marL="139923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3pPr>
      <a:lvl4pPr marL="2098847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4pPr>
      <a:lvl5pPr marL="279846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5pPr>
      <a:lvl6pPr marL="3498080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6pPr>
      <a:lvl7pPr marL="4197695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7pPr>
      <a:lvl8pPr marL="4897312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8pPr>
      <a:lvl9pPr marL="5596926" algn="l" defTabSz="699614" rtl="0" eaLnBrk="1" latinLnBrk="0" hangingPunct="1">
        <a:defRPr sz="2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16.xml"/><Relationship Id="rId1" Type="http://schemas.openxmlformats.org/officeDocument/2006/relationships/video" Target="https://www.youtube.com/embed/7_LPdttKXPc?feature=oembed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" TargetMode="External"/><Relationship Id="rId2" Type="http://schemas.openxmlformats.org/officeDocument/2006/relationships/hyperlink" Target="http://www.colostate.edu/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30EDF-82C3-4D4E-8F52-61F2DB42DA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075" y="2695562"/>
            <a:ext cx="12561453" cy="1107996"/>
          </a:xfrm>
        </p:spPr>
        <p:txBody>
          <a:bodyPr/>
          <a:lstStyle/>
          <a:p>
            <a:r>
              <a:rPr lang="en-US" dirty="0"/>
              <a:t>Networking and The Internet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77C9B-9163-FB49-9FDB-50914D5C9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8074" y="5369311"/>
            <a:ext cx="12561452" cy="448328"/>
          </a:xfrm>
        </p:spPr>
        <p:txBody>
          <a:bodyPr/>
          <a:lstStyle/>
          <a:p>
            <a:r>
              <a:rPr lang="en-US" dirty="0"/>
              <a:t>Discussion: Do you ever ‘disconnect’ from the internet? Is that even needed?</a:t>
            </a:r>
          </a:p>
        </p:txBody>
      </p:sp>
    </p:spTree>
    <p:extLst>
      <p:ext uri="{BB962C8B-B14F-4D97-AF65-F5344CB8AC3E}">
        <p14:creationId xmlns:p14="http://schemas.microsoft.com/office/powerpoint/2010/main" val="66120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1BA60CB-F665-9E42-8281-BBB5F3C30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5B1DDF-807F-5244-A6C0-03358222E9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3657604"/>
          </a:xfrm>
        </p:spPr>
        <p:txBody>
          <a:bodyPr/>
          <a:lstStyle/>
          <a:p>
            <a:r>
              <a:rPr lang="en-US" dirty="0"/>
              <a:t>Operating Systems – programs that help manage resources on computers</a:t>
            </a:r>
          </a:p>
          <a:p>
            <a:pPr lvl="1"/>
            <a:r>
              <a:rPr lang="en-US" dirty="0"/>
              <a:t>particularly files</a:t>
            </a:r>
          </a:p>
          <a:p>
            <a:pPr lvl="1"/>
            <a:r>
              <a:rPr lang="en-US" dirty="0"/>
              <a:t>devices (printers, monitors, input/output)</a:t>
            </a:r>
          </a:p>
          <a:p>
            <a:r>
              <a:rPr lang="en-US" dirty="0" err="1"/>
              <a:t>ssh</a:t>
            </a:r>
            <a:r>
              <a:rPr lang="en-US" dirty="0"/>
              <a:t> – secure shell that allows you to connect to computers remotely</a:t>
            </a:r>
          </a:p>
          <a:p>
            <a:r>
              <a:rPr lang="en-US" dirty="0"/>
              <a:t>cd/ls/</a:t>
            </a:r>
            <a:r>
              <a:rPr lang="en-US" dirty="0" err="1"/>
              <a:t>mkdir</a:t>
            </a:r>
            <a:r>
              <a:rPr lang="en-US" dirty="0"/>
              <a:t>/ - various programs that interact with the file systems</a:t>
            </a:r>
          </a:p>
          <a:p>
            <a:r>
              <a:rPr lang="en-US" dirty="0"/>
              <a:t>nano/</a:t>
            </a:r>
            <a:r>
              <a:rPr lang="en-US" dirty="0" err="1"/>
              <a:t>pico</a:t>
            </a:r>
            <a:r>
              <a:rPr lang="en-US" dirty="0"/>
              <a:t> - text editors on </a:t>
            </a:r>
            <a:r>
              <a:rPr lang="en-US" dirty="0" err="1"/>
              <a:t>linux</a:t>
            </a:r>
            <a:r>
              <a:rPr lang="en-US" dirty="0"/>
              <a:t> systems</a:t>
            </a:r>
          </a:p>
          <a:p>
            <a:endParaRPr lang="en-US" dirty="0"/>
          </a:p>
          <a:p>
            <a:r>
              <a:rPr lang="en-US" dirty="0"/>
              <a:t>But how does the internet and networking work?</a:t>
            </a:r>
          </a:p>
        </p:txBody>
      </p:sp>
    </p:spTree>
    <p:extLst>
      <p:ext uri="{BB962C8B-B14F-4D97-AF65-F5344CB8AC3E}">
        <p14:creationId xmlns:p14="http://schemas.microsoft.com/office/powerpoint/2010/main" val="574577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A45CA4D-C830-9D4B-8B66-75A178AD7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 Internet Works in 5 Minutes</a:t>
            </a:r>
          </a:p>
        </p:txBody>
      </p:sp>
      <p:pic>
        <p:nvPicPr>
          <p:cNvPr id="6" name="Online Media 5" descr="How the Internet Works in 5 Minutes">
            <a:hlinkClick r:id="" action="ppaction://media"/>
            <a:extLst>
              <a:ext uri="{FF2B5EF4-FFF2-40B4-BE49-F238E27FC236}">
                <a16:creationId xmlns:a16="http://schemas.microsoft.com/office/drawing/2014/main" id="{9DF730A2-DF39-1346-BCF2-22184BCBD6E1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513262" y="66186"/>
            <a:ext cx="8791074" cy="6588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237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98B8962-2878-E946-8317-D650C5251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Details to know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60F7D1-B6E5-2C4A-BEA7-2331893CBFF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4064702"/>
          </a:xfrm>
        </p:spPr>
        <p:txBody>
          <a:bodyPr/>
          <a:lstStyle/>
          <a:p>
            <a:r>
              <a:rPr lang="en-US" dirty="0"/>
              <a:t>Computers have addresses</a:t>
            </a:r>
          </a:p>
          <a:p>
            <a:pPr lvl="1"/>
            <a:r>
              <a:rPr lang="en-US" dirty="0"/>
              <a:t>Internet Protocol (IP) Address</a:t>
            </a:r>
          </a:p>
          <a:p>
            <a:pPr lvl="1"/>
            <a:r>
              <a:rPr lang="en-US" dirty="0"/>
              <a:t>Using Domain Name Servers – we can map these IP to names. </a:t>
            </a:r>
          </a:p>
          <a:p>
            <a:r>
              <a:rPr lang="en-US" dirty="0"/>
              <a:t>Web pages are simply files</a:t>
            </a:r>
          </a:p>
          <a:p>
            <a:pPr lvl="1"/>
            <a:r>
              <a:rPr lang="en-US" dirty="0"/>
              <a:t>passed between computers!</a:t>
            </a:r>
          </a:p>
          <a:p>
            <a:pPr lvl="1"/>
            <a:r>
              <a:rPr lang="en-US" dirty="0"/>
              <a:t>Understanding how file systems work =&gt; critical for understanding websites work</a:t>
            </a:r>
          </a:p>
          <a:p>
            <a:r>
              <a:rPr lang="en-US" dirty="0"/>
              <a:t>Next up</a:t>
            </a:r>
          </a:p>
          <a:p>
            <a:pPr lvl="1"/>
            <a:r>
              <a:rPr lang="en-US" dirty="0" err="1"/>
              <a:t>ssh</a:t>
            </a:r>
            <a:r>
              <a:rPr lang="en-US" dirty="0"/>
              <a:t> into your “favorite” CS machine </a:t>
            </a:r>
          </a:p>
          <a:p>
            <a:pPr lvl="1"/>
            <a:r>
              <a:rPr lang="en-US" dirty="0"/>
              <a:t>Follow along with the TA</a:t>
            </a:r>
          </a:p>
          <a:p>
            <a:pPr marL="699614" lvl="1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E32A80-95DA-1944-B3A9-7E9EEB0F426F}"/>
              </a:ext>
            </a:extLst>
          </p:cNvPr>
          <p:cNvSpPr txBox="1"/>
          <p:nvPr/>
        </p:nvSpPr>
        <p:spPr>
          <a:xfrm rot="20028442">
            <a:off x="8087736" y="4923223"/>
            <a:ext cx="52132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dirty="0"/>
              <a:t>&gt; </a:t>
            </a:r>
            <a:r>
              <a:rPr lang="en-US" dirty="0" err="1"/>
              <a:t>ssh</a:t>
            </a:r>
            <a:r>
              <a:rPr lang="en-US" dirty="0"/>
              <a:t> </a:t>
            </a:r>
            <a:r>
              <a:rPr lang="en-US" b="1" dirty="0" err="1"/>
              <a:t>ename@</a:t>
            </a:r>
            <a:r>
              <a:rPr lang="en-US" dirty="0" err="1"/>
              <a:t>denver.cs.colostate.edu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&gt; </a:t>
            </a:r>
            <a:r>
              <a:rPr lang="en-US" dirty="0" err="1"/>
              <a:t>ssh</a:t>
            </a:r>
            <a:r>
              <a:rPr lang="en-US" dirty="0"/>
              <a:t> </a:t>
            </a:r>
            <a:r>
              <a:rPr lang="en-US" b="1" dirty="0" err="1"/>
              <a:t>ename@</a:t>
            </a:r>
            <a:r>
              <a:rPr lang="en-US" dirty="0" err="1"/>
              <a:t>boston.cs.colostate.edu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889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A5FD5-E136-7341-9466-BF31BD1E9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Networks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575512-BCC4-D448-A155-E50C45F305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5068054"/>
          </a:xfrm>
          <a:ln>
            <a:noFill/>
          </a:ln>
        </p:spPr>
        <p:txBody>
          <a:bodyPr/>
          <a:lstStyle/>
          <a:p>
            <a:r>
              <a:rPr lang="en-US" dirty="0"/>
              <a:t>ping  - try it!</a:t>
            </a:r>
          </a:p>
          <a:p>
            <a:pPr lvl="1"/>
            <a:r>
              <a:rPr lang="en-US" dirty="0"/>
              <a:t>checks to see how long it takes to send a very small file to a machine, and get a response</a:t>
            </a:r>
          </a:p>
          <a:p>
            <a:pPr lvl="1"/>
            <a:r>
              <a:rPr lang="en-US" dirty="0"/>
              <a:t>ping </a:t>
            </a:r>
            <a:r>
              <a:rPr lang="en-US" dirty="0">
                <a:solidFill>
                  <a:srgbClr val="E1963E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colostate.edu</a:t>
            </a:r>
            <a:endParaRPr lang="en-US" dirty="0">
              <a:solidFill>
                <a:srgbClr val="E1963E"/>
              </a:solidFill>
            </a:endParaRPr>
          </a:p>
          <a:p>
            <a:pPr lvl="2"/>
            <a:r>
              <a:rPr lang="en-US" dirty="0"/>
              <a:t>control-c to stop it, as it keeps running unless you say otherwise (note: ping is also on windows machines)</a:t>
            </a:r>
          </a:p>
          <a:p>
            <a:pPr lvl="1"/>
            <a:r>
              <a:rPr lang="en-US" dirty="0"/>
              <a:t>ping </a:t>
            </a:r>
            <a:r>
              <a:rPr lang="en-US" dirty="0">
                <a:solidFill>
                  <a:srgbClr val="E1963E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google.com</a:t>
            </a:r>
            <a:endParaRPr lang="en-US" dirty="0">
              <a:solidFill>
                <a:srgbClr val="E1963E"/>
              </a:solidFill>
            </a:endParaRPr>
          </a:p>
          <a:p>
            <a:pPr lvl="1"/>
            <a:r>
              <a:rPr lang="en-US" dirty="0"/>
              <a:t>ping </a:t>
            </a:r>
            <a:r>
              <a:rPr lang="en-US" dirty="0" err="1">
                <a:solidFill>
                  <a:srgbClr val="E1963E"/>
                </a:solidFill>
              </a:rPr>
              <a:t>cnnic.com.cn</a:t>
            </a:r>
            <a:endParaRPr lang="en-US" dirty="0">
              <a:solidFill>
                <a:srgbClr val="E1963E"/>
              </a:solidFill>
            </a:endParaRPr>
          </a:p>
          <a:p>
            <a:r>
              <a:rPr lang="en-US" dirty="0"/>
              <a:t>traceroute (tracert on windows)</a:t>
            </a:r>
          </a:p>
          <a:p>
            <a:pPr lvl="1"/>
            <a:r>
              <a:rPr lang="en-US" dirty="0"/>
              <a:t>gives you the route a file takes to get to its destination </a:t>
            </a:r>
          </a:p>
          <a:p>
            <a:pPr lvl="1"/>
            <a:r>
              <a:rPr lang="en-US" dirty="0"/>
              <a:t>traceroute </a:t>
            </a:r>
            <a:r>
              <a:rPr lang="en-US" dirty="0" err="1">
                <a:solidFill>
                  <a:srgbClr val="E1963E"/>
                </a:solidFill>
              </a:rPr>
              <a:t>colostate.edu</a:t>
            </a:r>
            <a:r>
              <a:rPr lang="en-US" dirty="0">
                <a:solidFill>
                  <a:srgbClr val="E1963E"/>
                </a:solidFill>
              </a:rPr>
              <a:t> </a:t>
            </a:r>
          </a:p>
          <a:p>
            <a:pPr lvl="1"/>
            <a:r>
              <a:rPr lang="en-US" dirty="0"/>
              <a:t>traceroute </a:t>
            </a:r>
            <a:r>
              <a:rPr lang="en-US" dirty="0" err="1">
                <a:solidFill>
                  <a:srgbClr val="E1963E"/>
                </a:solidFill>
              </a:rPr>
              <a:t>google.com</a:t>
            </a:r>
            <a:endParaRPr lang="en-US" dirty="0">
              <a:solidFill>
                <a:srgbClr val="E1963E"/>
              </a:solidFill>
            </a:endParaRPr>
          </a:p>
          <a:p>
            <a:pPr lvl="2"/>
            <a:r>
              <a:rPr lang="en-US" dirty="0">
                <a:solidFill>
                  <a:schemeClr val="tx1"/>
                </a:solidFill>
              </a:rPr>
              <a:t>wait, where is that going?!? Isn’t google in California? Discuss what is going on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049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20D9D-E20B-1845-B9B0-427DD24B4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Challenge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FEC804-EDAC-BE4D-A9DA-05B714BABF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289795"/>
            <a:ext cx="12561453" cy="6719981"/>
          </a:xfrm>
        </p:spPr>
        <p:txBody>
          <a:bodyPr/>
          <a:lstStyle/>
          <a:p>
            <a:r>
              <a:rPr lang="en-US" dirty="0"/>
              <a:t>We often have to encode/compress information to reduce the amount sent!</a:t>
            </a:r>
          </a:p>
          <a:p>
            <a:pPr lvl="1"/>
            <a:r>
              <a:rPr lang="en-US" dirty="0"/>
              <a:t>speeds up traffic, and less costly</a:t>
            </a:r>
          </a:p>
          <a:p>
            <a:r>
              <a:rPr lang="en-US" dirty="0"/>
              <a:t>Using the command line (</a:t>
            </a:r>
            <a:r>
              <a:rPr lang="en-US" dirty="0" err="1"/>
              <a:t>pico</a:t>
            </a:r>
            <a:r>
              <a:rPr lang="en-US" dirty="0"/>
              <a:t>/nano)</a:t>
            </a:r>
          </a:p>
          <a:p>
            <a:r>
              <a:rPr lang="en-US" dirty="0"/>
              <a:t>Write a loop that counts the ‘number of changes’ in a String array. For example</a:t>
            </a:r>
          </a:p>
          <a:p>
            <a:r>
              <a:rPr lang="en-US" dirty="0"/>
              <a:t>[“a”, “a”, “a”] </a:t>
            </a:r>
          </a:p>
          <a:p>
            <a:pPr lvl="1"/>
            <a:r>
              <a:rPr lang="en-US" dirty="0"/>
              <a:t>0 changes</a:t>
            </a:r>
          </a:p>
          <a:p>
            <a:r>
              <a:rPr lang="en-US" dirty="0"/>
              <a:t>[“aa”, “aa”, “ab”] </a:t>
            </a:r>
          </a:p>
          <a:p>
            <a:pPr lvl="1"/>
            <a:r>
              <a:rPr lang="en-US" dirty="0"/>
              <a:t>1 change</a:t>
            </a:r>
          </a:p>
          <a:p>
            <a:r>
              <a:rPr lang="en-US" dirty="0"/>
              <a:t>[“aa”, “bb”, “</a:t>
            </a:r>
            <a:r>
              <a:rPr lang="en-US" dirty="0" err="1"/>
              <a:t>ba</a:t>
            </a:r>
            <a:r>
              <a:rPr lang="en-US" dirty="0"/>
              <a:t>”, “aa”]</a:t>
            </a:r>
          </a:p>
          <a:p>
            <a:pPr lvl="1"/>
            <a:r>
              <a:rPr lang="en-US" dirty="0"/>
              <a:t>3 changes</a:t>
            </a:r>
          </a:p>
          <a:p>
            <a:r>
              <a:rPr lang="en-US" dirty="0"/>
              <a:t>To do this you must look at the ‘previous’ or last String! </a:t>
            </a:r>
          </a:p>
          <a:p>
            <a:r>
              <a:rPr lang="en-US" b="1" dirty="0"/>
              <a:t>Code with a partner</a:t>
            </a:r>
            <a:r>
              <a:rPr lang="en-US" dirty="0"/>
              <a:t> on it! </a:t>
            </a:r>
          </a:p>
          <a:p>
            <a:pPr lvl="1"/>
            <a:r>
              <a:rPr lang="en-US" dirty="0"/>
              <a:t>The TA will present a solution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04EF4F-1538-F245-A910-73C9B91413FF}"/>
              </a:ext>
            </a:extLst>
          </p:cNvPr>
          <p:cNvSpPr txBox="1"/>
          <p:nvPr/>
        </p:nvSpPr>
        <p:spPr>
          <a:xfrm>
            <a:off x="9238413" y="448059"/>
            <a:ext cx="3951112" cy="193899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&gt; </a:t>
            </a:r>
            <a:r>
              <a:rPr lang="en-US" dirty="0" err="1"/>
              <a:t>javac</a:t>
            </a:r>
            <a:r>
              <a:rPr lang="en-US" dirty="0"/>
              <a:t> HelpSession10.java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compiles your class</a:t>
            </a:r>
            <a:br>
              <a:rPr lang="en-US" dirty="0"/>
            </a:br>
            <a:endParaRPr lang="en-US" dirty="0"/>
          </a:p>
          <a:p>
            <a:r>
              <a:rPr lang="en-US" dirty="0"/>
              <a:t>&gt; java HelpSession10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runs your java program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982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68226-61B7-E946-87FB-CC181AF3F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Check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8251AC-91B5-554D-85C3-D0CDAE5F0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402" y="2040066"/>
            <a:ext cx="12990795" cy="3940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102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57CB4-0B4E-0B42-8D04-06797C489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Check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1292E9-6B80-8C4E-A47D-92272FFE8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771" y="1845619"/>
            <a:ext cx="10960492" cy="474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672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2E041-51D2-3644-A847-808BD3905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Questions for TAs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711813-5A00-B54A-A702-1C3B7B858B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75" y="1776683"/>
            <a:ext cx="12561453" cy="1826334"/>
          </a:xfrm>
        </p:spPr>
        <p:txBody>
          <a:bodyPr/>
          <a:lstStyle/>
          <a:p>
            <a:r>
              <a:rPr lang="en-US" dirty="0"/>
              <a:t>Stuck on any challenge problems?</a:t>
            </a:r>
          </a:p>
          <a:p>
            <a:r>
              <a:rPr lang="en-US" dirty="0"/>
              <a:t>Working on the practical and stuck on the logic?</a:t>
            </a:r>
          </a:p>
          <a:p>
            <a:pPr lvl="1"/>
            <a:r>
              <a:rPr lang="en-US" dirty="0"/>
              <a:t>Not your code, but the algorithm / discussion</a:t>
            </a:r>
          </a:p>
          <a:p>
            <a:r>
              <a:rPr lang="en-US" dirty="0"/>
              <a:t>Now it the time to ask it!</a:t>
            </a:r>
          </a:p>
        </p:txBody>
      </p:sp>
    </p:spTree>
    <p:extLst>
      <p:ext uri="{BB962C8B-B14F-4D97-AF65-F5344CB8AC3E}">
        <p14:creationId xmlns:p14="http://schemas.microsoft.com/office/powerpoint/2010/main" val="1734306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F3B000"/>
      </a:hlink>
      <a:folHlink>
        <a:srgbClr val="FFD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274320" tIns="182880" rIns="274320" bIns="182880" rtlCol="0" anchor="ctr"/>
      <a:lstStyle>
        <a:defPPr>
          <a:defRPr dirty="0" smtClean="0">
            <a:latin typeface="Proxima Nova" charset="0"/>
            <a:ea typeface="Proxima Nova" charset="0"/>
            <a:cs typeface="Proxima Nova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U-BrandedTemplate" id="{D21336EF-F334-3B4F-A1D4-F3514C27726B}" vid="{CC5F3D7E-502D-3244-B4FD-FBC9866393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</TotalTime>
  <Words>457</Words>
  <Application>Microsoft Macintosh PowerPoint</Application>
  <PresentationFormat>Custom</PresentationFormat>
  <Paragraphs>61</Paragraphs>
  <Slides>9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Franklin Gothic Book</vt:lpstr>
      <vt:lpstr>Proxima Nova</vt:lpstr>
      <vt:lpstr>Vitesse Light</vt:lpstr>
      <vt:lpstr>Office Theme</vt:lpstr>
      <vt:lpstr>PowerPoint Presentation</vt:lpstr>
      <vt:lpstr>Review</vt:lpstr>
      <vt:lpstr>How the Internet Works in 5 Minutes</vt:lpstr>
      <vt:lpstr>Details to know</vt:lpstr>
      <vt:lpstr>Testing Networks </vt:lpstr>
      <vt:lpstr>Coding Challenge</vt:lpstr>
      <vt:lpstr>Knowledge Check</vt:lpstr>
      <vt:lpstr>Knowledge Check</vt:lpstr>
      <vt:lpstr>More Questions for TAs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Lionelle,Albert</dc:creator>
  <cp:lastModifiedBy>Lionelle,Albert</cp:lastModifiedBy>
  <cp:revision>10</cp:revision>
  <dcterms:created xsi:type="dcterms:W3CDTF">2020-10-25T19:26:19Z</dcterms:created>
  <dcterms:modified xsi:type="dcterms:W3CDTF">2021-03-22T23:45:23Z</dcterms:modified>
</cp:coreProperties>
</file>