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1" r:id="rId3"/>
    <p:sldId id="260" r:id="rId4"/>
    <p:sldId id="262" r:id="rId5"/>
    <p:sldId id="263" r:id="rId6"/>
    <p:sldId id="264" r:id="rId7"/>
    <p:sldId id="257" r:id="rId8"/>
    <p:sldId id="258" r:id="rId9"/>
    <p:sldId id="259" r:id="rId10"/>
    <p:sldId id="265" r:id="rId11"/>
    <p:sldId id="266" r:id="rId12"/>
    <p:sldId id="267" r:id="rId13"/>
    <p:sldId id="268" r:id="rId14"/>
    <p:sldId id="269" r:id="rId15"/>
    <p:sldId id="270" r:id="rId16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6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640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550" y="6839021"/>
            <a:ext cx="3050771" cy="682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850448" y="7283950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798728" y="7519397"/>
            <a:ext cx="460131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uburbancorrespondent.blogspot.com/2011_09_01_archive.html" TargetMode="External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nd/3.0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ux.stackexchange.com/questions/88132/whats-the-difference-between-a-toggle-switch-radio-buttons-and-a-tickbox-what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2031325"/>
          </a:xfrm>
        </p:spPr>
        <p:txBody>
          <a:bodyPr/>
          <a:lstStyle/>
          <a:p>
            <a:r>
              <a:rPr lang="en-US" dirty="0"/>
              <a:t>The Final </a:t>
            </a:r>
            <a:r>
              <a:rPr lang="en-US" strike="sngStrike" dirty="0"/>
              <a:t>Frontier</a:t>
            </a:r>
            <a:r>
              <a:rPr lang="en-US" dirty="0"/>
              <a:t> Variable, Types &amp; Modulo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5CF46-6582-A547-8BE3-AEC7C043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Modulo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93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A03218-C3A6-5F43-A3B0-15D18FFD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On Operators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3E697A-BFAA-8F4D-A8B7-BF5C3B5F64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578480"/>
          </a:xfrm>
        </p:spPr>
        <p:txBody>
          <a:bodyPr/>
          <a:lstStyle/>
          <a:p>
            <a:r>
              <a:rPr lang="en-US" dirty="0"/>
              <a:t>Basic Math Operators</a:t>
            </a:r>
          </a:p>
          <a:p>
            <a:pPr lvl="1"/>
            <a:r>
              <a:rPr lang="en-US" dirty="0"/>
              <a:t>+ (add)</a:t>
            </a:r>
          </a:p>
          <a:p>
            <a:pPr lvl="1"/>
            <a:r>
              <a:rPr lang="en-US" dirty="0"/>
              <a:t>-  (minus)</a:t>
            </a:r>
          </a:p>
          <a:p>
            <a:pPr lvl="1"/>
            <a:r>
              <a:rPr lang="en-US" dirty="0"/>
              <a:t>/  (divide)</a:t>
            </a:r>
          </a:p>
          <a:p>
            <a:pPr lvl="1"/>
            <a:r>
              <a:rPr lang="en-US" dirty="0"/>
              <a:t>*  (multiply)</a:t>
            </a:r>
          </a:p>
          <a:p>
            <a:pPr lvl="1"/>
            <a:r>
              <a:rPr lang="en-US" dirty="0"/>
              <a:t>= (</a:t>
            </a:r>
            <a:r>
              <a:rPr lang="en-US" b="1" dirty="0"/>
              <a:t>sets </a:t>
            </a:r>
            <a:r>
              <a:rPr lang="en-US" dirty="0"/>
              <a:t>a value to variable)</a:t>
            </a:r>
          </a:p>
          <a:p>
            <a:r>
              <a:rPr lang="en-US" dirty="0"/>
              <a:t>Follow order of precedence</a:t>
            </a:r>
          </a:p>
          <a:p>
            <a:pPr lvl="1"/>
            <a:r>
              <a:rPr lang="en-US" dirty="0"/>
              <a:t>We also have conditional operators </a:t>
            </a:r>
          </a:p>
          <a:p>
            <a:pPr lvl="1"/>
            <a:r>
              <a:rPr lang="en-US" dirty="0"/>
              <a:t>Will cover this again. </a:t>
            </a:r>
          </a:p>
        </p:txBody>
      </p:sp>
    </p:spTree>
    <p:extLst>
      <p:ext uri="{BB962C8B-B14F-4D97-AF65-F5344CB8AC3E}">
        <p14:creationId xmlns:p14="http://schemas.microsoft.com/office/powerpoint/2010/main" val="326830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765166-A464-C349-8315-AE9C7F5C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- Integer Division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E2CCF-2826-A248-B926-5FEA8CE8F5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9430325" cy="3319948"/>
          </a:xfrm>
        </p:spPr>
        <p:txBody>
          <a:bodyPr/>
          <a:lstStyle/>
          <a:p>
            <a:r>
              <a:rPr lang="en-US" dirty="0"/>
              <a:t>You may have realized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5 / 6;  // sets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 0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val2 = 10 / 3; // sets val2 to 3</a:t>
            </a:r>
          </a:p>
          <a:p>
            <a:r>
              <a:rPr lang="en-US" dirty="0"/>
              <a:t>You lose the decimal point</a:t>
            </a:r>
          </a:p>
          <a:p>
            <a:pPr lvl="1"/>
            <a:r>
              <a:rPr lang="en-US" dirty="0"/>
              <a:t>Truncates, does not round! </a:t>
            </a:r>
          </a:p>
          <a:p>
            <a:r>
              <a:rPr lang="en-US" dirty="0"/>
              <a:t>This is a very, very common thing </a:t>
            </a:r>
          </a:p>
          <a:p>
            <a:pPr lvl="1"/>
            <a:r>
              <a:rPr lang="en-US" dirty="0"/>
              <a:t>both to our advantage</a:t>
            </a:r>
          </a:p>
          <a:p>
            <a:pPr lvl="1"/>
            <a:r>
              <a:rPr lang="en-US" dirty="0"/>
              <a:t>and often to our error</a:t>
            </a:r>
          </a:p>
        </p:txBody>
      </p:sp>
      <p:pic>
        <p:nvPicPr>
          <p:cNvPr id="13" name="Picture 12" descr="The More, The Messier: September 2011">
            <a:extLst>
              <a:ext uri="{FF2B5EF4-FFF2-40B4-BE49-F238E27FC236}">
                <a16:creationId xmlns:a16="http://schemas.microsoft.com/office/drawing/2014/main" id="{6F2D0FDB-E9EA-8248-A50A-0B9305AA0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03192" y="577925"/>
            <a:ext cx="1855507" cy="45187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26C16D-3648-084E-BFC4-2E88223D6403}"/>
              </a:ext>
            </a:extLst>
          </p:cNvPr>
          <p:cNvSpPr txBox="1"/>
          <p:nvPr/>
        </p:nvSpPr>
        <p:spPr>
          <a:xfrm>
            <a:off x="10445749" y="5226496"/>
            <a:ext cx="201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://suburbancorrespondent.blogspot.com/2011_09_01_archive.htm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c-nd/3.0/"/>
              </a:rPr>
              <a:t>CC BY-NC-ND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6014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4EE2-BCBD-7741-A8F9-9C599237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Modulo - Extremely useful operation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662D3-8CF1-FC47-BE6E-A8B6100CD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2701" y="1676400"/>
            <a:ext cx="5130800" cy="3127908"/>
          </a:xfrm>
        </p:spPr>
        <p:txBody>
          <a:bodyPr/>
          <a:lstStyle/>
          <a:p>
            <a:r>
              <a:rPr lang="en-US" dirty="0"/>
              <a:t>modulo (%) gives you the </a:t>
            </a:r>
            <a:r>
              <a:rPr lang="en-US" b="1" dirty="0"/>
              <a:t>remainder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grade math! </a:t>
            </a:r>
          </a:p>
          <a:p>
            <a:r>
              <a:rPr lang="en-US" dirty="0"/>
              <a:t>This example: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x = 250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%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6; // would be 4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 combining them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whole = 250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6;       //41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remainder = 250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6;   // 4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CBAFA5-93D6-3E43-BF86-503A583F6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1676400"/>
            <a:ext cx="6756400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09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3F3C-8335-0242-905F-BD1986E0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What are some cases to use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39192-FADC-5546-BF85-9CCCC8B370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51000"/>
            <a:ext cx="12561453" cy="3543791"/>
          </a:xfrm>
        </p:spPr>
        <p:txBody>
          <a:bodyPr/>
          <a:lstStyle/>
          <a:p>
            <a:r>
              <a:rPr lang="en-US" dirty="0"/>
              <a:t>Forming groups</a:t>
            </a:r>
          </a:p>
          <a:p>
            <a:pPr lvl="1"/>
            <a:r>
              <a:rPr lang="en-US" dirty="0"/>
              <a:t>The remainder is always between 0 and n-1</a:t>
            </a:r>
          </a:p>
          <a:p>
            <a:pPr lvl="1"/>
            <a:r>
              <a:rPr lang="en-US" dirty="0"/>
              <a:t>Value % 6 has a range of 0-5</a:t>
            </a:r>
          </a:p>
          <a:p>
            <a:pPr lvl="1"/>
            <a:r>
              <a:rPr lang="en-US" dirty="0"/>
              <a:t>Value % 4 has a range of 0-3</a:t>
            </a:r>
          </a:p>
          <a:p>
            <a:r>
              <a:rPr lang="en-US" dirty="0"/>
              <a:t>Think about rolling dice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Math.random</a:t>
            </a:r>
            <a:r>
              <a:rPr lang="en-US" dirty="0"/>
              <a:t>() % 6; - random number between 0 and 5</a:t>
            </a:r>
          </a:p>
          <a:p>
            <a:r>
              <a:rPr lang="en-US" dirty="0"/>
              <a:t>Determining Even and Odd  - </a:t>
            </a:r>
            <a:r>
              <a:rPr lang="en-US" dirty="0" err="1"/>
              <a:t>Math.random</a:t>
            </a:r>
            <a:r>
              <a:rPr lang="en-US" dirty="0"/>
              <a:t>() %2 - if 0, even, if 1, odd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09756A-6CDE-2844-A0FA-6A0108D3C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6600" y="0"/>
            <a:ext cx="16510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A47F4B1-6AF3-EF43-9837-BD17DF98B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25" y="4758778"/>
            <a:ext cx="5975350" cy="256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E024ED-FE45-5249-807D-6483E9403336}"/>
              </a:ext>
            </a:extLst>
          </p:cNvPr>
          <p:cNvSpPr txBox="1"/>
          <p:nvPr/>
        </p:nvSpPr>
        <p:spPr>
          <a:xfrm>
            <a:off x="129394" y="6121400"/>
            <a:ext cx="2908300" cy="113877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Pro Tip</a:t>
            </a:r>
          </a:p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Adding a remainder operator, allows us to handle complex math like GCD and others. </a:t>
            </a:r>
          </a:p>
        </p:txBody>
      </p:sp>
    </p:spTree>
    <p:extLst>
      <p:ext uri="{BB962C8B-B14F-4D97-AF65-F5344CB8AC3E}">
        <p14:creationId xmlns:p14="http://schemas.microsoft.com/office/powerpoint/2010/main" val="141254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2EE9-9804-7341-A48F-F633DB1F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Convenience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DB505-E4AA-234E-B321-6939906DE0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63722"/>
            <a:ext cx="6369625" cy="5566396"/>
          </a:xfrm>
        </p:spPr>
        <p:txBody>
          <a:bodyPr/>
          <a:lstStyle/>
          <a:p>
            <a:r>
              <a:rPr lang="en-US" dirty="0"/>
              <a:t>We  often find ourselves doing things like</a:t>
            </a:r>
          </a:p>
          <a:p>
            <a:pPr lvl="1"/>
            <a:r>
              <a:rPr lang="en-US" dirty="0"/>
              <a:t>int value = 100</a:t>
            </a:r>
          </a:p>
          <a:p>
            <a:pPr lvl="1"/>
            <a:r>
              <a:rPr lang="en-US" dirty="0"/>
              <a:t>value = value + 10;</a:t>
            </a:r>
          </a:p>
          <a:p>
            <a:r>
              <a:rPr lang="en-US" dirty="0"/>
              <a:t>Introducing operator plus assignment</a:t>
            </a:r>
          </a:p>
          <a:p>
            <a:pPr lvl="1"/>
            <a:r>
              <a:rPr lang="en-US" dirty="0"/>
              <a:t>value += 10;  // same as value = value + 10;</a:t>
            </a:r>
          </a:p>
          <a:p>
            <a:pPr lvl="1"/>
            <a:r>
              <a:rPr lang="en-US" dirty="0"/>
              <a:t>+=</a:t>
            </a:r>
          </a:p>
          <a:p>
            <a:pPr lvl="1"/>
            <a:r>
              <a:rPr lang="en-US" dirty="0"/>
              <a:t>-=</a:t>
            </a:r>
          </a:p>
          <a:p>
            <a:pPr lvl="1"/>
            <a:r>
              <a:rPr lang="en-US" dirty="0"/>
              <a:t>/=</a:t>
            </a:r>
          </a:p>
          <a:p>
            <a:pPr lvl="1"/>
            <a:r>
              <a:rPr lang="en-US" dirty="0"/>
              <a:t>*=</a:t>
            </a:r>
          </a:p>
          <a:p>
            <a:pPr lvl="1"/>
            <a:r>
              <a:rPr lang="en-US" dirty="0"/>
              <a:t>%=</a:t>
            </a:r>
          </a:p>
          <a:p>
            <a:r>
              <a:rPr lang="en-US" dirty="0"/>
              <a:t>We also like to add and subtract by 1</a:t>
            </a:r>
          </a:p>
          <a:p>
            <a:pPr lvl="1"/>
            <a:r>
              <a:rPr lang="en-US" dirty="0"/>
              <a:t>--value and ++value  </a:t>
            </a:r>
          </a:p>
          <a:p>
            <a:pPr lvl="1"/>
            <a:r>
              <a:rPr lang="en-US" dirty="0"/>
              <a:t>value++ and value—</a:t>
            </a:r>
          </a:p>
          <a:p>
            <a:pPr lvl="2"/>
            <a:r>
              <a:rPr lang="en-US" dirty="0"/>
              <a:t>Happens after using the value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6BAD4F8-5E78-1049-9E72-43E08BDEB3DA}"/>
              </a:ext>
            </a:extLst>
          </p:cNvPr>
          <p:cNvSpPr txBox="1">
            <a:spLocks/>
          </p:cNvSpPr>
          <p:nvPr/>
        </p:nvSpPr>
        <p:spPr>
          <a:xfrm>
            <a:off x="7262918" y="2203950"/>
            <a:ext cx="6369625" cy="3092193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Examples: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value = 100;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value++;     // value is now 101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 += 10; // value is now 111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 /= 10; // value is now 11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 *= 2;  // value is now 22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--value;     // value is now 21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 %= 20; // value is now 1</a:t>
            </a:r>
          </a:p>
        </p:txBody>
      </p:sp>
    </p:spTree>
    <p:extLst>
      <p:ext uri="{BB962C8B-B14F-4D97-AF65-F5344CB8AC3E}">
        <p14:creationId xmlns:p14="http://schemas.microsoft.com/office/powerpoint/2010/main" val="328405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BA802-7019-DA44-AF91-799F6EEB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Reminder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B5431-8E74-214A-A68F-D5B43E51D6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4620330" cy="4550220"/>
          </a:xfrm>
        </p:spPr>
        <p:txBody>
          <a:bodyPr/>
          <a:lstStyle/>
          <a:p>
            <a:r>
              <a:rPr lang="en-US" dirty="0"/>
              <a:t>Variables have TYPE</a:t>
            </a:r>
          </a:p>
          <a:p>
            <a:r>
              <a:rPr lang="en-US" dirty="0"/>
              <a:t>Variables are named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Declaration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TYPE </a:t>
            </a:r>
            <a:r>
              <a:rPr lang="en-US" dirty="0" err="1"/>
              <a:t>variableName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Setting Values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variableName</a:t>
            </a:r>
            <a:r>
              <a:rPr lang="en-US" dirty="0"/>
              <a:t> = VALUE;  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E098BBE-4BEB-404A-A3CE-B3D6C13D5EA7}"/>
              </a:ext>
            </a:extLst>
          </p:cNvPr>
          <p:cNvSpPr txBox="1">
            <a:spLocks/>
          </p:cNvSpPr>
          <p:nvPr/>
        </p:nvSpPr>
        <p:spPr>
          <a:xfrm>
            <a:off x="6908800" y="3256842"/>
            <a:ext cx="4620330" cy="3399136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Initialization </a:t>
            </a:r>
          </a:p>
          <a:p>
            <a:pPr marL="0" indent="0">
              <a:buNone/>
            </a:pPr>
            <a:r>
              <a:rPr lang="en-US" dirty="0"/>
              <a:t>Defined as the first time a variable is set.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doctors = 13;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drName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“Who”;</a:t>
            </a:r>
          </a:p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ED34F32-0CCF-9245-83A3-1E8CB3146136}"/>
              </a:ext>
            </a:extLst>
          </p:cNvPr>
          <p:cNvSpPr txBox="1">
            <a:spLocks/>
          </p:cNvSpPr>
          <p:nvPr/>
        </p:nvSpPr>
        <p:spPr>
          <a:xfrm>
            <a:off x="2938241" y="6603545"/>
            <a:ext cx="7431414" cy="489484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What if we did </a:t>
            </a:r>
            <a:r>
              <a:rPr lang="en-US" b="1" dirty="0"/>
              <a:t>not</a:t>
            </a:r>
            <a:r>
              <a:rPr lang="en-US" dirty="0"/>
              <a:t> want to change it after initializing it?</a:t>
            </a:r>
          </a:p>
        </p:txBody>
      </p:sp>
    </p:spTree>
    <p:extLst>
      <p:ext uri="{BB962C8B-B14F-4D97-AF65-F5344CB8AC3E}">
        <p14:creationId xmlns:p14="http://schemas.microsoft.com/office/powerpoint/2010/main" val="350519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DDAE8-0E55-B84D-A027-9E6913E6C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fix a value?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3621B-34EE-FA4E-A32E-534714022C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551054"/>
          </a:xfrm>
        </p:spPr>
        <p:txBody>
          <a:bodyPr/>
          <a:lstStyle/>
          <a:p>
            <a:r>
              <a:rPr lang="en-US" dirty="0"/>
              <a:t>When we declare variables, we can reset the values</a:t>
            </a:r>
          </a:p>
          <a:p>
            <a:pPr lvl="1"/>
            <a:r>
              <a:rPr lang="en-US" dirty="0"/>
              <a:t>What if we don’t want to reset the value?</a:t>
            </a:r>
          </a:p>
          <a:p>
            <a:pPr lvl="1"/>
            <a:r>
              <a:rPr lang="en-US" dirty="0"/>
              <a:t>For example, PI is fixed</a:t>
            </a:r>
          </a:p>
          <a:p>
            <a:r>
              <a:rPr lang="en-US" dirty="0"/>
              <a:t>Introducing..</a:t>
            </a:r>
          </a:p>
          <a:p>
            <a:pPr lvl="1"/>
            <a:r>
              <a:rPr lang="en-US" b="1" dirty="0"/>
              <a:t>final</a:t>
            </a:r>
          </a:p>
          <a:p>
            <a:pPr lvl="1"/>
            <a:r>
              <a:rPr lang="en-US" dirty="0"/>
              <a:t>The compiler will throw an error on changing a final variable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final 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coinSides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2;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final double PI = 3.14;</a:t>
            </a:r>
          </a:p>
          <a:p>
            <a:r>
              <a:rPr lang="en-US" dirty="0"/>
              <a:t>Another note:</a:t>
            </a:r>
          </a:p>
          <a:p>
            <a:pPr lvl="1"/>
            <a:r>
              <a:rPr lang="en-US" dirty="0"/>
              <a:t>public means other classes can access that variable!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3BE49B-8CAA-CA40-A598-B6D2D12EEA84}"/>
              </a:ext>
            </a:extLst>
          </p:cNvPr>
          <p:cNvSpPr txBox="1"/>
          <p:nvPr/>
        </p:nvSpPr>
        <p:spPr>
          <a:xfrm>
            <a:off x="9031074" y="201837"/>
            <a:ext cx="4609578" cy="150810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Pro Tip</a:t>
            </a:r>
          </a:p>
          <a:p>
            <a:r>
              <a:rPr lang="en-US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We often capitalize final variables, especially those that are public. It is a standard naming convention for easy reading.</a:t>
            </a:r>
          </a:p>
        </p:txBody>
      </p:sp>
    </p:spTree>
    <p:extLst>
      <p:ext uri="{BB962C8B-B14F-4D97-AF65-F5344CB8AC3E}">
        <p14:creationId xmlns:p14="http://schemas.microsoft.com/office/powerpoint/2010/main" val="125280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1ABDF-FB08-9A4A-961B-5C2574D0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CA1E9-E1B2-AA42-A4A5-5EAD152490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41293" y="1924547"/>
            <a:ext cx="5348235" cy="4052456"/>
          </a:xfrm>
        </p:spPr>
        <p:txBody>
          <a:bodyPr/>
          <a:lstStyle/>
          <a:p>
            <a:r>
              <a:rPr lang="en-US" dirty="0"/>
              <a:t>league is accessible by all other classes by saying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Hero</a:t>
            </a:r>
            <a:r>
              <a:rPr lang="en-US" dirty="0" err="1"/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LEAGUE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Since it is static and public, not because it is final. However, other classes can’t change it since it is final. </a:t>
            </a:r>
          </a:p>
          <a:p>
            <a:r>
              <a:rPr lang="en-US" dirty="0"/>
              <a:t>This code would not compile</a:t>
            </a:r>
          </a:p>
          <a:p>
            <a:pPr lvl="1"/>
            <a:r>
              <a:rPr lang="en-US" dirty="0"/>
              <a:t>the compiler would error on the code in the if block</a:t>
            </a:r>
          </a:p>
          <a:p>
            <a:pPr lvl="1"/>
            <a:r>
              <a:rPr lang="en-US" dirty="0"/>
              <a:t>it is trying to *reset* the value in </a:t>
            </a:r>
            <a:r>
              <a:rPr lang="en-US" b="1" dirty="0" err="1"/>
              <a:t>rtn</a:t>
            </a:r>
            <a:endParaRPr lang="en-US" b="1" dirty="0"/>
          </a:p>
          <a:p>
            <a:pPr lvl="1"/>
            <a:r>
              <a:rPr lang="en-US" b="1" dirty="0" err="1"/>
              <a:t>rtn</a:t>
            </a:r>
            <a:r>
              <a:rPr lang="en-US" dirty="0"/>
              <a:t> is declared as </a:t>
            </a:r>
            <a:r>
              <a:rPr lang="en-US" b="1" dirty="0"/>
              <a:t>final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07E574-F53B-F34E-B6E2-BD6C9AF812F3}"/>
              </a:ext>
            </a:extLst>
          </p:cNvPr>
          <p:cNvSpPr txBox="1"/>
          <p:nvPr/>
        </p:nvSpPr>
        <p:spPr>
          <a:xfrm>
            <a:off x="801665" y="1916482"/>
            <a:ext cx="685173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Hero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public static final String LEAGUE = “HERO”;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public 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powerLookup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(int which)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final 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rtn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LEAGUE + “: Flight”;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if(which &lt; 0)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rtn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LEAGUE + “: Laser Eyes”;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rtn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Hero.LEAGUE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Hero.LEAGUE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“Villain”; 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Hero ajax = new Hero(); // must build the object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ajax.powerLookup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(-1));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1E003037-F12F-6540-8FAC-92BEBE36A8D5}"/>
              </a:ext>
            </a:extLst>
          </p:cNvPr>
          <p:cNvSpPr/>
          <p:nvPr/>
        </p:nvSpPr>
        <p:spPr>
          <a:xfrm>
            <a:off x="4854532" y="3360107"/>
            <a:ext cx="2054268" cy="475989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Will not compile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D536058C-8CA8-2347-BE17-F65F1E1AF260}"/>
              </a:ext>
            </a:extLst>
          </p:cNvPr>
          <p:cNvSpPr/>
          <p:nvPr/>
        </p:nvSpPr>
        <p:spPr>
          <a:xfrm>
            <a:off x="4227533" y="5501014"/>
            <a:ext cx="2054268" cy="475989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Will not compile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B0A6C4-DAAE-2A4E-BC59-C676D19E9C88}"/>
              </a:ext>
            </a:extLst>
          </p:cNvPr>
          <p:cNvCxnSpPr>
            <a:cxnSpLocks/>
          </p:cNvCxnSpPr>
          <p:nvPr/>
        </p:nvCxnSpPr>
        <p:spPr>
          <a:xfrm>
            <a:off x="1378634" y="2433711"/>
            <a:ext cx="41781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E16595-85AC-5142-93B3-716DDFA8F66E}"/>
              </a:ext>
            </a:extLst>
          </p:cNvPr>
          <p:cNvCxnSpPr>
            <a:cxnSpLocks/>
          </p:cNvCxnSpPr>
          <p:nvPr/>
        </p:nvCxnSpPr>
        <p:spPr>
          <a:xfrm>
            <a:off x="1505243" y="3050345"/>
            <a:ext cx="38123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63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6C6A-8735-D54B-BD22-92D1D86E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328" y="2799373"/>
            <a:ext cx="9744199" cy="1015663"/>
          </a:xfrm>
        </p:spPr>
        <p:txBody>
          <a:bodyPr/>
          <a:lstStyle/>
          <a:p>
            <a:r>
              <a:rPr lang="en-US" dirty="0"/>
              <a:t>Numeric Data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16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C260B5-D47B-724E-8478-896F9310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have TYPE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CEFF8-F148-C445-A769-B130FBFA1F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979883"/>
            <a:ext cx="12561453" cy="2426562"/>
          </a:xfrm>
        </p:spPr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 0.0;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endParaRPr lang="en-US" dirty="0"/>
          </a:p>
          <a:p>
            <a:r>
              <a:rPr lang="en-US" dirty="0"/>
              <a:t>What is the value of a TYPE?</a:t>
            </a:r>
          </a:p>
          <a:p>
            <a:r>
              <a:rPr lang="en-US" dirty="0"/>
              <a:t>Why do we have it?</a:t>
            </a:r>
          </a:p>
        </p:txBody>
      </p:sp>
    </p:spTree>
    <p:extLst>
      <p:ext uri="{BB962C8B-B14F-4D97-AF65-F5344CB8AC3E}">
        <p14:creationId xmlns:p14="http://schemas.microsoft.com/office/powerpoint/2010/main" val="150915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0BC493-9215-9841-80BE-1712E846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on Binary and Memory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BBCAB-E4E2-5449-B424-DB1EE16A62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35717"/>
            <a:ext cx="6280725" cy="5896038"/>
          </a:xfrm>
        </p:spPr>
        <p:txBody>
          <a:bodyPr/>
          <a:lstStyle/>
          <a:p>
            <a:r>
              <a:rPr lang="en-US" dirty="0"/>
              <a:t>Binary – two state system</a:t>
            </a:r>
          </a:p>
          <a:p>
            <a:pPr lvl="1"/>
            <a:r>
              <a:rPr lang="en-US" dirty="0"/>
              <a:t>1 for on</a:t>
            </a:r>
          </a:p>
          <a:p>
            <a:pPr lvl="1"/>
            <a:r>
              <a:rPr lang="en-US" dirty="0"/>
              <a:t>0 for off</a:t>
            </a:r>
          </a:p>
          <a:p>
            <a:r>
              <a:rPr lang="en-US" dirty="0"/>
              <a:t>Each 0 and 1 is called a bit </a:t>
            </a:r>
          </a:p>
          <a:p>
            <a:r>
              <a:rPr lang="en-US" dirty="0"/>
              <a:t>8  bits is called a byte</a:t>
            </a:r>
          </a:p>
          <a:p>
            <a:pPr lvl="1"/>
            <a:r>
              <a:rPr lang="en-US" dirty="0"/>
              <a:t>Contains 255 states (128+64+32+16+8+4+2+1)</a:t>
            </a:r>
          </a:p>
          <a:p>
            <a:r>
              <a:rPr lang="en-US" dirty="0"/>
              <a:t>1000  bytes is a kilobyte</a:t>
            </a:r>
          </a:p>
          <a:p>
            <a:r>
              <a:rPr lang="en-US" dirty="0"/>
              <a:t>1,000,000 bytes is a megabyte </a:t>
            </a:r>
          </a:p>
          <a:p>
            <a:pPr lvl="1"/>
            <a:r>
              <a:rPr lang="en-US" dirty="0"/>
              <a:t>A song is often 3-5 megabytes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What if I want negative numbers?</a:t>
            </a:r>
          </a:p>
          <a:p>
            <a:pPr lvl="1"/>
            <a:r>
              <a:rPr lang="en-US" dirty="0"/>
              <a:t>You make the left most bit indicate sign and center</a:t>
            </a:r>
          </a:p>
          <a:p>
            <a:pPr lvl="2"/>
            <a:r>
              <a:rPr lang="en-US" dirty="0"/>
              <a:t>255 states become, -128 to 127 </a:t>
            </a:r>
          </a:p>
          <a:p>
            <a:pPr lvl="1"/>
            <a:r>
              <a:rPr lang="en-US" dirty="0"/>
              <a:t>What if you need more than that range?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E045F0-DEAF-524F-B601-AA87FF18092B}"/>
              </a:ext>
            </a:extLst>
          </p:cNvPr>
          <p:cNvGrpSpPr/>
          <p:nvPr/>
        </p:nvGrpSpPr>
        <p:grpSpPr>
          <a:xfrm>
            <a:off x="7968093" y="1564853"/>
            <a:ext cx="819707" cy="4904671"/>
            <a:chOff x="7954730" y="1591344"/>
            <a:chExt cx="819707" cy="490467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5C1CEE9-5BE0-B142-861D-394E17E86390}"/>
                </a:ext>
              </a:extLst>
            </p:cNvPr>
            <p:cNvGrpSpPr/>
            <p:nvPr/>
          </p:nvGrpSpPr>
          <p:grpSpPr>
            <a:xfrm>
              <a:off x="7954730" y="2209415"/>
              <a:ext cx="819707" cy="3683493"/>
              <a:chOff x="626920" y="3527053"/>
              <a:chExt cx="819707" cy="36834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ECA32CA-EE4B-D548-9158-693D7D280FFD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D738F3B-D4DE-134E-AA83-ED12FE752753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BDA3934-618A-EA42-B676-70D6AFE8C515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DF3BFC2-9515-F440-8C4E-9E270F53B181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8EEC984-B78D-0048-ADC1-5F40B186949F}"/>
                  </a:ext>
                </a:extLst>
              </p:cNvPr>
              <p:cNvSpPr/>
              <p:nvPr/>
            </p:nvSpPr>
            <p:spPr>
              <a:xfrm>
                <a:off x="627877" y="4747482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8DF9654-86DF-374E-87A7-8EF265453349}"/>
                  </a:ext>
                </a:extLst>
              </p:cNvPr>
              <p:cNvSpPr/>
              <p:nvPr/>
            </p:nvSpPr>
            <p:spPr>
              <a:xfrm>
                <a:off x="627878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103710C-7134-1C48-B12F-8E6C16F5A4D4}"/>
                </a:ext>
              </a:extLst>
            </p:cNvPr>
            <p:cNvSpPr/>
            <p:nvPr/>
          </p:nvSpPr>
          <p:spPr>
            <a:xfrm>
              <a:off x="7955687" y="5886415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67A066-FE2B-7147-AA18-527B4BB2A268}"/>
                </a:ext>
              </a:extLst>
            </p:cNvPr>
            <p:cNvSpPr/>
            <p:nvPr/>
          </p:nvSpPr>
          <p:spPr>
            <a:xfrm>
              <a:off x="7955687" y="1591344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0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7254D28-107C-C244-B52E-5161F061E2FF}"/>
              </a:ext>
            </a:extLst>
          </p:cNvPr>
          <p:cNvSpPr txBox="1"/>
          <p:nvPr/>
        </p:nvSpPr>
        <p:spPr>
          <a:xfrm>
            <a:off x="7440461" y="1696089"/>
            <a:ext cx="325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86DDD9-E25B-3644-86AF-8C6307F78CC1}"/>
              </a:ext>
            </a:extLst>
          </p:cNvPr>
          <p:cNvSpPr txBox="1"/>
          <p:nvPr/>
        </p:nvSpPr>
        <p:spPr>
          <a:xfrm>
            <a:off x="7440461" y="2328566"/>
            <a:ext cx="325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3C5EA9-0BA8-9840-AF71-946FBA9D07E5}"/>
              </a:ext>
            </a:extLst>
          </p:cNvPr>
          <p:cNvSpPr txBox="1"/>
          <p:nvPr/>
        </p:nvSpPr>
        <p:spPr>
          <a:xfrm>
            <a:off x="7440461" y="2961043"/>
            <a:ext cx="325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6F714D-FBA4-F146-8AFD-4649F16BC67A}"/>
              </a:ext>
            </a:extLst>
          </p:cNvPr>
          <p:cNvSpPr txBox="1"/>
          <p:nvPr/>
        </p:nvSpPr>
        <p:spPr>
          <a:xfrm>
            <a:off x="7466695" y="3534589"/>
            <a:ext cx="325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C556E8-A40A-9C42-8A2E-FD5C581EC019}"/>
              </a:ext>
            </a:extLst>
          </p:cNvPr>
          <p:cNvSpPr txBox="1"/>
          <p:nvPr/>
        </p:nvSpPr>
        <p:spPr>
          <a:xfrm>
            <a:off x="7358450" y="4155239"/>
            <a:ext cx="489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79FF37-2CDB-1C44-A94D-4FD264E3F520}"/>
              </a:ext>
            </a:extLst>
          </p:cNvPr>
          <p:cNvSpPr txBox="1"/>
          <p:nvPr/>
        </p:nvSpPr>
        <p:spPr>
          <a:xfrm>
            <a:off x="7384684" y="4770731"/>
            <a:ext cx="489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67DCC3-43DB-FB40-86A3-862FB652E3EA}"/>
              </a:ext>
            </a:extLst>
          </p:cNvPr>
          <p:cNvSpPr txBox="1"/>
          <p:nvPr/>
        </p:nvSpPr>
        <p:spPr>
          <a:xfrm>
            <a:off x="7384684" y="5391997"/>
            <a:ext cx="489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B603C8-EFAE-7B43-B05D-8E25D2A4558E}"/>
              </a:ext>
            </a:extLst>
          </p:cNvPr>
          <p:cNvSpPr txBox="1"/>
          <p:nvPr/>
        </p:nvSpPr>
        <p:spPr>
          <a:xfrm>
            <a:off x="7240044" y="6012039"/>
            <a:ext cx="608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9F174F2-B3F7-6B40-BFA2-94D9C97BA63E}"/>
              </a:ext>
            </a:extLst>
          </p:cNvPr>
          <p:cNvGrpSpPr/>
          <p:nvPr/>
        </p:nvGrpSpPr>
        <p:grpSpPr>
          <a:xfrm>
            <a:off x="7966943" y="1570447"/>
            <a:ext cx="819707" cy="4904671"/>
            <a:chOff x="7954730" y="1591344"/>
            <a:chExt cx="819707" cy="490467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E899840-6654-B14F-8EC4-AD395FD75182}"/>
                </a:ext>
              </a:extLst>
            </p:cNvPr>
            <p:cNvGrpSpPr/>
            <p:nvPr/>
          </p:nvGrpSpPr>
          <p:grpSpPr>
            <a:xfrm>
              <a:off x="7954730" y="2209415"/>
              <a:ext cx="819707" cy="3683493"/>
              <a:chOff x="626920" y="3527053"/>
              <a:chExt cx="819707" cy="3683493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5868052-EADC-404C-ACA4-9D9BD4930213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69BC7A3-73ED-DC47-9312-6A4EF3EED567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93F8905-AD35-0E4D-ABA3-0798B9B96360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1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7F0B22A-E2B5-E946-A71D-67B7E4EF0B11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6874AC6-C163-0740-B20E-0CA57F786F09}"/>
                  </a:ext>
                </a:extLst>
              </p:cNvPr>
              <p:cNvSpPr/>
              <p:nvPr/>
            </p:nvSpPr>
            <p:spPr>
              <a:xfrm>
                <a:off x="627877" y="4747482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C08D7C1-5180-EF4E-B6E5-0D5158511841}"/>
                  </a:ext>
                </a:extLst>
              </p:cNvPr>
              <p:cNvSpPr/>
              <p:nvPr/>
            </p:nvSpPr>
            <p:spPr>
              <a:xfrm>
                <a:off x="627878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E8D5E1-09D9-D546-BDE5-75EFCE495C27}"/>
                </a:ext>
              </a:extLst>
            </p:cNvPr>
            <p:cNvSpPr/>
            <p:nvPr/>
          </p:nvSpPr>
          <p:spPr>
            <a:xfrm>
              <a:off x="7955687" y="5886415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BC2A3A-D373-864D-B259-7F8BB91F95ED}"/>
                </a:ext>
              </a:extLst>
            </p:cNvPr>
            <p:cNvSpPr/>
            <p:nvPr/>
          </p:nvSpPr>
          <p:spPr>
            <a:xfrm>
              <a:off x="7955687" y="1591344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99FED27-7511-7049-A51A-4094958FEAB7}"/>
              </a:ext>
            </a:extLst>
          </p:cNvPr>
          <p:cNvGrpSpPr/>
          <p:nvPr/>
        </p:nvGrpSpPr>
        <p:grpSpPr>
          <a:xfrm>
            <a:off x="7965793" y="1560617"/>
            <a:ext cx="819707" cy="4904671"/>
            <a:chOff x="7954730" y="1591344"/>
            <a:chExt cx="819707" cy="490467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03B5619-8D60-3F44-9D2D-D464988B8737}"/>
                </a:ext>
              </a:extLst>
            </p:cNvPr>
            <p:cNvGrpSpPr/>
            <p:nvPr/>
          </p:nvGrpSpPr>
          <p:grpSpPr>
            <a:xfrm>
              <a:off x="7954730" y="2209415"/>
              <a:ext cx="819707" cy="3683493"/>
              <a:chOff x="626920" y="3527053"/>
              <a:chExt cx="819707" cy="3683493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2D95588-35CF-B340-8153-6C949CEC364D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0B86B1C-587B-604C-87C0-735648B9DB39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2B6F648-439B-6D42-A5DA-53EED8285A1D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1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EDB457B-BEAA-9940-8858-9BB9576765A1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33AC00F-E612-EE41-A0B5-4741B3BB533A}"/>
                  </a:ext>
                </a:extLst>
              </p:cNvPr>
              <p:cNvSpPr/>
              <p:nvPr/>
            </p:nvSpPr>
            <p:spPr>
              <a:xfrm>
                <a:off x="627877" y="4747482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1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FFC30E7-7E78-C44A-8111-6B52DA3CF28B}"/>
                  </a:ext>
                </a:extLst>
              </p:cNvPr>
              <p:cNvSpPr/>
              <p:nvPr/>
            </p:nvSpPr>
            <p:spPr>
              <a:xfrm>
                <a:off x="627878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20D7BB4-10B3-2341-A034-E7E213AE0000}"/>
                </a:ext>
              </a:extLst>
            </p:cNvPr>
            <p:cNvSpPr/>
            <p:nvPr/>
          </p:nvSpPr>
          <p:spPr>
            <a:xfrm>
              <a:off x="7955687" y="5886415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4B79DED-27C2-DC42-9EC1-F38DCE95B5BB}"/>
                </a:ext>
              </a:extLst>
            </p:cNvPr>
            <p:cNvSpPr/>
            <p:nvPr/>
          </p:nvSpPr>
          <p:spPr>
            <a:xfrm>
              <a:off x="7955687" y="1591344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0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C1319B0-1F42-FF42-AEDF-487FA8B08CBD}"/>
              </a:ext>
            </a:extLst>
          </p:cNvPr>
          <p:cNvGrpSpPr/>
          <p:nvPr/>
        </p:nvGrpSpPr>
        <p:grpSpPr>
          <a:xfrm>
            <a:off x="7971303" y="1576041"/>
            <a:ext cx="819707" cy="4904671"/>
            <a:chOff x="7954730" y="1591344"/>
            <a:chExt cx="819707" cy="490467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ADD157D-C1FF-6D41-A19A-1891732ADD1B}"/>
                </a:ext>
              </a:extLst>
            </p:cNvPr>
            <p:cNvGrpSpPr/>
            <p:nvPr/>
          </p:nvGrpSpPr>
          <p:grpSpPr>
            <a:xfrm>
              <a:off x="7954730" y="2209415"/>
              <a:ext cx="819707" cy="3683493"/>
              <a:chOff x="626920" y="3527053"/>
              <a:chExt cx="819707" cy="3683493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0B1AD3F-891B-AB41-AA38-5B6E2F4078A7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855839F-DF99-1946-848A-8B3E88B1F749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AD2E38F-0F53-4F42-A479-3765A38E2C71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945CCDA-E605-9F45-B984-2AAC31D459D3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CA700B9-909B-024A-90E1-EED21D708311}"/>
                  </a:ext>
                </a:extLst>
              </p:cNvPr>
              <p:cNvSpPr/>
              <p:nvPr/>
            </p:nvSpPr>
            <p:spPr>
              <a:xfrm>
                <a:off x="627877" y="4747482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BA28A2F-B263-CE43-B30B-32AF95123ED0}"/>
                  </a:ext>
                </a:extLst>
              </p:cNvPr>
              <p:cNvSpPr/>
              <p:nvPr/>
            </p:nvSpPr>
            <p:spPr>
              <a:xfrm>
                <a:off x="627878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EC887C6-9F81-504B-A255-0E9651B3BD91}"/>
                </a:ext>
              </a:extLst>
            </p:cNvPr>
            <p:cNvSpPr/>
            <p:nvPr/>
          </p:nvSpPr>
          <p:spPr>
            <a:xfrm>
              <a:off x="7955687" y="5886415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9BD0935-D2B9-3248-8B31-1EF875B9A833}"/>
                </a:ext>
              </a:extLst>
            </p:cNvPr>
            <p:cNvSpPr/>
            <p:nvPr/>
          </p:nvSpPr>
          <p:spPr>
            <a:xfrm>
              <a:off x="7955687" y="1591344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5C84F2A-ACC1-CB42-80DE-B8362A30ACCC}"/>
              </a:ext>
            </a:extLst>
          </p:cNvPr>
          <p:cNvGrpSpPr/>
          <p:nvPr/>
        </p:nvGrpSpPr>
        <p:grpSpPr>
          <a:xfrm>
            <a:off x="7971206" y="1570447"/>
            <a:ext cx="819707" cy="4904671"/>
            <a:chOff x="7954730" y="1591344"/>
            <a:chExt cx="819707" cy="490467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8CD22D3-F50B-A240-8E02-78116D8D4187}"/>
                </a:ext>
              </a:extLst>
            </p:cNvPr>
            <p:cNvGrpSpPr/>
            <p:nvPr/>
          </p:nvGrpSpPr>
          <p:grpSpPr>
            <a:xfrm>
              <a:off x="7954730" y="2209415"/>
              <a:ext cx="819707" cy="3683493"/>
              <a:chOff x="626920" y="3527053"/>
              <a:chExt cx="819707" cy="3683493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53335E6-90DB-8344-A7E8-FF6E9D4D042A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1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6FD2E8E-F48C-0E44-8386-ED4B59C0665A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1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7A5827F-5CD3-F842-A94C-779A3C6CA2E7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1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B3C1D83-A2CE-5048-80E9-471AE01299F5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1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DD6114D-C7EF-1140-AF23-4E69E6E537F1}"/>
                  </a:ext>
                </a:extLst>
              </p:cNvPr>
              <p:cNvSpPr/>
              <p:nvPr/>
            </p:nvSpPr>
            <p:spPr>
              <a:xfrm>
                <a:off x="627877" y="4747482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1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FE619DC-D017-724A-8724-8576B6B92675}"/>
                  </a:ext>
                </a:extLst>
              </p:cNvPr>
              <p:cNvSpPr/>
              <p:nvPr/>
            </p:nvSpPr>
            <p:spPr>
              <a:xfrm>
                <a:off x="627878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1</a:t>
                </a:r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7054EB3-7B8E-0E4B-9A94-E2567DF8AE49}"/>
                </a:ext>
              </a:extLst>
            </p:cNvPr>
            <p:cNvSpPr/>
            <p:nvPr/>
          </p:nvSpPr>
          <p:spPr>
            <a:xfrm>
              <a:off x="7955687" y="5886415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B065E82-7C37-5A48-A873-B24609ACDCD8}"/>
                </a:ext>
              </a:extLst>
            </p:cNvPr>
            <p:cNvSpPr/>
            <p:nvPr/>
          </p:nvSpPr>
          <p:spPr>
            <a:xfrm>
              <a:off x="7955687" y="1591344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</a:t>
              </a:r>
            </a:p>
          </p:txBody>
        </p:sp>
      </p:grpSp>
      <p:pic>
        <p:nvPicPr>
          <p:cNvPr id="67" name="Picture 66" descr="checkboxes - What's the difference between a toggle switch ...">
            <a:extLst>
              <a:ext uri="{FF2B5EF4-FFF2-40B4-BE49-F238E27FC236}">
                <a16:creationId xmlns:a16="http://schemas.microsoft.com/office/drawing/2014/main" id="{236006A8-541A-2D44-B077-062215DC6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744199" y="157845"/>
            <a:ext cx="2973825" cy="275574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F4E371F1-5FD7-EE42-80A4-8B922B0E2E30}"/>
              </a:ext>
            </a:extLst>
          </p:cNvPr>
          <p:cNvSpPr txBox="1"/>
          <p:nvPr/>
        </p:nvSpPr>
        <p:spPr>
          <a:xfrm>
            <a:off x="10744199" y="2863792"/>
            <a:ext cx="280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://ux.stackexchange.com/questions/88132/whats-the-difference-between-a-toggle-switch-radio-buttons-and-a-tickbox-what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A6A247A-6896-D843-BD9B-ED065CAAC971}"/>
              </a:ext>
            </a:extLst>
          </p:cNvPr>
          <p:cNvSpPr txBox="1"/>
          <p:nvPr/>
        </p:nvSpPr>
        <p:spPr>
          <a:xfrm>
            <a:off x="10835124" y="6012039"/>
            <a:ext cx="2882900" cy="123110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Pro Tip</a:t>
            </a:r>
          </a:p>
          <a:p>
            <a:r>
              <a:rPr lang="en-US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There is an interactive byte in </a:t>
            </a:r>
            <a:r>
              <a:rPr lang="en-US" sz="1800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zybooks</a:t>
            </a:r>
            <a:r>
              <a:rPr lang="en-US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 Play with it until you start to see it. </a:t>
            </a:r>
          </a:p>
        </p:txBody>
      </p:sp>
    </p:spTree>
    <p:extLst>
      <p:ext uri="{BB962C8B-B14F-4D97-AF65-F5344CB8AC3E}">
        <p14:creationId xmlns:p14="http://schemas.microsoft.com/office/powerpoint/2010/main" val="385685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FE4CB-7675-864B-ACB5-7ADBC8A81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2B23EC-3DC4-DA4A-9A0F-17728A234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575" y="1463722"/>
            <a:ext cx="9584450" cy="34796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5695AD-4221-BA42-AB80-2660216FC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335" y="4824857"/>
            <a:ext cx="6298929" cy="226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7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9B2B-518E-5845-9EC1-556A47533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Why Different Types?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3AE53-FAF0-354C-A5B5-ECF46AA30F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430567"/>
            <a:ext cx="10039925" cy="3433825"/>
          </a:xfrm>
        </p:spPr>
        <p:txBody>
          <a:bodyPr/>
          <a:lstStyle/>
          <a:p>
            <a:r>
              <a:rPr lang="en-US" dirty="0"/>
              <a:t>If you wanted to represent the national debt?</a:t>
            </a:r>
          </a:p>
          <a:p>
            <a:pPr lvl="1"/>
            <a:r>
              <a:rPr lang="en-US" dirty="0"/>
              <a:t>double</a:t>
            </a:r>
          </a:p>
          <a:p>
            <a:r>
              <a:rPr lang="en-US" dirty="0"/>
              <a:t>If you wanted to represent color codes on a limited memory system?</a:t>
            </a:r>
          </a:p>
          <a:p>
            <a:pPr lvl="1"/>
            <a:r>
              <a:rPr lang="en-US" dirty="0"/>
              <a:t>short or even byte (8-bit graphics!)</a:t>
            </a:r>
          </a:p>
          <a:p>
            <a:r>
              <a:rPr lang="en-US" dirty="0"/>
              <a:t>World population projected over time</a:t>
            </a:r>
          </a:p>
          <a:p>
            <a:pPr lvl="1"/>
            <a:r>
              <a:rPr lang="en-US" dirty="0"/>
              <a:t>long</a:t>
            </a:r>
          </a:p>
          <a:p>
            <a:r>
              <a:rPr lang="en-US" dirty="0"/>
              <a:t>Grades in a grade book for all students on campus?</a:t>
            </a:r>
          </a:p>
          <a:p>
            <a:pPr lvl="1"/>
            <a:r>
              <a:rPr lang="en-US" dirty="0"/>
              <a:t>float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7341B5-0842-9641-A5FA-AA2EEB14CF31}"/>
              </a:ext>
            </a:extLst>
          </p:cNvPr>
          <p:cNvGraphicFramePr>
            <a:graphicFrameLocks noGrp="1"/>
          </p:cNvGraphicFramePr>
          <p:nvPr/>
        </p:nvGraphicFramePr>
        <p:xfrm>
          <a:off x="12653818" y="0"/>
          <a:ext cx="1163782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782">
                  <a:extLst>
                    <a:ext uri="{9D8B030D-6E8A-4147-A177-3AD203B41FA5}">
                      <a16:colId xmlns:a16="http://schemas.microsoft.com/office/drawing/2014/main" val="2020385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Numeric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62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53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18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84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934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9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7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304892"/>
                  </a:ext>
                </a:extLst>
              </a:tr>
            </a:tbl>
          </a:graphicData>
        </a:graphic>
      </p:graphicFrame>
      <p:pic>
        <p:nvPicPr>
          <p:cNvPr id="1026" name="Picture 2" descr="Image result for 8 bit game image">
            <a:extLst>
              <a:ext uri="{FF2B5EF4-FFF2-40B4-BE49-F238E27FC236}">
                <a16:creationId xmlns:a16="http://schemas.microsoft.com/office/drawing/2014/main" id="{8AB05F51-3C24-2740-AEF7-15815AEE8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662" y="24004"/>
            <a:ext cx="3048000" cy="179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E446F2-93FB-604A-A003-21F39741967F}"/>
              </a:ext>
            </a:extLst>
          </p:cNvPr>
          <p:cNvSpPr txBox="1"/>
          <p:nvPr/>
        </p:nvSpPr>
        <p:spPr>
          <a:xfrm>
            <a:off x="9766456" y="1808645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8-bit graphics, only 255 color options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7A46F8-37D8-EA47-A7F9-1119D887BC75}"/>
              </a:ext>
            </a:extLst>
          </p:cNvPr>
          <p:cNvSpPr txBox="1"/>
          <p:nvPr/>
        </p:nvSpPr>
        <p:spPr>
          <a:xfrm>
            <a:off x="8018742" y="5963755"/>
            <a:ext cx="5719836" cy="132343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Why use int for loops?</a:t>
            </a:r>
          </a:p>
          <a:p>
            <a:r>
              <a:rPr lang="en-US" dirty="0"/>
              <a:t>Processors are optimized for int, so if memory is </a:t>
            </a:r>
            <a:br>
              <a:rPr lang="en-US" dirty="0"/>
            </a:br>
            <a:r>
              <a:rPr lang="en-US" dirty="0"/>
              <a:t>not a concern, use that. Also, not held in long</a:t>
            </a:r>
          </a:p>
          <a:p>
            <a:r>
              <a:rPr lang="en-US" dirty="0"/>
              <a:t>term memory</a:t>
            </a:r>
          </a:p>
        </p:txBody>
      </p:sp>
    </p:spTree>
    <p:extLst>
      <p:ext uri="{BB962C8B-B14F-4D97-AF65-F5344CB8AC3E}">
        <p14:creationId xmlns:p14="http://schemas.microsoft.com/office/powerpoint/2010/main" val="405121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6193</TotalTime>
  <Words>1045</Words>
  <Application>Microsoft Macintosh PowerPoint</Application>
  <PresentationFormat>Custom</PresentationFormat>
  <Paragraphs>217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Franklin Gothic Book</vt:lpstr>
      <vt:lpstr>Microsoft Sans Serif</vt:lpstr>
      <vt:lpstr>Proxima Nova</vt:lpstr>
      <vt:lpstr>Vitesse Light</vt:lpstr>
      <vt:lpstr>Office Theme</vt:lpstr>
      <vt:lpstr>PowerPoint Presentation</vt:lpstr>
      <vt:lpstr>Variable Reminder</vt:lpstr>
      <vt:lpstr>How to fix a value?</vt:lpstr>
      <vt:lpstr>Let’s Look At Code</vt:lpstr>
      <vt:lpstr>Numeric Data Types</vt:lpstr>
      <vt:lpstr>Variables have TYPE</vt:lpstr>
      <vt:lpstr>Reminder on Binary and Memory</vt:lpstr>
      <vt:lpstr>Numeric Types</vt:lpstr>
      <vt:lpstr>Practice: Why Different Types?</vt:lpstr>
      <vt:lpstr>The Modulo</vt:lpstr>
      <vt:lpstr>Review On Operators</vt:lpstr>
      <vt:lpstr>Reminder - Integer Division</vt:lpstr>
      <vt:lpstr>Modulo - Extremely useful operation</vt:lpstr>
      <vt:lpstr>What are some cases to use it?</vt:lpstr>
      <vt:lpstr>Convenience 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23</cp:revision>
  <dcterms:created xsi:type="dcterms:W3CDTF">2020-03-11T00:02:48Z</dcterms:created>
  <dcterms:modified xsi:type="dcterms:W3CDTF">2021-09-13T01:45:28Z</dcterms:modified>
</cp:coreProperties>
</file>