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9" r:id="rId7"/>
    <p:sldId id="260" r:id="rId8"/>
    <p:sldId id="261" r:id="rId9"/>
    <p:sldId id="263" r:id="rId10"/>
    <p:sldId id="262" r:id="rId11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963E"/>
    <a:srgbClr val="DAD490"/>
    <a:srgbClr val="7F7F7F"/>
    <a:srgbClr val="092529"/>
    <a:srgbClr val="1E4D2B"/>
    <a:srgbClr val="C10065"/>
    <a:srgbClr val="CC006A"/>
    <a:srgbClr val="404140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5994" autoAdjust="0"/>
  </p:normalViewPr>
  <p:slideViewPr>
    <p:cSldViewPr snapToGrid="0" snapToObjects="1">
      <p:cViewPr varScale="1">
        <p:scale>
          <a:sx n="66" d="100"/>
          <a:sy n="66" d="100"/>
        </p:scale>
        <p:origin x="354" y="6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4:30:27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1916 8148 24575,'-1'0'0,"1"0"0,0 0 0,0 0 0,-1 0 0,1 0 0,0 0 0,0 0 0,0 0 0,-1 0 0,1 0 0,0 0 0,0 0 0,-1-1 0,1 1 0,0 0 0,0 0 0,0 0 0,0 0 0,-1 0 0,1-1 0,0 1 0,0 0 0,0 0 0,0 0 0,-1 0 0,1-1 0,0 1 0,0 0 0,0 0 0,0-1 0,0 1 0,0 0 0,0 0 0,0 0 0,0-1 0,0 1 0,0 0 0,0 0 0,0-1 0,0 1 0,0 0 0,0 0 0,0-1 0,0 1 0,0 0 0,0 0 0,0-1 0,7-18 0,26-51 0,3 2 0,85-123 0,120-119 0,-183 238 0,1306-1719 0,-931 1135 0,-63-31 0,-342 625 0,29-97 0,-49 126 0,0 0 0,-2 0 0,-2-1 0,1-61 0,-22-238 0,9 213 0,-2 17 0,-5 0 0,-41-152 0,-85-199 0,87 292 0,-422-1179 0,449 1268 0,10 27 0,-1 0 0,-2 1 0,-31-49 0,5 19 0,28 43 0,-1 1 0,-2 0 0,-1 2 0,-1 1 0,-29-28 0,34 41 0,0 1 0,-1 1 0,0 1 0,-1 0 0,-1 1 0,0 2 0,0 0 0,-1 1 0,0 1 0,0 1 0,0 1 0,-1 2 0,-35-3 0,-282-29 0,-382-31 0,585 52 0,-229-52 0,273 46 0,-1 4 0,0 4 0,-160 1 0,-392 16 0,593-2 0,-77 13 0,-11 1 0,12-13-1365,76-3-5461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4:30:42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24575,'10'2'0,"0"-1"0,0 1 0,0 0 0,0 1 0,-1 0 0,1 1 0,11 6 0,16 5 0,0-1 0,-1 1 0,0 2 0,55 36 0,92 82 0,-164-122 0,-1 0 0,2-2 0,0 0 0,0-2 0,1 0 0,28 8 0,-44-16 0,0 1 0,0 0 0,0 0 0,0 1 0,0-1 0,0 1 0,-1 0 0,1 1 0,-1-1 0,0 1 0,0-1 0,0 1 0,3 5 0,-2 0 0,0 0 0,0-1 0,-1 2 0,0-1 0,-1 0 0,3 16 0,6 39 0,-3 1 0,-2 0 0,-6 130 0,2 10 0,16-64 0,-10-95 0,3 66 0,-12-94 0,-2 239 0,2-253 0,-1 1 0,0-1 0,0 0 0,0 0 0,-1 0 0,1 0 0,-1 0 0,0 0 0,0 0 0,0-1 0,0 1 0,-1-1 0,0 1 0,0-1 0,0 0 0,0 0 0,0 0 0,0-1 0,-1 1 0,1-1 0,-1 1 0,0-1 0,0-1 0,0 1 0,0 0 0,0-1 0,0 0 0,0 0 0,-7 1 0,-14 1 0,0 0 0,0-2 0,0-1 0,-27-3 0,10 1 0,-25 0-117,-171 1 368,194 4-626,0 1 0,0 2 1,-58 17-1,49-7-6451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4:30:50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11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Review Session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452945"/>
          </a:xfrm>
        </p:spPr>
        <p:txBody>
          <a:bodyPr/>
          <a:lstStyle/>
          <a:p>
            <a:r>
              <a:rPr lang="en-US" dirty="0"/>
              <a:t>Constructors, Arrays, Files, Loops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F33CA0-2287-46F7-9D0A-F26D2D2A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DA84A-DC2B-4D2B-8740-1FA782A7A5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8211125" cy="3492003"/>
          </a:xfrm>
        </p:spPr>
        <p:txBody>
          <a:bodyPr/>
          <a:lstStyle/>
          <a:p>
            <a:pPr lvl="1"/>
            <a:r>
              <a:rPr lang="en-US" dirty="0"/>
              <a:t>Monday: Review Session by Albert</a:t>
            </a:r>
          </a:p>
          <a:p>
            <a:pPr lvl="1"/>
            <a:r>
              <a:rPr lang="en-US" dirty="0"/>
              <a:t>Tuesday: Coding Exam 2 (in lab)</a:t>
            </a:r>
          </a:p>
          <a:p>
            <a:pPr lvl="1"/>
            <a:r>
              <a:rPr lang="en-US" dirty="0"/>
              <a:t>Wednesday: Review by Jess </a:t>
            </a:r>
          </a:p>
          <a:p>
            <a:pPr lvl="1"/>
            <a:r>
              <a:rPr lang="en-US" dirty="0"/>
              <a:t>Thursday: Canvas Exam (in lab)</a:t>
            </a:r>
          </a:p>
          <a:p>
            <a:pPr lvl="1"/>
            <a:r>
              <a:rPr lang="en-US" dirty="0"/>
              <a:t>Friday: No Class / Catch up day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Monday – extra office hours online / teams only (1:30-3:00)</a:t>
            </a:r>
          </a:p>
          <a:p>
            <a:pPr lvl="1"/>
            <a:r>
              <a:rPr lang="en-US" dirty="0"/>
              <a:t>Wednesday – new standard office hour time (1:30-3:00 on Wednesdays)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4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4DB6CE-B3A2-4C2F-8235-77E2507CA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61" y="448059"/>
            <a:ext cx="12561453" cy="1015663"/>
          </a:xfrm>
        </p:spPr>
        <p:txBody>
          <a:bodyPr/>
          <a:lstStyle/>
          <a:p>
            <a:r>
              <a:rPr lang="en-US" dirty="0"/>
              <a:t>Array Key Points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87ED81-E30E-4964-86C7-E49BF51C31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7354782" cy="2833661"/>
          </a:xfrm>
        </p:spPr>
        <p:txBody>
          <a:bodyPr/>
          <a:lstStyle/>
          <a:p>
            <a:r>
              <a:rPr lang="en-US" dirty="0"/>
              <a:t>Arrays allocate memory of N amount to store TYPE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TYPE[] name = new TYPE[N];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char[] barbarian = new char[5];</a:t>
            </a:r>
          </a:p>
          <a:p>
            <a:r>
              <a:rPr lang="en-US" dirty="0"/>
              <a:t>You store and access values by the index of the location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barbarian[0] = ‘c’;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Barbarian[1] = ‘o’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</a:rPr>
              <a:t>(barbarian[0]);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CA6E1E-ACB9-4FC4-A0D7-E285904E1185}"/>
              </a:ext>
            </a:extLst>
          </p:cNvPr>
          <p:cNvGrpSpPr/>
          <p:nvPr/>
        </p:nvGrpSpPr>
        <p:grpSpPr>
          <a:xfrm>
            <a:off x="9071426" y="1949026"/>
            <a:ext cx="841829" cy="2607536"/>
            <a:chOff x="9775370" y="1262743"/>
            <a:chExt cx="841829" cy="260753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FF4756-7AC7-4F6D-8FAC-0656A036416D}"/>
                </a:ext>
              </a:extLst>
            </p:cNvPr>
            <p:cNvSpPr txBox="1"/>
            <p:nvPr/>
          </p:nvSpPr>
          <p:spPr>
            <a:xfrm>
              <a:off x="9775370" y="1640113"/>
              <a:ext cx="84182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4256AC-BC70-4498-AF4B-DBF923C18D41}"/>
                </a:ext>
              </a:extLst>
            </p:cNvPr>
            <p:cNvSpPr txBox="1"/>
            <p:nvPr/>
          </p:nvSpPr>
          <p:spPr>
            <a:xfrm>
              <a:off x="9775370" y="2046514"/>
              <a:ext cx="84182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E63FC-A8F5-4211-9B0D-E4FA273236B6}"/>
                </a:ext>
              </a:extLst>
            </p:cNvPr>
            <p:cNvSpPr txBox="1"/>
            <p:nvPr/>
          </p:nvSpPr>
          <p:spPr>
            <a:xfrm>
              <a:off x="9775370" y="2452915"/>
              <a:ext cx="841829" cy="464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68E239-E69F-433A-A66D-711C274FF663}"/>
                </a:ext>
              </a:extLst>
            </p:cNvPr>
            <p:cNvSpPr txBox="1"/>
            <p:nvPr/>
          </p:nvSpPr>
          <p:spPr>
            <a:xfrm>
              <a:off x="9775370" y="2926851"/>
              <a:ext cx="841829" cy="464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BAF348-1678-42CF-9722-D0B064ED41D3}"/>
                </a:ext>
              </a:extLst>
            </p:cNvPr>
            <p:cNvSpPr txBox="1"/>
            <p:nvPr/>
          </p:nvSpPr>
          <p:spPr>
            <a:xfrm>
              <a:off x="9775370" y="3405822"/>
              <a:ext cx="841829" cy="464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A6547E-7540-4F2B-ACDB-A6F023247DBC}"/>
                </a:ext>
              </a:extLst>
            </p:cNvPr>
            <p:cNvSpPr txBox="1"/>
            <p:nvPr/>
          </p:nvSpPr>
          <p:spPr>
            <a:xfrm>
              <a:off x="9775370" y="1262743"/>
              <a:ext cx="8418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x836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A997F70-52B1-4FFE-8412-CAA684852C36}"/>
              </a:ext>
            </a:extLst>
          </p:cNvPr>
          <p:cNvSpPr txBox="1"/>
          <p:nvPr/>
        </p:nvSpPr>
        <p:spPr>
          <a:xfrm>
            <a:off x="9071426" y="2314420"/>
            <a:ext cx="84182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44B19F-FDEA-4963-A21E-337F6132A182}"/>
              </a:ext>
            </a:extLst>
          </p:cNvPr>
          <p:cNvSpPr txBox="1"/>
          <p:nvPr/>
        </p:nvSpPr>
        <p:spPr>
          <a:xfrm>
            <a:off x="9071425" y="2738482"/>
            <a:ext cx="84182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25118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2AB85-D4D5-407C-8D34-5ED2C4B1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2C348-E119-4749-936A-8F55043A49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8544954" cy="535621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private static void mutable()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char[] barbarian = new char[ 5 ];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barbarian[ 0 ] = 'c';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barbarian[ 1 ] = 'o';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barbarian[ 2 ] = 'n';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barbarian[ 3 ] = 'a';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barbarian[ 4 ] = 'n';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Arrays.toString</a:t>
            </a:r>
            <a:r>
              <a:rPr lang="en-US" dirty="0">
                <a:latin typeface="Consolas" panose="020B0609020204030204" pitchFamily="49" charset="0"/>
              </a:rPr>
              <a:t>(barbarian)); // line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barbarian[ 0 ] = 'k';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Arrays.toString</a:t>
            </a:r>
            <a:r>
              <a:rPr lang="en-US" dirty="0">
                <a:latin typeface="Consolas" panose="020B0609020204030204" pitchFamily="49" charset="0"/>
              </a:rPr>
              <a:t>(barbarian)); // line 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8FAA0-8C51-45F1-8EE2-73E3885F73DB}"/>
              </a:ext>
            </a:extLst>
          </p:cNvPr>
          <p:cNvSpPr txBox="1"/>
          <p:nvPr/>
        </p:nvSpPr>
        <p:spPr>
          <a:xfrm>
            <a:off x="10522857" y="2090057"/>
            <a:ext cx="2351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1? Go!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D8326-57F9-49CA-8910-09336B299C5F}"/>
              </a:ext>
            </a:extLst>
          </p:cNvPr>
          <p:cNvSpPr txBox="1"/>
          <p:nvPr/>
        </p:nvSpPr>
        <p:spPr>
          <a:xfrm>
            <a:off x="10522857" y="3021192"/>
            <a:ext cx="2351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2? Go!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8C155F-594C-45B1-8FDD-F8A05756A17A}"/>
              </a:ext>
            </a:extLst>
          </p:cNvPr>
          <p:cNvSpPr txBox="1"/>
          <p:nvPr/>
        </p:nvSpPr>
        <p:spPr>
          <a:xfrm>
            <a:off x="11067142" y="2474158"/>
            <a:ext cx="1553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0" i="0" dirty="0">
                <a:solidFill>
                  <a:srgbClr val="2D3B45"/>
                </a:solidFill>
                <a:effectLst/>
                <a:latin typeface="Lato Extended"/>
              </a:rPr>
              <a:t>[c, o, n, a, n]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74604D2-0E01-4AC4-88D2-AFA295DD8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8176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Lato Extended"/>
              </a:rPr>
              <a:t>[c, o, n, a, n]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Lato Extended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Lato Extended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1A04F1-73AA-4BF8-9FAF-B8F31B1FA42B}"/>
              </a:ext>
            </a:extLst>
          </p:cNvPr>
          <p:cNvSpPr txBox="1"/>
          <p:nvPr/>
        </p:nvSpPr>
        <p:spPr>
          <a:xfrm>
            <a:off x="11067142" y="3405293"/>
            <a:ext cx="18251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dirty="0">
                <a:solidFill>
                  <a:srgbClr val="2D3B45"/>
                </a:solidFill>
                <a:effectLst/>
                <a:latin typeface="Lato Extended"/>
              </a:rPr>
              <a:t>[k, o, n, a, n]</a:t>
            </a:r>
          </a:p>
        </p:txBody>
      </p:sp>
    </p:spTree>
    <p:extLst>
      <p:ext uri="{BB962C8B-B14F-4D97-AF65-F5344CB8AC3E}">
        <p14:creationId xmlns:p14="http://schemas.microsoft.com/office/powerpoint/2010/main" val="57246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1D05-E136-41B8-81AB-D2B94A94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Problem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77B1B-6D73-49AE-9888-FDCD62796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72613" y="1467728"/>
            <a:ext cx="6516915" cy="3885423"/>
          </a:xfrm>
        </p:spPr>
        <p:txBody>
          <a:bodyPr/>
          <a:lstStyle/>
          <a:p>
            <a:r>
              <a:rPr lang="en-US" dirty="0" err="1"/>
              <a:t>arr</a:t>
            </a:r>
            <a:r>
              <a:rPr lang="en-US" dirty="0"/>
              <a:t> is [10, 20, -2, -3, 1, 0, 10]</a:t>
            </a:r>
          </a:p>
          <a:p>
            <a:r>
              <a:rPr lang="en-US" dirty="0"/>
              <a:t>Assume the index with the smallest value is 0</a:t>
            </a:r>
          </a:p>
          <a:p>
            <a:r>
              <a:rPr lang="en-US" dirty="0"/>
              <a:t>Is </a:t>
            </a:r>
            <a:r>
              <a:rPr lang="en-US" dirty="0" err="1"/>
              <a:t>arr</a:t>
            </a:r>
            <a:r>
              <a:rPr lang="en-US" dirty="0"/>
              <a:t>[min] larger than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]?</a:t>
            </a:r>
          </a:p>
          <a:p>
            <a:r>
              <a:rPr lang="en-US" dirty="0" err="1"/>
              <a:t>i</a:t>
            </a:r>
            <a:r>
              <a:rPr lang="en-US" dirty="0"/>
              <a:t> = 0?  false  (10 &gt; 10)</a:t>
            </a:r>
          </a:p>
          <a:p>
            <a:r>
              <a:rPr lang="en-US" dirty="0" err="1"/>
              <a:t>i</a:t>
            </a:r>
            <a:r>
              <a:rPr lang="en-US" dirty="0"/>
              <a:t> = 1?  false  (10 &gt; 20)</a:t>
            </a:r>
          </a:p>
          <a:p>
            <a:r>
              <a:rPr lang="en-US" dirty="0" err="1"/>
              <a:t>i</a:t>
            </a:r>
            <a:r>
              <a:rPr lang="en-US" dirty="0"/>
              <a:t> = 2?  true   (10 &gt; -2) – ok, set min to 2</a:t>
            </a:r>
          </a:p>
          <a:p>
            <a:r>
              <a:rPr lang="en-US" dirty="0" err="1"/>
              <a:t>i</a:t>
            </a:r>
            <a:r>
              <a:rPr lang="en-US" dirty="0"/>
              <a:t> = 3?  true   (-2 &gt; -3) – ok, set min to 3</a:t>
            </a:r>
          </a:p>
          <a:p>
            <a:r>
              <a:rPr lang="en-US" dirty="0" err="1"/>
              <a:t>i</a:t>
            </a:r>
            <a:r>
              <a:rPr lang="en-US" dirty="0"/>
              <a:t> = 4? false  (and will be false for the rest)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854F16-8E51-40F1-A5CE-36880586C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88" y="1655150"/>
            <a:ext cx="4862284" cy="288730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private static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initialSwap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  int[]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= {10, 20, -2, -3, 1, 0, 10};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  int min = 0;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  for(int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arr.length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     if(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[min] 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]) min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  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[min];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[min]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[0];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[0]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[0]);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AF4410-ACBF-4397-A760-F2168BBC0FF4}"/>
              </a:ext>
            </a:extLst>
          </p:cNvPr>
          <p:cNvSpPr txBox="1"/>
          <p:nvPr/>
        </p:nvSpPr>
        <p:spPr>
          <a:xfrm>
            <a:off x="261257" y="5324123"/>
            <a:ext cx="33673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just swapping two values in the array – similar to swapping two variables (chair demo), you have to add a chair or forget the variable!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F6DBCF4-A860-4D68-B797-6EBC6414D693}"/>
                  </a:ext>
                </a:extLst>
              </p14:cNvPr>
              <p14:cNvContentPartPr/>
              <p14:nvPr/>
            </p14:nvContentPartPr>
            <p14:xfrm>
              <a:off x="2764897" y="3539817"/>
              <a:ext cx="1688040" cy="2933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F6DBCF4-A860-4D68-B797-6EBC6414D6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5897" y="3530817"/>
                <a:ext cx="1705680" cy="29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8CB2ABA-FC14-4E5C-A567-7D151C72B139}"/>
                  </a:ext>
                </a:extLst>
              </p14:cNvPr>
              <p14:cNvContentPartPr/>
              <p14:nvPr/>
            </p14:nvContentPartPr>
            <p14:xfrm>
              <a:off x="2501017" y="3149217"/>
              <a:ext cx="315720" cy="644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8CB2ABA-FC14-4E5C-A567-7D151C72B1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2017" y="3140217"/>
                <a:ext cx="333360" cy="6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360B392-C6A0-4496-9168-DDF4E8D84773}"/>
                  </a:ext>
                </a:extLst>
              </p14:cNvPr>
              <p14:cNvContentPartPr/>
              <p14:nvPr/>
            </p14:nvContentPartPr>
            <p14:xfrm>
              <a:off x="1697857" y="5907537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360B392-C6A0-4496-9168-DDF4E8D847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88857" y="589853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5859A74-E279-4A06-AB51-62AD45B04595}"/>
              </a:ext>
            </a:extLst>
          </p:cNvPr>
          <p:cNvSpPr txBox="1"/>
          <p:nvPr/>
        </p:nvSpPr>
        <p:spPr>
          <a:xfrm>
            <a:off x="7554686" y="6616455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Arrays.sort</a:t>
            </a:r>
            <a:r>
              <a:rPr lang="en-US" dirty="0"/>
              <a:t>(array) – does this modifying the array. Called “in place” sort</a:t>
            </a:r>
          </a:p>
        </p:txBody>
      </p:sp>
    </p:spTree>
    <p:extLst>
      <p:ext uri="{BB962C8B-B14F-4D97-AF65-F5344CB8AC3E}">
        <p14:creationId xmlns:p14="http://schemas.microsoft.com/office/powerpoint/2010/main" val="1464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06AE-EDA0-479F-A747-965DA907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DA933-C729-40B5-AD39-06FA9FDEDF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943626"/>
          </a:xfrm>
        </p:spPr>
        <p:txBody>
          <a:bodyPr/>
          <a:lstStyle/>
          <a:p>
            <a:r>
              <a:rPr lang="en-US" dirty="0"/>
              <a:t>Write a program that prints out all combinations of numbers for 0 to </a:t>
            </a:r>
            <a:r>
              <a:rPr lang="en-US" dirty="0" err="1"/>
              <a:t>i,j,k</a:t>
            </a:r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 err="1"/>
              <a:t>loopPractice</a:t>
            </a:r>
            <a:r>
              <a:rPr lang="en-US" dirty="0"/>
              <a:t>(1, 1, 2) – returns    000, 001, 002, 010, 011, 012, 100, 101, 102, 110, 111, 112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Hint – It will be three loops, try just building one loop, and then focus on inner loop and then inner most loop</a:t>
            </a:r>
          </a:p>
          <a:p>
            <a:pPr lvl="1"/>
            <a:endParaRPr lang="en-US" dirty="0"/>
          </a:p>
          <a:p>
            <a:r>
              <a:rPr lang="en-US" dirty="0"/>
              <a:t>Pro-tip: Draw out </a:t>
            </a:r>
            <a:r>
              <a:rPr lang="en-US"/>
              <a:t>a table </a:t>
            </a:r>
            <a:r>
              <a:rPr lang="en-US" dirty="0"/>
              <a:t>to track variables! </a:t>
            </a:r>
          </a:p>
        </p:txBody>
      </p:sp>
    </p:spTree>
    <p:extLst>
      <p:ext uri="{BB962C8B-B14F-4D97-AF65-F5344CB8AC3E}">
        <p14:creationId xmlns:p14="http://schemas.microsoft.com/office/powerpoint/2010/main" val="229906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5251E-27D9-48BA-A729-15C71F6E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Reading (harder one)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F1D2EB-CA8D-4F6D-9983-4F884AEB267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628072" y="1463722"/>
            <a:ext cx="7659586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scannerTest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try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Scanner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"input.txt"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String[] line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scanner.nextLine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().split(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","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(line[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scanner.next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scanner.nextLine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scanner.nextLine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().split(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","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)[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catch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(Exception ex)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"Exception!"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7F608D9-9D8F-46E9-8B1E-99872F156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686" y="1094389"/>
            <a:ext cx="3033485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Data,Row1,Row2,Row3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avery,20,30,40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alice,15,20,30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hatter,29,19,21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0FCA84-7FAB-421C-875B-8D881DB865B1}"/>
              </a:ext>
            </a:extLst>
          </p:cNvPr>
          <p:cNvSpPr txBox="1"/>
          <p:nvPr/>
        </p:nvSpPr>
        <p:spPr>
          <a:xfrm>
            <a:off x="9739086" y="2959584"/>
            <a:ext cx="35705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there ‘invisible’ characters we aren’t seeing?</a:t>
            </a:r>
          </a:p>
          <a:p>
            <a:endParaRPr lang="en-US" dirty="0"/>
          </a:p>
          <a:p>
            <a:r>
              <a:rPr lang="en-US" dirty="0"/>
              <a:t>How does .next()/.</a:t>
            </a:r>
            <a:r>
              <a:rPr lang="en-US" dirty="0" err="1"/>
              <a:t>nextLine</a:t>
            </a:r>
            <a:r>
              <a:rPr lang="en-US" dirty="0"/>
              <a:t>() handle them?</a:t>
            </a:r>
          </a:p>
        </p:txBody>
      </p:sp>
    </p:spTree>
    <p:extLst>
      <p:ext uri="{BB962C8B-B14F-4D97-AF65-F5344CB8AC3E}">
        <p14:creationId xmlns:p14="http://schemas.microsoft.com/office/powerpoint/2010/main" val="347657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4" ma:contentTypeDescription="Create a new document." ma:contentTypeScope="" ma:versionID="16aa88660fc2fdca5573e381835fe0c9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d08ce21c39dd96af8dcee1a6fd74aaf6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9D3A98-3522-4EE5-94F5-88815D34F7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B4BED8-6587-430C-8C6E-C226A7D33E25}">
  <ds:schemaRefs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documentManagement/types"/>
    <ds:schemaRef ds:uri="e06ed288-fd75-4b50-bbed-f5a5df88c31c"/>
    <ds:schemaRef ds:uri="http://purl.org/dc/dcmitype/"/>
    <ds:schemaRef ds:uri="http://schemas.microsoft.com/office/infopath/2007/PartnerControls"/>
    <ds:schemaRef ds:uri="92c41bee-f0ee-4aa6-9399-a35fbb883510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0282DB5-35EB-48D1-A750-D08F08F70F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4961</TotalTime>
  <Words>800</Words>
  <Application>Microsoft Office PowerPoint</Application>
  <PresentationFormat>Custom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Consolas</vt:lpstr>
      <vt:lpstr>Franklin Gothic Book</vt:lpstr>
      <vt:lpstr>JetBrains Mono</vt:lpstr>
      <vt:lpstr>Lato Extended</vt:lpstr>
      <vt:lpstr>Proxima Nova</vt:lpstr>
      <vt:lpstr>Vitesse Light</vt:lpstr>
      <vt:lpstr>Office Theme</vt:lpstr>
      <vt:lpstr>PowerPoint Presentation</vt:lpstr>
      <vt:lpstr>Announcements</vt:lpstr>
      <vt:lpstr>Array Key Points</vt:lpstr>
      <vt:lpstr>Practice</vt:lpstr>
      <vt:lpstr>Swap Problem </vt:lpstr>
      <vt:lpstr>Loop Practice</vt:lpstr>
      <vt:lpstr>File Reading (harder one)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73</cp:revision>
  <dcterms:created xsi:type="dcterms:W3CDTF">2020-03-09T22:21:06Z</dcterms:created>
  <dcterms:modified xsi:type="dcterms:W3CDTF">2021-10-11T04:57:05Z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