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1" r:id="rId5"/>
    <p:sldId id="262" r:id="rId6"/>
    <p:sldId id="263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33" autoAdjust="0"/>
    <p:restoredTop sz="95994" autoAdjust="0"/>
  </p:normalViewPr>
  <p:slideViewPr>
    <p:cSldViewPr snapToGrid="0" snapToObjects="1">
      <p:cViewPr varScale="1">
        <p:scale>
          <a:sx n="64" d="100"/>
          <a:sy n="64" d="100"/>
        </p:scale>
        <p:origin x="44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571AC2-EAFE-EE48-9A97-9ACFE728E707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B55C6-DCB4-724F-933C-BC791ADBAC1B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14-05-28-LEGO-by-RalfR-081.jpg" TargetMode="External"/><Relationship Id="rId2" Type="http://schemas.openxmlformats.org/officeDocument/2006/relationships/hyperlink" Target="http://www.roletschek.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Objects and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124050">
        <p:fade/>
      </p:transition>
    </mc:Choice>
    <mc:Fallback>
      <p:transition advTm="12405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1572-99FC-2C40-9123-5231EE4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656904"/>
            <a:ext cx="12561453" cy="1015663"/>
          </a:xfrm>
        </p:spPr>
        <p:txBody>
          <a:bodyPr/>
          <a:lstStyle/>
          <a:p>
            <a:r>
              <a:rPr lang="en-US" dirty="0"/>
              <a:t>Objects are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B9CE-D22E-304F-98BA-26309D98A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800240"/>
            <a:ext cx="12561453" cy="4661020"/>
          </a:xfrm>
        </p:spPr>
        <p:txBody>
          <a:bodyPr/>
          <a:lstStyle/>
          <a:p>
            <a:pPr fontAlgn="base"/>
            <a:r>
              <a:rPr lang="en-US" dirty="0"/>
              <a:t>Think of LEGOs </a:t>
            </a:r>
          </a:p>
          <a:p>
            <a:pPr lvl="1" fontAlgn="base"/>
            <a:r>
              <a:rPr lang="en-US" dirty="0"/>
              <a:t>Blocks </a:t>
            </a:r>
          </a:p>
          <a:p>
            <a:pPr lvl="1" fontAlgn="base"/>
            <a:r>
              <a:rPr lang="en-US" dirty="0"/>
              <a:t>Assembled in different ways - creates new and interesting things</a:t>
            </a:r>
          </a:p>
          <a:p>
            <a:pPr fontAlgn="base"/>
            <a:r>
              <a:rPr lang="en-US" dirty="0"/>
              <a:t>Objects contain information in a logical order </a:t>
            </a:r>
          </a:p>
          <a:p>
            <a:pPr fontAlgn="base"/>
            <a:r>
              <a:rPr lang="en-US" dirty="0"/>
              <a:t>Most objects 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this reserves room in memory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obj.myCoolMethod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dirty="0"/>
              <a:t>We will keep coming back to this</a:t>
            </a:r>
          </a:p>
          <a:p>
            <a:pPr lvl="1" fontAlgn="base"/>
            <a:r>
              <a:rPr lang="en-US" dirty="0"/>
              <a:t>Important to know - methods belong to Objects</a:t>
            </a:r>
          </a:p>
          <a:p>
            <a:pPr lvl="1" fontAlgn="base"/>
            <a:r>
              <a:rPr lang="en-US" dirty="0"/>
              <a:t>Even methods that </a:t>
            </a:r>
            <a:r>
              <a:rPr lang="en-US" b="1" dirty="0"/>
              <a:t>you</a:t>
            </a:r>
            <a:r>
              <a:rPr lang="en-US" dirty="0"/>
              <a:t> write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52B995-A490-EF4B-81C8-8848A14E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00" y="2365663"/>
            <a:ext cx="332815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2"/>
              </a:rPr>
              <a:t>© Ralf Roletschek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 - Published with permission. Read full copy information on </a:t>
            </a: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3"/>
              </a:rPr>
              <a:t>wikicommons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.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6D9799-4DC8-2C49-A07F-263769ED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756" y="0"/>
            <a:ext cx="3510844" cy="23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58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61612">
        <p:fade/>
      </p:transition>
    </mc:Choice>
    <mc:Fallback>
      <p:transition advTm="6161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A8D2-A4AD-2F4B-9867-14F6354D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397256"/>
            <a:ext cx="12561453" cy="1015663"/>
          </a:xfrm>
        </p:spPr>
        <p:txBody>
          <a:bodyPr/>
          <a:lstStyle/>
          <a:p>
            <a:r>
              <a:rPr lang="en-US" dirty="0"/>
              <a:t>Memory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5DE4D-2405-DE4B-B0C9-3286EA1B16AA}"/>
              </a:ext>
            </a:extLst>
          </p:cNvPr>
          <p:cNvSpPr/>
          <p:nvPr/>
        </p:nvSpPr>
        <p:spPr>
          <a:xfrm>
            <a:off x="12771146" y="344875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28780-1905-584A-A043-795184B21B53}"/>
              </a:ext>
            </a:extLst>
          </p:cNvPr>
          <p:cNvSpPr/>
          <p:nvPr/>
        </p:nvSpPr>
        <p:spPr>
          <a:xfrm>
            <a:off x="12771146" y="805461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D8918-E116-4C4B-A273-FBC1005F922D}"/>
              </a:ext>
            </a:extLst>
          </p:cNvPr>
          <p:cNvSpPr/>
          <p:nvPr/>
        </p:nvSpPr>
        <p:spPr>
          <a:xfrm>
            <a:off x="12771146" y="1269716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ED5DC-B1D2-0647-ACE2-FE97E808B015}"/>
              </a:ext>
            </a:extLst>
          </p:cNvPr>
          <p:cNvSpPr/>
          <p:nvPr/>
        </p:nvSpPr>
        <p:spPr>
          <a:xfrm>
            <a:off x="12771146" y="1730134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F51A42-170F-684C-891F-212F5B46AB38}"/>
              </a:ext>
            </a:extLst>
          </p:cNvPr>
          <p:cNvSpPr/>
          <p:nvPr/>
        </p:nvSpPr>
        <p:spPr>
          <a:xfrm>
            <a:off x="9738802" y="3084799"/>
            <a:ext cx="3766122" cy="27614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87E27-BA47-5048-8F11-3CCBBD489107}"/>
              </a:ext>
            </a:extLst>
          </p:cNvPr>
          <p:cNvSpPr/>
          <p:nvPr/>
        </p:nvSpPr>
        <p:spPr>
          <a:xfrm>
            <a:off x="12771146" y="2181689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AC0A74-195A-654A-ACD9-A7A61CA1C955}"/>
              </a:ext>
            </a:extLst>
          </p:cNvPr>
          <p:cNvSpPr/>
          <p:nvPr/>
        </p:nvSpPr>
        <p:spPr>
          <a:xfrm>
            <a:off x="12771146" y="3106530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AE82F-67F8-DF41-B3DF-080B1FA31A10}"/>
              </a:ext>
            </a:extLst>
          </p:cNvPr>
          <p:cNvSpPr/>
          <p:nvPr/>
        </p:nvSpPr>
        <p:spPr>
          <a:xfrm>
            <a:off x="12771146" y="3566948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470BC-1711-0F4D-8984-D92CAD33D07D}"/>
              </a:ext>
            </a:extLst>
          </p:cNvPr>
          <p:cNvSpPr/>
          <p:nvPr/>
        </p:nvSpPr>
        <p:spPr>
          <a:xfrm>
            <a:off x="12771146" y="4018503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9946A-B250-2848-8B64-8AFA3F9826CF}"/>
              </a:ext>
            </a:extLst>
          </p:cNvPr>
          <p:cNvSpPr/>
          <p:nvPr/>
        </p:nvSpPr>
        <p:spPr>
          <a:xfrm>
            <a:off x="12771146" y="4479089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54B84-99E6-644F-89FB-F563E0D5AEC1}"/>
              </a:ext>
            </a:extLst>
          </p:cNvPr>
          <p:cNvSpPr/>
          <p:nvPr/>
        </p:nvSpPr>
        <p:spPr>
          <a:xfrm>
            <a:off x="12771146" y="4943344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49036-16FA-5141-AB31-A6B76901AAAF}"/>
              </a:ext>
            </a:extLst>
          </p:cNvPr>
          <p:cNvSpPr/>
          <p:nvPr/>
        </p:nvSpPr>
        <p:spPr>
          <a:xfrm>
            <a:off x="12771146" y="5403762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E936A-32A8-E04D-8DA0-5E0531E2A9B8}"/>
              </a:ext>
            </a:extLst>
          </p:cNvPr>
          <p:cNvSpPr txBox="1"/>
          <p:nvPr/>
        </p:nvSpPr>
        <p:spPr>
          <a:xfrm>
            <a:off x="12771143" y="379138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F13E3-5541-D34A-AA71-29F6ADD2A542}"/>
              </a:ext>
            </a:extLst>
          </p:cNvPr>
          <p:cNvSpPr txBox="1"/>
          <p:nvPr/>
        </p:nvSpPr>
        <p:spPr>
          <a:xfrm>
            <a:off x="12771143" y="838184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E9D08-26B4-374D-A29E-D18B75EB18A5}"/>
              </a:ext>
            </a:extLst>
          </p:cNvPr>
          <p:cNvSpPr txBox="1"/>
          <p:nvPr/>
        </p:nvSpPr>
        <p:spPr>
          <a:xfrm>
            <a:off x="10716699" y="518978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5C62FA-36A6-5548-9510-C556B2E5B029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11681899" y="579193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13142F-D9E3-B542-9581-3FC2BA6A3861}"/>
              </a:ext>
            </a:extLst>
          </p:cNvPr>
          <p:cNvSpPr txBox="1"/>
          <p:nvPr/>
        </p:nvSpPr>
        <p:spPr>
          <a:xfrm>
            <a:off x="10716698" y="1003547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105763-1FEA-2043-8ECE-221BF3DADF6B}"/>
              </a:ext>
            </a:extLst>
          </p:cNvPr>
          <p:cNvCxnSpPr>
            <a:stCxn id="25" idx="3"/>
          </p:cNvCxnSpPr>
          <p:nvPr/>
        </p:nvCxnSpPr>
        <p:spPr>
          <a:xfrm flipV="1">
            <a:off x="11681898" y="1063762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82A121-B808-BD49-A73B-324B22553B81}"/>
              </a:ext>
            </a:extLst>
          </p:cNvPr>
          <p:cNvSpPr txBox="1"/>
          <p:nvPr/>
        </p:nvSpPr>
        <p:spPr>
          <a:xfrm>
            <a:off x="9005815" y="1544519"/>
            <a:ext cx="2996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smallBuildingOnCampus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DFECEB-D89F-DC45-9064-A7C093A379E2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 flipV="1">
            <a:off x="12002148" y="1505383"/>
            <a:ext cx="759779" cy="239191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0A64E5-2911-DE4F-A512-A1D20203CC4C}"/>
              </a:ext>
            </a:extLst>
          </p:cNvPr>
          <p:cNvSpPr txBox="1"/>
          <p:nvPr/>
        </p:nvSpPr>
        <p:spPr>
          <a:xfrm>
            <a:off x="11937259" y="3578460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A5272C-ADB5-AF4D-9018-5E74ADC58CFB}"/>
              </a:ext>
            </a:extLst>
          </p:cNvPr>
          <p:cNvSpPr txBox="1"/>
          <p:nvPr/>
        </p:nvSpPr>
        <p:spPr>
          <a:xfrm>
            <a:off x="11887567" y="3093830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length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00037B-7CF0-1441-A5D8-70749535F56B}"/>
              </a:ext>
            </a:extLst>
          </p:cNvPr>
          <p:cNvSpPr txBox="1"/>
          <p:nvPr/>
        </p:nvSpPr>
        <p:spPr>
          <a:xfrm>
            <a:off x="12974364" y="313225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776C7-A5FB-8F42-B733-89D6245F35EA}"/>
              </a:ext>
            </a:extLst>
          </p:cNvPr>
          <p:cNvSpPr txBox="1"/>
          <p:nvPr/>
        </p:nvSpPr>
        <p:spPr>
          <a:xfrm>
            <a:off x="12950891" y="362282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56570B-0282-3B4A-92E6-F9D59C9BD6DA}"/>
              </a:ext>
            </a:extLst>
          </p:cNvPr>
          <p:cNvSpPr txBox="1"/>
          <p:nvPr/>
        </p:nvSpPr>
        <p:spPr>
          <a:xfrm>
            <a:off x="9917879" y="4543234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More room for methods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6EB710-6113-EB47-99A9-2DF06F5496D1}"/>
              </a:ext>
            </a:extLst>
          </p:cNvPr>
          <p:cNvSpPr txBox="1"/>
          <p:nvPr/>
        </p:nvSpPr>
        <p:spPr>
          <a:xfrm>
            <a:off x="12831698" y="31411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6C424-F8CF-D148-9E5F-E8AD275A178A}"/>
              </a:ext>
            </a:extLst>
          </p:cNvPr>
          <p:cNvSpPr txBox="1"/>
          <p:nvPr/>
        </p:nvSpPr>
        <p:spPr>
          <a:xfrm>
            <a:off x="12808224" y="36272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F6BCDE-14FC-4906-9269-59AA7F0068BD}"/>
              </a:ext>
            </a:extLst>
          </p:cNvPr>
          <p:cNvSpPr txBox="1"/>
          <p:nvPr/>
        </p:nvSpPr>
        <p:spPr>
          <a:xfrm>
            <a:off x="167055" y="2530919"/>
            <a:ext cx="91365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9709B8-3BFA-42FA-AE5F-A00E9D72CAE4}"/>
              </a:ext>
            </a:extLst>
          </p:cNvPr>
          <p:cNvSpPr txBox="1"/>
          <p:nvPr/>
        </p:nvSpPr>
        <p:spPr>
          <a:xfrm>
            <a:off x="12761927" y="1305328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x2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44F8D4-2AF1-49D3-9612-D59D9D9FCD81}"/>
              </a:ext>
            </a:extLst>
          </p:cNvPr>
          <p:cNvSpPr txBox="1"/>
          <p:nvPr/>
        </p:nvSpPr>
        <p:spPr>
          <a:xfrm>
            <a:off x="12776207" y="2779176"/>
            <a:ext cx="7337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x2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5460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135521">
        <p:fade/>
      </p:transition>
    </mc:Choice>
    <mc:Fallback>
      <p:transition advTm="1355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" grpId="0" animBg="1"/>
      <p:bldP spid="19" grpId="0" animBg="1"/>
      <p:bldP spid="22" grpId="0"/>
      <p:bldP spid="25" grpId="0"/>
      <p:bldP spid="28" grpId="0"/>
      <p:bldP spid="30" grpId="0"/>
      <p:bldP spid="31" grpId="0"/>
      <p:bldP spid="32" grpId="0"/>
      <p:bldP spid="32" grpId="1"/>
      <p:bldP spid="33" grpId="0"/>
      <p:bldP spid="33" grpId="1"/>
      <p:bldP spid="34" grpId="0"/>
      <p:bldP spid="35" grpId="0"/>
      <p:bldP spid="36" grpId="0"/>
      <p:bldP spid="41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34A2-5311-4D5D-96D6-4E353BEC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30505"/>
            <a:ext cx="12561453" cy="1015663"/>
          </a:xfrm>
        </p:spPr>
        <p:txBody>
          <a:bodyPr/>
          <a:lstStyle/>
          <a:p>
            <a:r>
              <a:rPr lang="en-US" dirty="0"/>
              <a:t>Rectangle?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1B2DD-9E2F-4A9D-AE4D-7F76B94794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4905" y="1348630"/>
            <a:ext cx="5424623" cy="2685094"/>
          </a:xfrm>
        </p:spPr>
        <p:txBody>
          <a:bodyPr/>
          <a:lstStyle/>
          <a:p>
            <a:r>
              <a:rPr lang="en-US" b="1" dirty="0"/>
              <a:t>this – </a:t>
            </a:r>
            <a:r>
              <a:rPr lang="en-US" dirty="0"/>
              <a:t>keyword</a:t>
            </a:r>
          </a:p>
          <a:p>
            <a:pPr lvl="1"/>
            <a:r>
              <a:rPr lang="en-US" dirty="0"/>
              <a:t>Means “this object/instance”</a:t>
            </a:r>
          </a:p>
          <a:p>
            <a:r>
              <a:rPr lang="en-US" dirty="0"/>
              <a:t>Helps keep track of which variable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But not required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8A5B6-E068-488F-90FF-8825CA4202CC}"/>
              </a:ext>
            </a:extLst>
          </p:cNvPr>
          <p:cNvSpPr txBox="1"/>
          <p:nvPr/>
        </p:nvSpPr>
        <p:spPr>
          <a:xfrm>
            <a:off x="628075" y="1546168"/>
            <a:ext cx="691046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instance variables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539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193872">
        <p:fade/>
      </p:transition>
    </mc:Choice>
    <mc:Fallback>
      <p:transition advTm="193872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17D0-8437-42FD-8E0A-4BE6D023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37AF4-3B21-4B2F-B753-133D4422F5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0112" y="1980398"/>
            <a:ext cx="5544544" cy="2461251"/>
          </a:xfrm>
        </p:spPr>
        <p:txBody>
          <a:bodyPr/>
          <a:lstStyle/>
          <a:p>
            <a:r>
              <a:rPr lang="en-US" dirty="0"/>
              <a:t>static methods</a:t>
            </a:r>
          </a:p>
          <a:p>
            <a:pPr lvl="1"/>
            <a:r>
              <a:rPr lang="en-US" dirty="0"/>
              <a:t>Shared / often Self contained (remember </a:t>
            </a:r>
            <a:r>
              <a:rPr lang="en-US" b="1" dirty="0"/>
              <a:t>S</a:t>
            </a:r>
            <a:r>
              <a:rPr lang="en-US" dirty="0"/>
              <a:t>)</a:t>
            </a:r>
          </a:p>
          <a:p>
            <a:r>
              <a:rPr lang="en-US" dirty="0"/>
              <a:t>instance methods</a:t>
            </a:r>
          </a:p>
          <a:p>
            <a:pPr lvl="1"/>
            <a:r>
              <a:rPr lang="en-US" dirty="0"/>
              <a:t>Need to access instance variables</a:t>
            </a:r>
          </a:p>
          <a:p>
            <a:pPr lvl="1"/>
            <a:r>
              <a:rPr lang="en-US" dirty="0"/>
              <a:t>Uses the data in the object</a:t>
            </a:r>
          </a:p>
          <a:p>
            <a:pPr lvl="2"/>
            <a:r>
              <a:rPr lang="en-US" dirty="0"/>
              <a:t>Unique to that instance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D1620-25D5-4DDC-B58F-925127A96CE3}"/>
              </a:ext>
            </a:extLst>
          </p:cNvPr>
          <p:cNvSpPr txBox="1"/>
          <p:nvPr/>
        </p:nvSpPr>
        <p:spPr>
          <a:xfrm>
            <a:off x="142407" y="2147022"/>
            <a:ext cx="69104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4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69576">
        <p:fade/>
      </p:transition>
    </mc:Choice>
    <mc:Fallback>
      <p:transition advTm="6957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45BF-873A-418F-BAD2-13FC5412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397427"/>
            <a:ext cx="12561453" cy="1015663"/>
          </a:xfrm>
        </p:spPr>
        <p:txBody>
          <a:bodyPr/>
          <a:lstStyle/>
          <a:p>
            <a:r>
              <a:rPr lang="en-US" dirty="0"/>
              <a:t>Use Tables!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0DB38-916C-4770-94BA-EDC0427C7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480107"/>
            <a:ext cx="6042548" cy="1712520"/>
          </a:xfrm>
        </p:spPr>
        <p:txBody>
          <a:bodyPr/>
          <a:lstStyle/>
          <a:p>
            <a:r>
              <a:rPr lang="en-US" dirty="0"/>
              <a:t>Every time you are:</a:t>
            </a:r>
          </a:p>
          <a:p>
            <a:pPr lvl="1"/>
            <a:r>
              <a:rPr lang="en-US" dirty="0"/>
              <a:t>In a new method</a:t>
            </a:r>
          </a:p>
          <a:p>
            <a:pPr lvl="1"/>
            <a:r>
              <a:rPr lang="en-US" dirty="0"/>
              <a:t>See a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r>
              <a:rPr lang="en-US" u="sng" dirty="0"/>
              <a:t>Draw a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6507C-F3CD-49BF-B7BA-7536DD916E30}"/>
              </a:ext>
            </a:extLst>
          </p:cNvPr>
          <p:cNvSpPr txBox="1"/>
          <p:nvPr/>
        </p:nvSpPr>
        <p:spPr>
          <a:xfrm>
            <a:off x="628075" y="3359551"/>
            <a:ext cx="55321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6FD856-8DA4-4BF5-9737-CAB5C98C3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60465"/>
              </p:ext>
            </p:extLst>
          </p:nvPr>
        </p:nvGraphicFramePr>
        <p:xfrm>
          <a:off x="7884826" y="405110"/>
          <a:ext cx="3599860" cy="160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930">
                  <a:extLst>
                    <a:ext uri="{9D8B030D-6E8A-4147-A177-3AD203B41FA5}">
                      <a16:colId xmlns:a16="http://schemas.microsoft.com/office/drawing/2014/main" val="1698975334"/>
                    </a:ext>
                  </a:extLst>
                </a:gridCol>
                <a:gridCol w="1799930">
                  <a:extLst>
                    <a:ext uri="{9D8B030D-6E8A-4147-A177-3AD203B41FA5}">
                      <a16:colId xmlns:a16="http://schemas.microsoft.com/office/drawing/2014/main" val="3194149168"/>
                    </a:ext>
                  </a:extLst>
                </a:gridCol>
              </a:tblGrid>
              <a:tr h="4006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Current Method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3959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378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@rec.one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4680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@rec.two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159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67499E-7E10-43A2-ACBE-0605C34C1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470659"/>
              </p:ext>
            </p:extLst>
          </p:nvPr>
        </p:nvGraphicFramePr>
        <p:xfrm>
          <a:off x="7331098" y="2158414"/>
          <a:ext cx="2082800" cy="120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69897533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194149168"/>
                    </a:ext>
                  </a:extLst>
                </a:gridCol>
              </a:tblGrid>
              <a:tr h="4006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@rec.one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3959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378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46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B541EB-A169-4505-B911-2AE9C210B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21678"/>
              </p:ext>
            </p:extLst>
          </p:nvPr>
        </p:nvGraphicFramePr>
        <p:xfrm>
          <a:off x="9924322" y="2158414"/>
          <a:ext cx="2082800" cy="120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69897533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194149168"/>
                    </a:ext>
                  </a:extLst>
                </a:gridCol>
              </a:tblGrid>
              <a:tr h="4006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@rec.two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3959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378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46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3D659F-076B-4109-AF1D-A0246507503A}"/>
              </a:ext>
            </a:extLst>
          </p:cNvPr>
          <p:cNvSpPr txBox="1"/>
          <p:nvPr/>
        </p:nvSpPr>
        <p:spPr>
          <a:xfrm>
            <a:off x="9684756" y="806278"/>
            <a:ext cx="792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en-US" dirty="0"/>
              <a:t> 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9599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133879">
        <p:fade/>
      </p:transition>
    </mc:Choice>
    <mc:Fallback>
      <p:transition advTm="1338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2|6.7|16.5|29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45.9"/>
</p:tagLst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6A0925CF-0332-7043-B7BB-1F26AAEF4C28}" vid="{CD29DD92-F4F2-B045-B9FE-6982B12F8E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426</Words>
  <Application>Microsoft Office PowerPoint</Application>
  <PresentationFormat>Custom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Objects are Building Blocks</vt:lpstr>
      <vt:lpstr>Memory Example</vt:lpstr>
      <vt:lpstr>Rectangle?</vt:lpstr>
      <vt:lpstr>Instance Methods</vt:lpstr>
      <vt:lpstr>Use Tables!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11</cp:revision>
  <dcterms:created xsi:type="dcterms:W3CDTF">2020-03-08T08:09:19Z</dcterms:created>
  <dcterms:modified xsi:type="dcterms:W3CDTF">2022-01-18T22:42:06Z</dcterms:modified>
</cp:coreProperties>
</file>