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2" r:id="rId6"/>
    <p:sldId id="261" r:id="rId7"/>
    <p:sldId id="257" r:id="rId8"/>
    <p:sldId id="258" r:id="rId9"/>
    <p:sldId id="259" r:id="rId10"/>
    <p:sldId id="264" r:id="rId11"/>
    <p:sldId id="265" r:id="rId12"/>
    <p:sldId id="266" r:id="rId13"/>
    <p:sldId id="260" r:id="rId14"/>
    <p:sldId id="273" r:id="rId15"/>
    <p:sldId id="262" r:id="rId16"/>
    <p:sldId id="263" r:id="rId1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7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00" y="7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BF322DDB-2F5C-4464-8059-49CA23CDD3A7}"/>
  </pc:docChgLst>
  <pc:docChgLst>
    <pc:chgData name="Moraes,Marcia" userId="c9c67e8a-58e2-4733-9a1c-5d44fec4775b" providerId="ADAL" clId="{58806465-151D-46CB-A69C-EFB3BC3DBF8E}"/>
    <pc:docChg chg="custSel modSld">
      <pc:chgData name="Moraes,Marcia" userId="c9c67e8a-58e2-4733-9a1c-5d44fec4775b" providerId="ADAL" clId="{58806465-151D-46CB-A69C-EFB3BC3DBF8E}" dt="2023-11-12T18:40:52.653" v="1"/>
      <pc:docMkLst>
        <pc:docMk/>
      </pc:docMkLst>
      <pc:sldChg chg="addSp delSp">
        <pc:chgData name="Moraes,Marcia" userId="c9c67e8a-58e2-4733-9a1c-5d44fec4775b" providerId="ADAL" clId="{58806465-151D-46CB-A69C-EFB3BC3DBF8E}" dt="2023-11-12T18:40:52.653" v="1"/>
        <pc:sldMkLst>
          <pc:docMk/>
          <pc:sldMk cId="2571368551" sldId="272"/>
        </pc:sldMkLst>
        <pc:spChg chg="del">
          <ac:chgData name="Moraes,Marcia" userId="c9c67e8a-58e2-4733-9a1c-5d44fec4775b" providerId="ADAL" clId="{58806465-151D-46CB-A69C-EFB3BC3DBF8E}" dt="2023-11-12T18:39:45.834" v="0" actId="478"/>
          <ac:spMkLst>
            <pc:docMk/>
            <pc:sldMk cId="2571368551" sldId="272"/>
            <ac:spMk id="5" creationId="{1E54CBCD-3447-4F03-970A-F1628F46BEF2}"/>
          </ac:spMkLst>
        </pc:spChg>
        <pc:spChg chg="add">
          <ac:chgData name="Moraes,Marcia" userId="c9c67e8a-58e2-4733-9a1c-5d44fec4775b" providerId="ADAL" clId="{58806465-151D-46CB-A69C-EFB3BC3DBF8E}" dt="2023-11-12T18:40:52.653" v="1"/>
          <ac:spMkLst>
            <pc:docMk/>
            <pc:sldMk cId="2571368551" sldId="272"/>
            <ac:spMk id="7" creationId="{C46EA5F7-AEC0-40D7-893C-CAA04D08439D}"/>
          </ac:spMkLst>
        </pc:spChg>
        <pc:graphicFrameChg chg="add">
          <ac:chgData name="Moraes,Marcia" userId="c9c67e8a-58e2-4733-9a1c-5d44fec4775b" providerId="ADAL" clId="{58806465-151D-46CB-A69C-EFB3BC3DBF8E}" dt="2023-11-12T18:40:52.653" v="1"/>
          <ac:graphicFrameMkLst>
            <pc:docMk/>
            <pc:sldMk cId="2571368551" sldId="272"/>
            <ac:graphicFrameMk id="8" creationId="{07C62F30-3C9C-4AF5-865C-4C1E0C950E9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7048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lindrom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143259"/>
            <a:ext cx="12561453" cy="10156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52140"/>
            <a:ext cx="12561453" cy="4298164"/>
          </a:xfrm>
        </p:spPr>
        <p:txBody>
          <a:bodyPr/>
          <a:lstStyle/>
          <a:p>
            <a:r>
              <a:rPr lang="en-US" sz="2400" dirty="0"/>
              <a:t>Recursion </a:t>
            </a:r>
          </a:p>
          <a:p>
            <a:pPr lvl="1"/>
            <a:r>
              <a:rPr lang="en-US" sz="2400" dirty="0"/>
              <a:t>When to use it?</a:t>
            </a:r>
          </a:p>
          <a:p>
            <a:pPr lvl="2"/>
            <a:r>
              <a:rPr lang="en-US" sz="2400" dirty="0"/>
              <a:t>When you have a limited paths to follow</a:t>
            </a:r>
          </a:p>
          <a:p>
            <a:pPr lvl="2"/>
            <a:r>
              <a:rPr lang="en-US" sz="2400" dirty="0"/>
              <a:t>When you don’t know your loop deep</a:t>
            </a:r>
          </a:p>
          <a:p>
            <a:pPr lvl="2"/>
            <a:r>
              <a:rPr lang="en-US" sz="2400" dirty="0"/>
              <a:t>When you data is already set up like a tree</a:t>
            </a:r>
          </a:p>
          <a:p>
            <a:pPr lvl="1"/>
            <a:r>
              <a:rPr lang="en-US" sz="2400" dirty="0"/>
              <a:t>you will come across it again – CS165</a:t>
            </a:r>
          </a:p>
          <a:p>
            <a:pPr lvl="1"/>
            <a:r>
              <a:rPr lang="en-US" sz="2400" dirty="0"/>
              <a:t>always remember your base case!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55" y="-43349"/>
            <a:ext cx="12561453" cy="10156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066800"/>
            <a:ext cx="12561453" cy="2626938"/>
          </a:xfrm>
        </p:spPr>
        <p:txBody>
          <a:bodyPr/>
          <a:lstStyle/>
          <a:p>
            <a:r>
              <a:rPr lang="en-US" sz="2400" dirty="0"/>
              <a:t>For example, let’s consider the following sequence of numbers</a:t>
            </a:r>
          </a:p>
          <a:p>
            <a:pPr lvl="1"/>
            <a:r>
              <a:rPr lang="en-US" sz="2200" dirty="0"/>
              <a:t>[0,1,2,3,4,5,6,7,8,9,10]</a:t>
            </a:r>
          </a:p>
          <a:p>
            <a:pPr lvl="1"/>
            <a:r>
              <a:rPr lang="en-US" sz="2200" dirty="0"/>
              <a:t>Numbers are ordered</a:t>
            </a:r>
          </a:p>
          <a:p>
            <a:pPr lvl="1"/>
            <a:r>
              <a:rPr lang="en-US" sz="2200" dirty="0"/>
              <a:t>We could structure this number line as a “tree”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41E05-E9CE-43FB-8913-F0D56CD5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40" y="2987928"/>
            <a:ext cx="5132161" cy="4121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CA57EC-5756-4B51-854C-35073E365E6F}"/>
              </a:ext>
            </a:extLst>
          </p:cNvPr>
          <p:cNvSpPr txBox="1"/>
          <p:nvPr/>
        </p:nvSpPr>
        <p:spPr>
          <a:xfrm>
            <a:off x="7094515" y="3341913"/>
            <a:ext cx="532608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many movements to we need to go from 5 to 1 in this tree structure?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99E58-A59A-4076-9C86-6AF0DA875B57}"/>
              </a:ext>
            </a:extLst>
          </p:cNvPr>
          <p:cNvSpPr txBox="1"/>
          <p:nvPr/>
        </p:nvSpPr>
        <p:spPr>
          <a:xfrm>
            <a:off x="7094514" y="4340943"/>
            <a:ext cx="532608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many movements to we need to go from 5 to 1 in a linear structure as an array?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E5E03-4A1D-45B8-B7C6-27AFC839E46E}"/>
              </a:ext>
            </a:extLst>
          </p:cNvPr>
          <p:cNvSpPr txBox="1"/>
          <p:nvPr/>
        </p:nvSpPr>
        <p:spPr>
          <a:xfrm>
            <a:off x="7094514" y="5473058"/>
            <a:ext cx="532608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will learn about </a:t>
            </a:r>
            <a:r>
              <a:rPr lang="en-US"/>
              <a:t>tree structures on CS165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82619"/>
          </a:xfrm>
        </p:spPr>
        <p:txBody>
          <a:bodyPr/>
          <a:lstStyle/>
          <a:p>
            <a:r>
              <a:rPr lang="en-US" sz="2000" dirty="0"/>
              <a:t>How can we change the </a:t>
            </a:r>
            <a:r>
              <a:rPr lang="en-US" sz="2000" dirty="0" err="1"/>
              <a:t>stringManipulator</a:t>
            </a:r>
            <a:r>
              <a:rPr lang="en-US" sz="2000" dirty="0"/>
              <a:t> method to reverse the string backwards, meaning that we start from the end instead of the begin?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Remember to think about:</a:t>
            </a:r>
          </a:p>
          <a:p>
            <a:pPr lvl="1"/>
            <a:r>
              <a:rPr lang="en-US" sz="2000" dirty="0"/>
              <a:t>base case (condition to stop)</a:t>
            </a:r>
          </a:p>
          <a:p>
            <a:pPr lvl="1"/>
            <a:r>
              <a:rPr lang="en-US" sz="2000" dirty="0"/>
              <a:t>recursive call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AC83F-F28B-4761-9C16-4DE64DA92826}"/>
              </a:ext>
            </a:extLst>
          </p:cNvPr>
          <p:cNvSpPr/>
          <p:nvPr/>
        </p:nvSpPr>
        <p:spPr>
          <a:xfrm>
            <a:off x="1276693" y="2903457"/>
            <a:ext cx="10184837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31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F6C7-A6A1-EA40-95A5-49F0F46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5C6A-A900-BF4E-B253-6445E559F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756156"/>
          </a:xfrm>
        </p:spPr>
        <p:txBody>
          <a:bodyPr/>
          <a:lstStyle/>
          <a:p>
            <a:r>
              <a:rPr lang="en-US" sz="2400" dirty="0"/>
              <a:t>Write a recursive method that verifies if a String is a palindrome or not. A word is a </a:t>
            </a:r>
            <a:r>
              <a:rPr lang="en-US" sz="2400" b="1" dirty="0">
                <a:hlinkClick r:id="rId2"/>
              </a:rPr>
              <a:t>palindrome</a:t>
            </a:r>
            <a:r>
              <a:rPr lang="en-US" sz="2400" dirty="0"/>
              <a:t> if the letters in the word are symmetric.</a:t>
            </a:r>
          </a:p>
          <a:p>
            <a:endParaRPr lang="en-US" sz="2400" dirty="0"/>
          </a:p>
          <a:p>
            <a:r>
              <a:rPr lang="en-US" sz="2400" dirty="0"/>
              <a:t>Remember to think about:</a:t>
            </a:r>
          </a:p>
          <a:p>
            <a:pPr lvl="1"/>
            <a:r>
              <a:rPr lang="en-US" sz="2400" dirty="0"/>
              <a:t>base case (condition to stop)</a:t>
            </a:r>
          </a:p>
          <a:p>
            <a:pPr lvl="1"/>
            <a:r>
              <a:rPr lang="en-US" sz="2400" dirty="0"/>
              <a:t>recursive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1335406"/>
            <a:ext cx="814960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25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16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26 (zyBooks) 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17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12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493954" y="2699014"/>
            <a:ext cx="337593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https://www.brainyquote.com/quotes/katherine_johnson_875699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6" name="Picture 2" descr="Like what you do, and then you will do your best. - Katherine Johnson">
            <a:extLst>
              <a:ext uri="{FF2B5EF4-FFF2-40B4-BE49-F238E27FC236}">
                <a16:creationId xmlns:a16="http://schemas.microsoft.com/office/drawing/2014/main" id="{7582B245-47AB-4C06-B05E-2204AB281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343" y="1"/>
            <a:ext cx="5087257" cy="267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6EA5F7-AEC0-40D7-893C-CAA04D08439D}"/>
              </a:ext>
            </a:extLst>
          </p:cNvPr>
          <p:cNvSpPr txBox="1"/>
          <p:nvPr/>
        </p:nvSpPr>
        <p:spPr>
          <a:xfrm flipH="1">
            <a:off x="9942181" y="3648975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C62F30-3C9C-4AF5-865C-4C1E0C950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45650"/>
              </p:ext>
            </p:extLst>
          </p:nvPr>
        </p:nvGraphicFramePr>
        <p:xfrm>
          <a:off x="9987253" y="4063757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- 2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A5B84-1638-5244-9FFD-57A46E23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32" y="-62309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0EB75-55D2-45ED-BA4E-61F99B682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78170" y="3488525"/>
            <a:ext cx="6196418" cy="2063706"/>
          </a:xfrm>
        </p:spPr>
        <p:txBody>
          <a:bodyPr/>
          <a:lstStyle/>
          <a:p>
            <a:r>
              <a:rPr lang="en-US" sz="2400" dirty="0"/>
              <a:t>What does this program do?</a:t>
            </a:r>
          </a:p>
          <a:p>
            <a:r>
              <a:rPr lang="en-US" sz="2400" dirty="0"/>
              <a:t>Write down each recursive call and its parameter and return value for number = 3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A14AA29-3EC8-40EB-A512-0EB3D58CD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42" y="863557"/>
            <a:ext cx="6568558" cy="64633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Recursion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/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f"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&lt;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lowVal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h"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highVal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7E14764-E0CB-433C-B920-197C858D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110" y="847884"/>
            <a:ext cx="682449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30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A5B84-1638-5244-9FFD-57A46E23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Review, Recursion Review…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E1024-4CBB-2D4C-BB07-C7CBCA585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750147" cy="4975786"/>
          </a:xfrm>
        </p:spPr>
        <p:txBody>
          <a:bodyPr/>
          <a:lstStyle/>
          <a:p>
            <a:r>
              <a:rPr lang="en-US" sz="2400" dirty="0"/>
              <a:t>Recursion</a:t>
            </a:r>
          </a:p>
          <a:p>
            <a:pPr lvl="1"/>
            <a:r>
              <a:rPr lang="en-US" sz="2400" dirty="0"/>
              <a:t>A way to ‘repeat’ code without loops</a:t>
            </a:r>
          </a:p>
          <a:p>
            <a:pPr lvl="1"/>
            <a:r>
              <a:rPr lang="en-US" sz="2400" dirty="0"/>
              <a:t>Methods that call themselves</a:t>
            </a:r>
          </a:p>
          <a:p>
            <a:pPr lvl="1"/>
            <a:r>
              <a:rPr lang="en-US" sz="2400" dirty="0"/>
              <a:t>Recursive methods have</a:t>
            </a:r>
          </a:p>
          <a:p>
            <a:pPr lvl="2"/>
            <a:r>
              <a:rPr lang="en-US" sz="2400" dirty="0"/>
              <a:t>A base case (condition to stop)</a:t>
            </a:r>
          </a:p>
          <a:p>
            <a:pPr lvl="2"/>
            <a:r>
              <a:rPr lang="en-US" sz="2400" dirty="0"/>
              <a:t>recursive call</a:t>
            </a:r>
          </a:p>
          <a:p>
            <a:pPr lvl="2"/>
            <a:r>
              <a:rPr lang="en-US" sz="2400" dirty="0"/>
              <a:t>return values (good design)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57911-EBF8-8D49-A302-3C322C42EC87}"/>
              </a:ext>
            </a:extLst>
          </p:cNvPr>
          <p:cNvSpPr/>
          <p:nvPr/>
        </p:nvSpPr>
        <p:spPr>
          <a:xfrm>
            <a:off x="6231466" y="2713794"/>
            <a:ext cx="732649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C0969-181C-4245-AB60-A2ED8C2877BD}"/>
              </a:ext>
            </a:extLst>
          </p:cNvPr>
          <p:cNvSpPr txBox="1"/>
          <p:nvPr/>
        </p:nvSpPr>
        <p:spPr>
          <a:xfrm>
            <a:off x="6231466" y="1928891"/>
            <a:ext cx="4055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Example from challenge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another way to reverse string</a:t>
            </a:r>
          </a:p>
          <a:p>
            <a:endParaRPr 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E4E1692D-EC0E-9E4B-810D-8118AC1FA973}"/>
              </a:ext>
            </a:extLst>
          </p:cNvPr>
          <p:cNvSpPr/>
          <p:nvPr/>
        </p:nvSpPr>
        <p:spPr>
          <a:xfrm>
            <a:off x="10134985" y="2926745"/>
            <a:ext cx="1574415" cy="441038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base case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699D041-7ECD-9048-B003-72A51D131825}"/>
              </a:ext>
            </a:extLst>
          </p:cNvPr>
          <p:cNvSpPr/>
          <p:nvPr/>
        </p:nvSpPr>
        <p:spPr>
          <a:xfrm rot="1843128">
            <a:off x="8982945" y="3819679"/>
            <a:ext cx="2212608" cy="744307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25365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B116-E60D-4B4C-8CA6-C9814323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This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FFA93-EF53-8546-90C6-7FD626C13D68}"/>
              </a:ext>
            </a:extLst>
          </p:cNvPr>
          <p:cNvSpPr/>
          <p:nvPr/>
        </p:nvSpPr>
        <p:spPr>
          <a:xfrm>
            <a:off x="3245555" y="1743134"/>
            <a:ext cx="732649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stringManipulator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str.substring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608DE-E081-6742-8148-5D14E346C817}"/>
              </a:ext>
            </a:extLst>
          </p:cNvPr>
          <p:cNvSpPr txBox="1"/>
          <p:nvPr/>
        </p:nvSpPr>
        <p:spPr>
          <a:xfrm>
            <a:off x="10572045" y="1941982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 = gem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E7696-C984-234D-80EA-B2DFC9AC9F5B}"/>
              </a:ext>
            </a:extLst>
          </p:cNvPr>
          <p:cNvSpPr txBox="1"/>
          <p:nvPr/>
        </p:nvSpPr>
        <p:spPr>
          <a:xfrm>
            <a:off x="3703534" y="3337232"/>
            <a:ext cx="2917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</a:t>
            </a:r>
            <a:r>
              <a:rPr lang="en-US" dirty="0" err="1"/>
              <a:t>em</a:t>
            </a:r>
            <a:r>
              <a:rPr lang="en-US" dirty="0"/>
              <a:t>”)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CE39B-4D64-8A4A-8BE3-EA2115B53470}"/>
              </a:ext>
            </a:extLst>
          </p:cNvPr>
          <p:cNvSpPr txBox="1"/>
          <p:nvPr/>
        </p:nvSpPr>
        <p:spPr>
          <a:xfrm>
            <a:off x="8367693" y="32838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9CCCA-96EE-3A4B-90DF-0EE233BF420E}"/>
              </a:ext>
            </a:extLst>
          </p:cNvPr>
          <p:cNvSpPr txBox="1"/>
          <p:nvPr/>
        </p:nvSpPr>
        <p:spPr>
          <a:xfrm>
            <a:off x="2315974" y="4330900"/>
            <a:ext cx="2775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(“m”)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344D3-0CC2-C443-A805-B0938A058D98}"/>
              </a:ext>
            </a:extLst>
          </p:cNvPr>
          <p:cNvSpPr txBox="1"/>
          <p:nvPr/>
        </p:nvSpPr>
        <p:spPr>
          <a:xfrm>
            <a:off x="6568253" y="43279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9EC20-3B1C-824B-A291-4A84CEF6C2D4}"/>
              </a:ext>
            </a:extLst>
          </p:cNvPr>
          <p:cNvSpPr txBox="1"/>
          <p:nvPr/>
        </p:nvSpPr>
        <p:spPr>
          <a:xfrm>
            <a:off x="762177" y="5524623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stringManipulator</a:t>
            </a:r>
            <a:r>
              <a:rPr lang="en-US" dirty="0"/>
              <a:t>(“”)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BA0B4-0E93-6945-8FB6-2DE8C40A9433}"/>
              </a:ext>
            </a:extLst>
          </p:cNvPr>
          <p:cNvSpPr txBox="1"/>
          <p:nvPr/>
        </p:nvSpPr>
        <p:spPr>
          <a:xfrm>
            <a:off x="5256847" y="5524623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4E4481-70F1-3F4D-907A-4776F74712F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162427" y="2820352"/>
            <a:ext cx="1746373" cy="516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5C6DCE-D8A7-5944-A9C9-CE7541A2F56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908800" y="2820352"/>
            <a:ext cx="1622560" cy="46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3AD1C8-DD0D-3E41-8698-E0F1743851D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3534" y="3737342"/>
            <a:ext cx="1458893" cy="593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B2372A-5B5C-8D4A-B9DE-73261050983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162427" y="3737342"/>
            <a:ext cx="1569493" cy="590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6CC8AE-ECE6-374C-9E36-8F14B52F99F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043137" y="4731010"/>
            <a:ext cx="1660397" cy="793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562BAC-F892-294E-A20A-BD644545581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703534" y="4731010"/>
            <a:ext cx="1752246" cy="793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6B98C1-C6E4-A94C-AF9C-5B329717251B}"/>
              </a:ext>
            </a:extLst>
          </p:cNvPr>
          <p:cNvSpPr txBox="1"/>
          <p:nvPr/>
        </p:nvSpPr>
        <p:spPr>
          <a:xfrm>
            <a:off x="3314700" y="6565900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DAD110-907B-554C-827E-6A9966699D9C}"/>
              </a:ext>
            </a:extLst>
          </p:cNvPr>
          <p:cNvCxnSpPr>
            <a:cxnSpLocks/>
            <a:stCxn id="10" idx="2"/>
            <a:endCxn id="36" idx="0"/>
          </p:cNvCxnSpPr>
          <p:nvPr/>
        </p:nvCxnSpPr>
        <p:spPr>
          <a:xfrm>
            <a:off x="2043137" y="5924733"/>
            <a:ext cx="1452061" cy="64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0649E1E-2AEC-E542-984C-4861BE6CB5E2}"/>
              </a:ext>
            </a:extLst>
          </p:cNvPr>
          <p:cNvSpPr txBox="1"/>
          <p:nvPr/>
        </p:nvSpPr>
        <p:spPr>
          <a:xfrm>
            <a:off x="6017822" y="5518456"/>
            <a:ext cx="397866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9557FBF-B0F7-B44B-ADB2-ED6BBEA45283}"/>
              </a:ext>
            </a:extLst>
          </p:cNvPr>
          <p:cNvCxnSpPr>
            <a:stCxn id="36" idx="3"/>
          </p:cNvCxnSpPr>
          <p:nvPr/>
        </p:nvCxnSpPr>
        <p:spPr>
          <a:xfrm flipV="1">
            <a:off x="3675696" y="5718511"/>
            <a:ext cx="1415397" cy="1047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0724D3E-D039-D943-A970-831B4A2DB99E}"/>
              </a:ext>
            </a:extLst>
          </p:cNvPr>
          <p:cNvSpPr txBox="1"/>
          <p:nvPr/>
        </p:nvSpPr>
        <p:spPr>
          <a:xfrm>
            <a:off x="5636284" y="551845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813EB7-D181-EE41-AB5A-BD8A67AAC9D2}"/>
              </a:ext>
            </a:extLst>
          </p:cNvPr>
          <p:cNvSpPr txBox="1"/>
          <p:nvPr/>
        </p:nvSpPr>
        <p:spPr>
          <a:xfrm>
            <a:off x="7116177" y="4327993"/>
            <a:ext cx="540533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AE6A3-FA66-A943-B583-3BC21742B681}"/>
              </a:ext>
            </a:extLst>
          </p:cNvPr>
          <p:cNvSpPr txBox="1"/>
          <p:nvPr/>
        </p:nvSpPr>
        <p:spPr>
          <a:xfrm>
            <a:off x="6752878" y="43610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B757F21-77D2-E64D-8B2F-D4F8EDDF4C6A}"/>
              </a:ext>
            </a:extLst>
          </p:cNvPr>
          <p:cNvCxnSpPr>
            <a:stCxn id="52" idx="0"/>
            <a:endCxn id="9" idx="1"/>
          </p:cNvCxnSpPr>
          <p:nvPr/>
        </p:nvCxnSpPr>
        <p:spPr>
          <a:xfrm rot="5400000" flipH="1" flipV="1">
            <a:off x="5897300" y="4847503"/>
            <a:ext cx="990408" cy="3514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86A5252-D92B-6342-A54B-86277CAFFC88}"/>
              </a:ext>
            </a:extLst>
          </p:cNvPr>
          <p:cNvSpPr txBox="1"/>
          <p:nvPr/>
        </p:nvSpPr>
        <p:spPr>
          <a:xfrm>
            <a:off x="8637960" y="33420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F7E902-1FB4-244E-BB0C-530BEA885B02}"/>
              </a:ext>
            </a:extLst>
          </p:cNvPr>
          <p:cNvSpPr txBox="1"/>
          <p:nvPr/>
        </p:nvSpPr>
        <p:spPr>
          <a:xfrm>
            <a:off x="8965294" y="3316649"/>
            <a:ext cx="683200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meg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03F5DB9-49B6-BF43-809E-C23D6E8F9AD5}"/>
              </a:ext>
            </a:extLst>
          </p:cNvPr>
          <p:cNvCxnSpPr>
            <a:stCxn id="57" idx="0"/>
            <a:endCxn id="7" idx="1"/>
          </p:cNvCxnSpPr>
          <p:nvPr/>
        </p:nvCxnSpPr>
        <p:spPr>
          <a:xfrm rot="5400000" flipH="1" flipV="1">
            <a:off x="7455001" y="3415302"/>
            <a:ext cx="844135" cy="9812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4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36" grpId="0"/>
      <p:bldP spid="52" grpId="0" animBg="1"/>
      <p:bldP spid="56" grpId="0"/>
      <p:bldP spid="57" grpId="0" animBg="1"/>
      <p:bldP spid="58" grpId="0"/>
      <p:bldP spid="64" grpId="0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B6E0-D384-3F40-A8A6-E9F91CFF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F8C6-72F2-6C44-BB2D-11741B6AA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2"/>
            <a:ext cx="6280728" cy="5627759"/>
          </a:xfrm>
        </p:spPr>
        <p:txBody>
          <a:bodyPr/>
          <a:lstStyle/>
          <a:p>
            <a:r>
              <a:rPr lang="en-US" sz="2400" dirty="0"/>
              <a:t>Math factorials</a:t>
            </a:r>
          </a:p>
          <a:p>
            <a:pPr lvl="1"/>
            <a:r>
              <a:rPr lang="en-US" sz="2400" dirty="0"/>
              <a:t>N = 6, factorial is 1 * 2 * 3 * 4 * 5 * 6</a:t>
            </a:r>
          </a:p>
          <a:p>
            <a:r>
              <a:rPr lang="en-US" sz="2400" dirty="0"/>
              <a:t>When calling methods</a:t>
            </a:r>
          </a:p>
          <a:p>
            <a:pPr lvl="1"/>
            <a:r>
              <a:rPr lang="en-US" sz="2400" dirty="0"/>
              <a:t>method is pushed onto the memory stack</a:t>
            </a:r>
          </a:p>
          <a:p>
            <a:pPr lvl="1"/>
            <a:r>
              <a:rPr lang="en-US" sz="2400" dirty="0"/>
              <a:t>removed when done</a:t>
            </a:r>
          </a:p>
          <a:p>
            <a:r>
              <a:rPr lang="en-US" sz="2400" dirty="0"/>
              <a:t>This causes the following to happen in memory</a:t>
            </a:r>
          </a:p>
          <a:p>
            <a:pPr lvl="1"/>
            <a:r>
              <a:rPr lang="en-US" sz="2400" dirty="0"/>
              <a:t>You will cover this more in CS 270 and CS 220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3D6A83-1A41-BC46-B046-E7C20EA7099E}"/>
              </a:ext>
            </a:extLst>
          </p:cNvPr>
          <p:cNvSpPr/>
          <p:nvPr/>
        </p:nvSpPr>
        <p:spPr>
          <a:xfrm>
            <a:off x="1377372" y="1957194"/>
            <a:ext cx="4528128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int </a:t>
            </a:r>
            <a:r>
              <a:rPr lang="en-US" dirty="0">
                <a:solidFill>
                  <a:srgbClr val="FFC66D"/>
                </a:solidFill>
              </a:rPr>
              <a:t>factorial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</a:rPr>
              <a:t>int </a:t>
            </a:r>
            <a:r>
              <a:rPr lang="en-US" dirty="0"/>
              <a:t>n)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(n &lt;=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/>
              <a:t>n * </a:t>
            </a:r>
            <a:r>
              <a:rPr lang="en-US" i="1" dirty="0"/>
              <a:t>factorial</a:t>
            </a:r>
            <a:r>
              <a:rPr lang="en-US" dirty="0"/>
              <a:t>(n-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48928-0933-1346-99A1-991E8A45E17B}"/>
              </a:ext>
            </a:extLst>
          </p:cNvPr>
          <p:cNvSpPr/>
          <p:nvPr/>
        </p:nvSpPr>
        <p:spPr>
          <a:xfrm>
            <a:off x="1377372" y="3360867"/>
            <a:ext cx="4528128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rgbClr val="FFC66D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/>
              <a:t>factorial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5D318C-C978-4443-A7E3-C562F5EB0DC0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main(String)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D762E-DF2D-0A47-99CD-7AF4A1B0B762}"/>
              </a:ext>
            </a:extLst>
          </p:cNvPr>
          <p:cNvSpPr txBox="1"/>
          <p:nvPr/>
        </p:nvSpPr>
        <p:spPr>
          <a:xfrm>
            <a:off x="4048879" y="470843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progress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8281A-6770-9C45-81EC-DEB6131B0EC1}"/>
              </a:ext>
            </a:extLst>
          </p:cNvPr>
          <p:cNvSpPr txBox="1"/>
          <p:nvPr/>
        </p:nvSpPr>
        <p:spPr>
          <a:xfrm>
            <a:off x="594785" y="490849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273DE1-A7C6-3E4E-AABD-9F853DF0777A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605926-02CD-6343-B6C3-01D3D25D3A1A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45440F-FF83-294A-8D58-BE72D3B011FD}"/>
              </a:ext>
            </a:extLst>
          </p:cNvPr>
          <p:cNvSpPr/>
          <p:nvPr/>
        </p:nvSpPr>
        <p:spPr>
          <a:xfrm>
            <a:off x="3641436" y="5308600"/>
            <a:ext cx="1729054" cy="4001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factorial(1)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AA7E9-D354-9D4D-A9EA-C70D2A2CAA7F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889E2-AF09-8347-B223-8E5A87BE7F5E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2556A-B496-794F-A9BC-79906BB8ED44}"/>
              </a:ext>
            </a:extLst>
          </p:cNvPr>
          <p:cNvSpPr txBox="1"/>
          <p:nvPr/>
        </p:nvSpPr>
        <p:spPr>
          <a:xfrm>
            <a:off x="4342296" y="58405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53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93 -1.83007E-6 C -0.17808 -1.83007E-6 -0.24587 0.0529 -0.24587 0.09579 L -0.24587 0.192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3" y="96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93 -1.83007E-6 C -0.17808 -1.83007E-6 -0.24587 0.03963 -0.24587 0.0719 L -0.24587 0.1456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3" y="727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82 -1.83007E-6 C -0.17808 -1.83007E-6 -0.24564 0.02574 -0.24564 0.04677 L -0.24564 0.09416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82" y="46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471E-6 -1.83007E-6 L -0.12282 -1.83007E-6 C -0.17808 -1.83007E-6 -0.24564 0.01144 -0.24564 0.02084 L -0.24564 0.04269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82" y="2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64 0.04269 L -0.12052 0.04269 C -0.06446 0.04269 0.00482 0.02369 0.00482 0.00838 L 0.00482 -0.02573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3" y="-3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64 0.09416 L -0.12282 0.09416 C -0.06882 0.09416 3.01471E-6 0.06271 3.01471E-6 0.03513 L 3.01471E-6 -0.02573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82" y="-6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87 0.14563 L -0.12293 0.14563 C -0.06802 0.14563 3.01471E-6 0.09845 3.01471E-6 0.06005 L 3.01471E-6 -0.02573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3" y="-85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87 0.192 L -0.12248 0.192 C -0.06721 0.192 0.00103 0.1393 0.00103 0.08681 L 0.00103 -0.02573 " pathEditMode="relative" rAng="0" ptsTypes="AAAA">
                                      <p:cBhvr>
                                        <p:cTn id="7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9" y="-10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/>
      <p:bldP spid="13" grpId="1"/>
      <p:bldP spid="14" grpId="0"/>
      <p:bldP spid="14" grpId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6932-345D-3A8A-C069-1C252A34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BD0B4-1F45-8746-A09B-4DB16CF62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383617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Most of our cases, the tree only had one branch that continued to 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The other branch was always the 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What if the tree branched out at both sides?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-apple-system"/>
              </a:rPr>
              <a:t>Fibonacci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-apple-system"/>
              </a:rPr>
              <a:t>The sum is equal to the previous </a:t>
            </a:r>
            <a:r>
              <a:rPr lang="en-US" sz="2600" dirty="0">
                <a:latin typeface="-apple-system"/>
              </a:rPr>
              <a:t>two</a:t>
            </a:r>
            <a:endParaRPr lang="en-US" sz="2600" b="0" i="0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34588-F818-AF29-3B3D-C620963A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55" y="4681036"/>
            <a:ext cx="4765573" cy="242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3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6932-345D-3A8A-C069-1C252A34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Branching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0F126-4DDF-6126-B36B-0F0BF0DF9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047511" cy="481414"/>
          </a:xfrm>
        </p:spPr>
        <p:txBody>
          <a:bodyPr/>
          <a:lstStyle/>
          <a:p>
            <a:r>
              <a:rPr lang="en-US" dirty="0"/>
              <a:t>Fib(5)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BBEA0F-D97F-34EF-D8F1-0B263803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551" y="1647824"/>
            <a:ext cx="7421070" cy="543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6932-345D-3A8A-C069-1C252A34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Along – Fibonacci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B0F126-4DDF-6126-B36B-0F0BF0DF9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9871759" cy="379610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Write a method that calculates the </a:t>
            </a:r>
            <a:r>
              <a:rPr lang="en-US" sz="2400" b="0" i="0" dirty="0" err="1">
                <a:effectLst/>
                <a:latin typeface="-apple-system"/>
              </a:rPr>
              <a:t>fibonacci</a:t>
            </a:r>
            <a:r>
              <a:rPr lang="en-US" sz="2400" b="0" i="0" dirty="0">
                <a:effectLst/>
                <a:latin typeface="-apple-system"/>
              </a:rPr>
              <a:t> value based on 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for example: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fib(5) would return 5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fib(6) would return 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fib(7) would return 13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and so on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Both fib(2) and fib(1) return 1, fib(0) or lower returns 0.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6DB4F-AA2D-6712-F712-BEB5BC5ACE9B}"/>
              </a:ext>
            </a:extLst>
          </p:cNvPr>
          <p:cNvSpPr txBox="1"/>
          <p:nvPr/>
        </p:nvSpPr>
        <p:spPr>
          <a:xfrm>
            <a:off x="9396248" y="2916621"/>
            <a:ext cx="286168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our case base?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A734F-86D9-7095-2382-19F0CDDA5EA6}"/>
              </a:ext>
            </a:extLst>
          </p:cNvPr>
          <p:cNvSpPr txBox="1"/>
          <p:nvPr/>
        </p:nvSpPr>
        <p:spPr>
          <a:xfrm>
            <a:off x="9396248" y="3608672"/>
            <a:ext cx="319029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our recursive call?</a:t>
            </a:r>
          </a:p>
        </p:txBody>
      </p:sp>
    </p:spTree>
    <p:extLst>
      <p:ext uri="{BB962C8B-B14F-4D97-AF65-F5344CB8AC3E}">
        <p14:creationId xmlns:p14="http://schemas.microsoft.com/office/powerpoint/2010/main" val="395222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602377-4D0E-4F57-8B88-87CF797A6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408E98-FD53-4752-B390-626386BBD724}">
  <ds:schemaRefs>
    <ds:schemaRef ds:uri="92c41bee-f0ee-4aa6-9399-a35fbb883510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e06ed288-fd75-4b50-bbed-f5a5df88c31c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BADBC1-621B-4EED-B3DE-D3AE3A093F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2419</TotalTime>
  <Words>1032</Words>
  <Application>Microsoft Office PowerPoint</Application>
  <PresentationFormat>Custom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-apple-system</vt:lpstr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Recursion Review, Recursion Review…</vt:lpstr>
      <vt:lpstr>Visualizing This Method</vt:lpstr>
      <vt:lpstr>The Memory Stack</vt:lpstr>
      <vt:lpstr>Multiple Branching</vt:lpstr>
      <vt:lpstr>Multiple Branching</vt:lpstr>
      <vt:lpstr>Coding Along – Fibonacci </vt:lpstr>
      <vt:lpstr>Overview</vt:lpstr>
      <vt:lpstr>Overview</vt:lpstr>
      <vt:lpstr>Practice 1</vt:lpstr>
      <vt:lpstr>Practice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18</cp:revision>
  <dcterms:created xsi:type="dcterms:W3CDTF">2020-04-24T03:04:34Z</dcterms:created>
  <dcterms:modified xsi:type="dcterms:W3CDTF">2023-11-12T18:41:14Z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