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57" r:id="rId4"/>
    <p:sldId id="258" r:id="rId5"/>
    <p:sldId id="273" r:id="rId6"/>
    <p:sldId id="262" r:id="rId7"/>
    <p:sldId id="260" r:id="rId8"/>
    <p:sldId id="274" r:id="rId9"/>
    <p:sldId id="278" r:id="rId10"/>
    <p:sldId id="261" r:id="rId11"/>
    <p:sldId id="276" r:id="rId12"/>
    <p:sldId id="279" r:id="rId13"/>
    <p:sldId id="280" r:id="rId14"/>
    <p:sldId id="263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696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6BE5373-9D09-4F87-A123-1FD85A8E0B47}"/>
  </pc:docChgLst>
  <pc:docChgLst>
    <pc:chgData name="Marcia Moraes" userId="c9c67e8a-58e2-4733-9a1c-5d44fec4775b" providerId="ADAL" clId="{E4CE0DD7-C744-4FD1-AF72-43B9FE76208B}"/>
    <pc:docChg chg="custSel modSld">
      <pc:chgData name="Marcia Moraes" userId="c9c67e8a-58e2-4733-9a1c-5d44fec4775b" providerId="ADAL" clId="{E4CE0DD7-C744-4FD1-AF72-43B9FE76208B}" dt="2024-03-06T15:31:14.453" v="2" actId="1076"/>
      <pc:docMkLst>
        <pc:docMk/>
      </pc:docMkLst>
      <pc:sldChg chg="addSp delSp modSp">
        <pc:chgData name="Marcia Moraes" userId="c9c67e8a-58e2-4733-9a1c-5d44fec4775b" providerId="ADAL" clId="{E4CE0DD7-C744-4FD1-AF72-43B9FE76208B}" dt="2024-03-06T15:31:14.453" v="2" actId="1076"/>
        <pc:sldMkLst>
          <pc:docMk/>
          <pc:sldMk cId="2571368551" sldId="272"/>
        </pc:sldMkLst>
        <pc:graphicFrameChg chg="del">
          <ac:chgData name="Marcia Moraes" userId="c9c67e8a-58e2-4733-9a1c-5d44fec4775b" providerId="ADAL" clId="{E4CE0DD7-C744-4FD1-AF72-43B9FE76208B}" dt="2024-03-06T15:30:53.583" v="0" actId="478"/>
          <ac:graphicFrameMkLst>
            <pc:docMk/>
            <pc:sldMk cId="2571368551" sldId="272"/>
            <ac:graphicFrameMk id="7" creationId="{A32DE793-60F9-4A58-A1FB-790DB77845AA}"/>
          </ac:graphicFrameMkLst>
        </pc:graphicFrameChg>
        <pc:graphicFrameChg chg="add mod">
          <ac:chgData name="Marcia Moraes" userId="c9c67e8a-58e2-4733-9a1c-5d44fec4775b" providerId="ADAL" clId="{E4CE0DD7-C744-4FD1-AF72-43B9FE76208B}" dt="2024-03-06T15:31:14.453" v="2" actId="1076"/>
          <ac:graphicFrameMkLst>
            <pc:docMk/>
            <pc:sldMk cId="2571368551" sldId="272"/>
            <ac:graphicFrameMk id="8" creationId="{5DC24B50-0BD3-45AB-8653-28927089CA5A}"/>
          </ac:graphicFrameMkLst>
        </pc:graphicFrameChg>
      </pc:sldChg>
    </pc:docChg>
  </pc:docChgLst>
  <pc:docChgLst>
    <pc:chgData name="Moraes,Marcia" userId="c9c67e8a-58e2-4733-9a1c-5d44fec4775b" providerId="ADAL" clId="{0D3D1F53-216D-468A-B6D0-42132F61F75F}"/>
  </pc:docChgLst>
  <pc:docChgLst>
    <pc:chgData name="Moraes,Marcia" userId="c9c67e8a-58e2-4733-9a1c-5d44fec4775b" providerId="ADAL" clId="{E4CE0DD7-C744-4FD1-AF72-43B9FE76208B}"/>
    <pc:docChg chg="modSld">
      <pc:chgData name="Moraes,Marcia" userId="c9c67e8a-58e2-4733-9a1c-5d44fec4775b" providerId="ADAL" clId="{E4CE0DD7-C744-4FD1-AF72-43B9FE76208B}" dt="2024-03-18T15:40:01.405" v="0" actId="6549"/>
      <pc:docMkLst>
        <pc:docMk/>
      </pc:docMkLst>
      <pc:sldChg chg="modSp">
        <pc:chgData name="Moraes,Marcia" userId="c9c67e8a-58e2-4733-9a1c-5d44fec4775b" providerId="ADAL" clId="{E4CE0DD7-C744-4FD1-AF72-43B9FE76208B}" dt="2024-03-18T15:40:01.405" v="0" actId="6549"/>
        <pc:sldMkLst>
          <pc:docMk/>
          <pc:sldMk cId="2060984493" sldId="263"/>
        </pc:sldMkLst>
        <pc:spChg chg="mod">
          <ac:chgData name="Moraes,Marcia" userId="c9c67e8a-58e2-4733-9a1c-5d44fec4775b" providerId="ADAL" clId="{E4CE0DD7-C744-4FD1-AF72-43B9FE76208B}" dt="2024-03-18T15:40:01.405" v="0" actId="6549"/>
          <ac:spMkLst>
            <pc:docMk/>
            <pc:sldMk cId="2060984493" sldId="263"/>
            <ac:spMk id="3" creationId="{40252F01-3FE5-5946-9A8A-B4CCC96D0FB9}"/>
          </ac:spMkLst>
        </pc:spChg>
      </pc:sldChg>
    </pc:docChg>
  </pc:docChgLst>
  <pc:docChgLst>
    <pc:chgData name="Moraes,Marcia" userId="c9c67e8a-58e2-4733-9a1c-5d44fec4775b" providerId="ADAL" clId="{46BE5373-9D09-4F87-A123-1FD85A8E0B47}"/>
  </pc:docChgLst>
  <pc:docChgLst>
    <pc:chgData name="Marcia Moraes" userId="c9c67e8a-58e2-4733-9a1c-5d44fec4775b" providerId="ADAL" clId="{9C8383A8-73D2-4259-9F6A-069219C27C4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1359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83030" y="-37217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57288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97535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76774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IOException.html?is-external=tru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09FileWrit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Operating Systems and File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Writer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27414"/>
            <a:ext cx="12561453" cy="6023508"/>
          </a:xfrm>
        </p:spPr>
        <p:txBody>
          <a:bodyPr/>
          <a:lstStyle/>
          <a:p>
            <a:pPr fontAlgn="base"/>
            <a:r>
              <a:rPr lang="en-US" sz="2000" dirty="0" err="1"/>
              <a:t>PrintWriter</a:t>
            </a:r>
            <a:r>
              <a:rPr lang="en-US" sz="2000" dirty="0"/>
              <a:t> is an object designed to write text to a File Stream</a:t>
            </a:r>
          </a:p>
          <a:p>
            <a:pPr fontAlgn="base"/>
            <a:r>
              <a:rPr lang="en-US" sz="2000" dirty="0"/>
              <a:t>What Are Streams?</a:t>
            </a:r>
          </a:p>
          <a:p>
            <a:pPr lvl="1" fontAlgn="base"/>
            <a:r>
              <a:rPr lang="en-US" sz="2000" dirty="0" err="1"/>
              <a:t>System.out</a:t>
            </a:r>
            <a:r>
              <a:rPr lang="en-US" sz="2000" dirty="0"/>
              <a:t>  - stream to the console</a:t>
            </a:r>
          </a:p>
          <a:p>
            <a:pPr lvl="1" fontAlgn="base"/>
            <a:r>
              <a:rPr lang="en-US" sz="2000" dirty="0" err="1"/>
              <a:t>System.in</a:t>
            </a:r>
            <a:r>
              <a:rPr lang="en-US" sz="2000" dirty="0"/>
              <a:t> - stream </a:t>
            </a:r>
            <a:r>
              <a:rPr lang="en-US" sz="2000" i="1" dirty="0"/>
              <a:t>from</a:t>
            </a:r>
            <a:r>
              <a:rPr lang="en-US" sz="2000" dirty="0"/>
              <a:t> the console</a:t>
            </a:r>
          </a:p>
          <a:p>
            <a:pPr lvl="1" fontAlgn="base"/>
            <a:r>
              <a:rPr lang="en-US" sz="2000" dirty="0" err="1"/>
              <a:t>System.err</a:t>
            </a:r>
            <a:r>
              <a:rPr lang="en-US" sz="2000" dirty="0"/>
              <a:t> - stream to the error log (often console) </a:t>
            </a:r>
          </a:p>
          <a:p>
            <a:pPr lvl="1" fontAlgn="base"/>
            <a:r>
              <a:rPr lang="en-US" sz="2000" dirty="0"/>
              <a:t>File is also a Stream</a:t>
            </a:r>
          </a:p>
          <a:p>
            <a:pPr lvl="1" fontAlgn="base"/>
            <a:r>
              <a:rPr lang="en-US" sz="2000" dirty="0" err="1"/>
              <a:t>FileOutputStream</a:t>
            </a:r>
            <a:r>
              <a:rPr lang="en-US" sz="2000" dirty="0"/>
              <a:t> is also a Stream</a:t>
            </a:r>
          </a:p>
          <a:p>
            <a:pPr fontAlgn="base"/>
            <a:r>
              <a:rPr lang="en-US" sz="2000" dirty="0" err="1"/>
              <a:t>PrintWriter</a:t>
            </a:r>
            <a:r>
              <a:rPr lang="en-US" sz="2000" dirty="0"/>
              <a:t> uses the same interface as </a:t>
            </a:r>
            <a:r>
              <a:rPr lang="en-US" sz="2000" dirty="0" err="1"/>
              <a:t>System.out</a:t>
            </a:r>
            <a:r>
              <a:rPr lang="en-US" sz="2000" dirty="0"/>
              <a:t> but directs the stream </a:t>
            </a:r>
          </a:p>
          <a:p>
            <a:pPr lvl="1" fontAlgn="base"/>
            <a:r>
              <a:rPr lang="en-US" sz="2000" dirty="0" err="1"/>
              <a:t>PrintWriter</a:t>
            </a:r>
            <a:r>
              <a:rPr lang="en-US" sz="2000" dirty="0"/>
              <a:t> writer = new </a:t>
            </a:r>
            <a:r>
              <a:rPr lang="en-US" sz="2000" dirty="0" err="1"/>
              <a:t>PrintWriter</a:t>
            </a:r>
            <a:r>
              <a:rPr lang="en-US" sz="2000" dirty="0"/>
              <a:t>(new </a:t>
            </a:r>
            <a:r>
              <a:rPr lang="en-US" sz="2000" dirty="0" err="1"/>
              <a:t>FileOutputStream</a:t>
            </a:r>
            <a:r>
              <a:rPr lang="en-US" sz="2000" dirty="0"/>
              <a:t>(“notes.txt”));</a:t>
            </a:r>
          </a:p>
          <a:p>
            <a:pPr lvl="1" fontAlgn="base"/>
            <a:r>
              <a:rPr lang="en-US" sz="2000" dirty="0" err="1"/>
              <a:t>writer.println</a:t>
            </a:r>
            <a:r>
              <a:rPr lang="en-US" sz="2000" dirty="0"/>
              <a:t>(“#These are my notes”);</a:t>
            </a:r>
          </a:p>
          <a:p>
            <a:pPr lvl="1" fontAlgn="base"/>
            <a:r>
              <a:rPr lang="en-US" sz="2000" dirty="0" err="1"/>
              <a:t>writer.print</a:t>
            </a:r>
            <a:r>
              <a:rPr lang="en-US" sz="2000" dirty="0"/>
              <a:t>(“This is a note without the extra line”);</a:t>
            </a:r>
          </a:p>
          <a:p>
            <a:pPr lvl="1" fontAlgn="base"/>
            <a:r>
              <a:rPr lang="en-US" sz="2000" dirty="0" err="1"/>
              <a:t>writer.print</a:t>
            </a:r>
            <a:r>
              <a:rPr lang="en-US" sz="2000" dirty="0"/>
              <a:t>(“ this would append right after the one above”);</a:t>
            </a:r>
          </a:p>
          <a:p>
            <a:pPr lvl="1" fontAlgn="base"/>
            <a:r>
              <a:rPr lang="en-US" sz="2000" dirty="0" err="1"/>
              <a:t>writer.close</a:t>
            </a:r>
            <a:r>
              <a:rPr lang="en-US" sz="2000" dirty="0"/>
              <a:t>(); //we need to close the stream after writing in the file!</a:t>
            </a:r>
          </a:p>
        </p:txBody>
      </p:sp>
    </p:spTree>
    <p:extLst>
      <p:ext uri="{BB962C8B-B14F-4D97-AF65-F5344CB8AC3E}">
        <p14:creationId xmlns:p14="http://schemas.microsoft.com/office/powerpoint/2010/main" val="14149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5B16C-09E4-4AD0-A535-9892366A46B1}"/>
              </a:ext>
            </a:extLst>
          </p:cNvPr>
          <p:cNvSpPr txBox="1"/>
          <p:nvPr/>
        </p:nvSpPr>
        <p:spPr>
          <a:xfrm flipH="1">
            <a:off x="61395" y="5745897"/>
            <a:ext cx="6473245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Discuss in your tables, how this program works.</a:t>
            </a:r>
          </a:p>
          <a:p>
            <a:endParaRPr lang="en-US" dirty="0"/>
          </a:p>
          <a:p>
            <a:r>
              <a:rPr lang="en-US" dirty="0"/>
              <a:t>What the throws </a:t>
            </a:r>
            <a:r>
              <a:rPr lang="en-US" dirty="0" err="1"/>
              <a:t>IOException</a:t>
            </a:r>
            <a:r>
              <a:rPr lang="en-US" dirty="0"/>
              <a:t> in </a:t>
            </a:r>
            <a:r>
              <a:rPr lang="en-US" dirty="0" err="1"/>
              <a:t>printSimpleFile</a:t>
            </a:r>
            <a:r>
              <a:rPr lang="en-US" dirty="0"/>
              <a:t> method means?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9EB848F-7AF9-457E-950A-263D9B55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1050065"/>
            <a:ext cx="9086850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"Error! Could open the file to write!"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98416-32B1-4AAB-8CDA-283EF1B02A09}"/>
              </a:ext>
            </a:extLst>
          </p:cNvPr>
          <p:cNvSpPr/>
          <p:nvPr/>
        </p:nvSpPr>
        <p:spPr>
          <a:xfrm>
            <a:off x="6503670" y="703064"/>
            <a:ext cx="734135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printSimpleFile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in)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throws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FileOutputStream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(!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line.equals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"exit"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(line);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another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.close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readSimpleFile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"Printing what is in simple.txt file"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try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Scanner(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File(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.hasNext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catch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e){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"Could not read the file!"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07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5B16C-09E4-4AD0-A535-9892366A46B1}"/>
              </a:ext>
            </a:extLst>
          </p:cNvPr>
          <p:cNvSpPr txBox="1"/>
          <p:nvPr/>
        </p:nvSpPr>
        <p:spPr>
          <a:xfrm flipH="1">
            <a:off x="92365" y="1057007"/>
            <a:ext cx="6473245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Instead of having the try…catch block inside </a:t>
            </a:r>
            <a:r>
              <a:rPr lang="en-US" dirty="0" err="1"/>
              <a:t>printSimpleFile</a:t>
            </a:r>
            <a:r>
              <a:rPr lang="en-US" dirty="0"/>
              <a:t> this block is implemented where the method is called.</a:t>
            </a:r>
          </a:p>
          <a:p>
            <a:endParaRPr lang="en-US" dirty="0"/>
          </a:p>
          <a:p>
            <a:r>
              <a:rPr lang="en-US" b="1" dirty="0"/>
              <a:t>throws</a:t>
            </a:r>
            <a:r>
              <a:rPr lang="en-US" dirty="0"/>
              <a:t> means that the method is delegating the dealing of the exception to where the method is being called.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9EB848F-7AF9-457E-950A-263D9B55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2461"/>
            <a:ext cx="9086850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"Error! Could open the file to write!"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98416-32B1-4AAB-8CDA-283EF1B02A09}"/>
              </a:ext>
            </a:extLst>
          </p:cNvPr>
          <p:cNvSpPr/>
          <p:nvPr/>
        </p:nvSpPr>
        <p:spPr>
          <a:xfrm>
            <a:off x="6503670" y="703064"/>
            <a:ext cx="734135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printSimpleFile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in)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throws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FileOutputStream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(!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line.equals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"exit"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(line);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another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.close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readSimpleFile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"Printing what is in simple.txt file"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try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Scanner(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File(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.hasNext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catch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e){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"Could not read the file!"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1631D-BACA-472E-9EFF-4C433E2C262A}"/>
              </a:ext>
            </a:extLst>
          </p:cNvPr>
          <p:cNvSpPr txBox="1"/>
          <p:nvPr/>
        </p:nvSpPr>
        <p:spPr>
          <a:xfrm>
            <a:off x="92365" y="3522398"/>
            <a:ext cx="571314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we apply the same thing to </a:t>
            </a:r>
            <a:r>
              <a:rPr lang="en-US" dirty="0" err="1"/>
              <a:t>readSimpleFile</a:t>
            </a:r>
            <a:r>
              <a:rPr lang="en-US" dirty="0"/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5024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164F67-5CFC-4A8B-9353-14C3A89C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" y="1188564"/>
            <a:ext cx="5532120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e.getMessage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A033B6-45AB-4118-A988-96FDA4B8C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810" y="1050065"/>
            <a:ext cx="860679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file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"simple.txt"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 string - 'exit' to stop"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line.equals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"exit"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(line);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another string - 'exit' to stop"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line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readSimpleFile2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"Printing what is in simple.txt file"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file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"simple.txt"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37836F5-2AC6-4730-9FE9-9C3DEB333794}"/>
              </a:ext>
            </a:extLst>
          </p:cNvPr>
          <p:cNvSpPr/>
          <p:nvPr/>
        </p:nvSpPr>
        <p:spPr>
          <a:xfrm>
            <a:off x="10984230" y="4206240"/>
            <a:ext cx="194310" cy="7086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6FFAF-5868-495D-9C60-6F42AD1E8851}"/>
              </a:ext>
            </a:extLst>
          </p:cNvPr>
          <p:cNvSpPr txBox="1"/>
          <p:nvPr/>
        </p:nvSpPr>
        <p:spPr>
          <a:xfrm>
            <a:off x="11292840" y="4360515"/>
            <a:ext cx="107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C108EA6-47D7-44AD-BF11-B47C5D8B7895}"/>
              </a:ext>
            </a:extLst>
          </p:cNvPr>
          <p:cNvSpPr/>
          <p:nvPr/>
        </p:nvSpPr>
        <p:spPr>
          <a:xfrm>
            <a:off x="2914650" y="3707666"/>
            <a:ext cx="217170" cy="5886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6F3C9-F78E-4265-868A-8EBC63E317BB}"/>
              </a:ext>
            </a:extLst>
          </p:cNvPr>
          <p:cNvSpPr txBox="1"/>
          <p:nvPr/>
        </p:nvSpPr>
        <p:spPr>
          <a:xfrm>
            <a:off x="3246120" y="3707666"/>
            <a:ext cx="1800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methods here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9F05CC1-D5E5-405A-B62D-4445D44796E2}"/>
              </a:ext>
            </a:extLst>
          </p:cNvPr>
          <p:cNvSpPr/>
          <p:nvPr/>
        </p:nvSpPr>
        <p:spPr>
          <a:xfrm rot="5400000">
            <a:off x="3372303" y="4404269"/>
            <a:ext cx="228602" cy="13198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363757-CAEB-4BE8-A673-86AFD55AF3E2}"/>
              </a:ext>
            </a:extLst>
          </p:cNvPr>
          <p:cNvSpPr txBox="1"/>
          <p:nvPr/>
        </p:nvSpPr>
        <p:spPr>
          <a:xfrm>
            <a:off x="2547257" y="5299713"/>
            <a:ext cx="2053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specific message that generated the exception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DE07B-D007-48FE-BD2E-C1B7AC46D027}"/>
              </a:ext>
            </a:extLst>
          </p:cNvPr>
          <p:cNvSpPr/>
          <p:nvPr/>
        </p:nvSpPr>
        <p:spPr>
          <a:xfrm>
            <a:off x="354330" y="6816628"/>
            <a:ext cx="10008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https://docs.oracle.com/javase/8/docs/api/java/io/IOException.html?is-external=true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2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1473737"/>
          </a:xfrm>
        </p:spPr>
        <p:txBody>
          <a:bodyPr/>
          <a:lstStyle/>
          <a:p>
            <a:pPr fontAlgn="base"/>
            <a:r>
              <a:rPr lang="en-US" sz="2400" dirty="0"/>
              <a:t>Worksheet</a:t>
            </a:r>
          </a:p>
          <a:p>
            <a:pPr lvl="1" fontAlgn="base"/>
            <a:r>
              <a:rPr lang="en-US" sz="2200" dirty="0"/>
              <a:t>Files available: </a:t>
            </a:r>
            <a:r>
              <a:rPr lang="en-US" sz="2200" dirty="0">
                <a:hlinkClick r:id="rId2"/>
              </a:rPr>
              <a:t>https://github.com/CSU-CompSci-CS163-4/Handouts/tree/main/ClassExamples/</a:t>
            </a:r>
            <a:r>
              <a:rPr lang="en-US" sz="2200">
                <a:hlinkClick r:id="rId2"/>
              </a:rPr>
              <a:t>09FileWrite</a:t>
            </a:r>
            <a:r>
              <a:rPr lang="en-US" sz="220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09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497446" y="1441823"/>
            <a:ext cx="1051889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 – participation activity due in lab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18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 – participation activity due in lab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19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9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671465" y="2918033"/>
            <a:ext cx="22413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https://twitter.com/BradSugars/status/897850608312561664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0A0D5-1182-4BFC-8F11-4D125EC6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817" y="0"/>
            <a:ext cx="2883646" cy="2883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A8138-6A98-4DE5-8EB4-C33E868FC3E1}"/>
              </a:ext>
            </a:extLst>
          </p:cNvPr>
          <p:cNvSpPr txBox="1"/>
          <p:nvPr/>
        </p:nvSpPr>
        <p:spPr>
          <a:xfrm flipH="1">
            <a:off x="9976198" y="3363522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24B50-0BD3-45AB-8653-28927089C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61929"/>
              </p:ext>
            </p:extLst>
          </p:nvPr>
        </p:nvGraphicFramePr>
        <p:xfrm>
          <a:off x="10025176" y="3998912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</a:t>
                      </a:r>
                      <a:r>
                        <a:rPr lang="en-US" sz="1700" dirty="0">
                          <a:effectLst/>
                        </a:rPr>
                        <a:t>PM </a:t>
                      </a:r>
                      <a:r>
                        <a:rPr lang="en-US" sz="1700">
                          <a:effectLst/>
                        </a:rPr>
                        <a:t>- 5 </a:t>
                      </a:r>
                      <a:r>
                        <a:rPr lang="en-US" sz="1700" dirty="0">
                          <a:effectLst/>
                        </a:rPr>
                        <a:t>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79320-E876-6B42-93CB-7BF9A5E3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14D4E-C8ED-1542-8759-DC4F11EF5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859" y="1746337"/>
            <a:ext cx="6280725" cy="5130956"/>
          </a:xfrm>
        </p:spPr>
        <p:txBody>
          <a:bodyPr/>
          <a:lstStyle/>
          <a:p>
            <a:r>
              <a:rPr lang="en-US" sz="2000" dirty="0"/>
              <a:t>You use them daily </a:t>
            </a:r>
          </a:p>
          <a:p>
            <a:pPr lvl="1"/>
            <a:r>
              <a:rPr lang="en-US" sz="2000" dirty="0"/>
              <a:t>Most common OS in the world? </a:t>
            </a:r>
          </a:p>
          <a:p>
            <a:pPr lvl="1"/>
            <a:r>
              <a:rPr lang="en-US" sz="2000" dirty="0"/>
              <a:t>Android </a:t>
            </a:r>
          </a:p>
          <a:p>
            <a:pPr lvl="2"/>
            <a:r>
              <a:rPr lang="en-US" sz="2000" dirty="0"/>
              <a:t>Written in Java w/ Kotlin </a:t>
            </a:r>
          </a:p>
          <a:p>
            <a:r>
              <a:rPr lang="en-US" sz="2000" dirty="0"/>
              <a:t>The control</a:t>
            </a:r>
          </a:p>
          <a:p>
            <a:pPr lvl="1"/>
            <a:r>
              <a:rPr lang="en-US" sz="2000" dirty="0"/>
              <a:t>Resources</a:t>
            </a:r>
          </a:p>
          <a:p>
            <a:pPr lvl="1"/>
            <a:r>
              <a:rPr lang="en-US" sz="2000" dirty="0"/>
              <a:t>Hardware Interaction</a:t>
            </a:r>
          </a:p>
          <a:p>
            <a:pPr lvl="1"/>
            <a:r>
              <a:rPr lang="en-US" sz="2000" dirty="0"/>
              <a:t>Devices </a:t>
            </a:r>
          </a:p>
          <a:p>
            <a:pPr lvl="1"/>
            <a:r>
              <a:rPr lang="en-US" sz="2000" dirty="0"/>
              <a:t>Running applications, memory,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Files! </a:t>
            </a:r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CD636-2724-B041-8DA8-FC69662E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67" y="1301751"/>
            <a:ext cx="3290844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B7718F-98A5-874E-AAE8-78BA7B52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458400"/>
            <a:ext cx="1318283" cy="131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A0623A-35D2-5541-B0D8-52F96C4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82" y="780877"/>
            <a:ext cx="1849267" cy="2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139862-83DE-AF46-814E-A715F214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23" y="1975216"/>
            <a:ext cx="2170290" cy="21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15E5320-A40D-E04C-A722-2596D1E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45" y="3060361"/>
            <a:ext cx="1979734" cy="197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EA5F62-3860-BE44-97E0-D0CE5A999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3" b="33696"/>
          <a:stretch/>
        </p:blipFill>
        <p:spPr bwMode="auto">
          <a:xfrm>
            <a:off x="11253924" y="-182233"/>
            <a:ext cx="3323008" cy="17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43ED422-5886-E749-90BF-5102577E3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65" y="4643553"/>
            <a:ext cx="1865067" cy="21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590D5D-CDEE-8741-92FB-994B2A75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757">
            <a:off x="9461143" y="3939804"/>
            <a:ext cx="1486526" cy="1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4238404"/>
          </a:xfrm>
        </p:spPr>
        <p:txBody>
          <a:bodyPr/>
          <a:lstStyle/>
          <a:p>
            <a:pPr fontAlgn="base"/>
            <a:r>
              <a:rPr lang="en-US" sz="2000" dirty="0"/>
              <a:t>Program that helps manage files and other programs</a:t>
            </a:r>
          </a:p>
          <a:p>
            <a:pPr fontAlgn="base"/>
            <a:r>
              <a:rPr lang="en-US" sz="2000" dirty="0"/>
              <a:t>Directory Structure</a:t>
            </a:r>
          </a:p>
          <a:p>
            <a:pPr lvl="1" fontAlgn="base"/>
            <a:r>
              <a:rPr lang="en-US" sz="2000" dirty="0"/>
              <a:t>Relative</a:t>
            </a:r>
          </a:p>
          <a:p>
            <a:pPr lvl="2" fontAlgn="base"/>
            <a:r>
              <a:rPr lang="en-US" sz="2000" dirty="0"/>
              <a:t>Based on current location</a:t>
            </a:r>
          </a:p>
          <a:p>
            <a:pPr lvl="1" fontAlgn="base"/>
            <a:r>
              <a:rPr lang="en-US" sz="2000" dirty="0"/>
              <a:t>Absolute </a:t>
            </a:r>
          </a:p>
          <a:p>
            <a:pPr lvl="2" fontAlgn="base"/>
            <a:r>
              <a:rPr lang="en-US" sz="2000" dirty="0"/>
              <a:t>Based on Root, the top of the hierarchy</a:t>
            </a:r>
          </a:p>
          <a:p>
            <a:pPr fontAlgn="base"/>
            <a:r>
              <a:rPr lang="en-US" sz="2000" dirty="0"/>
              <a:t>Key “shortcuts”</a:t>
            </a:r>
          </a:p>
          <a:p>
            <a:pPr lvl="1" fontAlgn="base"/>
            <a:r>
              <a:rPr lang="en-US" sz="2000" dirty="0"/>
              <a:t>.  (yes dot) - current directory </a:t>
            </a:r>
          </a:p>
          <a:p>
            <a:pPr lvl="1" fontAlgn="base"/>
            <a:r>
              <a:rPr lang="en-US" sz="2000" dirty="0"/>
              <a:t>..  (directory above this directory)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966200" y="852805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7248048" y="2352025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471373" y="2352026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591360" y="3683554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7069959" y="3683552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859916" y="233544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706159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1298191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479369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828166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276748" y="1463722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386966" y="1463722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395721" y="1463722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597009" y="2962942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76748" y="2962942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9006419" y="4294471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620060" y="4294471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825241" y="2962943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500073" y="2962943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3565656"/>
          </a:xfrm>
        </p:spPr>
        <p:txBody>
          <a:bodyPr/>
          <a:lstStyle/>
          <a:p>
            <a:pPr fontAlgn="base"/>
            <a:r>
              <a:rPr lang="en-US" sz="2400" dirty="0"/>
              <a:t>Windows: drive letter with C:/, D:/ </a:t>
            </a:r>
            <a:r>
              <a:rPr lang="en-US" sz="2400" dirty="0" err="1"/>
              <a:t>etc</a:t>
            </a:r>
            <a:endParaRPr lang="en-US" sz="2400" dirty="0"/>
          </a:p>
          <a:p>
            <a:pPr fontAlgn="base"/>
            <a:r>
              <a:rPr lang="en-US" sz="2400" dirty="0"/>
              <a:t>Linux/MacOS/Unix: just a "/“</a:t>
            </a:r>
          </a:p>
          <a:p>
            <a:pPr fontAlgn="base"/>
            <a:r>
              <a:rPr lang="en-US" sz="2400" dirty="0"/>
              <a:t>"/Directory - A/file“</a:t>
            </a:r>
          </a:p>
          <a:p>
            <a:pPr fontAlgn="base"/>
            <a:r>
              <a:rPr lang="en-US" sz="2400" dirty="0"/>
              <a:t>"/Directory - A/Directory - C/file“</a:t>
            </a:r>
          </a:p>
          <a:p>
            <a:pPr fontAlgn="base"/>
            <a:r>
              <a:rPr lang="en-US" sz="2400" dirty="0"/>
              <a:t>"C:\Directory - B\file“</a:t>
            </a:r>
          </a:p>
          <a:p>
            <a:pPr fontAlgn="base"/>
            <a:r>
              <a:rPr lang="en-US" sz="2400" dirty="0"/>
              <a:t>"/file"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966200" y="852805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7248048" y="2352025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471373" y="2352026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591360" y="3683554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7069959" y="3683552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859916" y="233544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706159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1298191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479369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828166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276748" y="1463722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386966" y="1463722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395721" y="1463722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597009" y="2962942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76748" y="2962942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9006419" y="4294471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620060" y="4294471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825241" y="2962943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500073" y="2962943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BE39-F900-D74A-98E1-D0DC21E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BBBBB6-EEBB-4AA4-A4B0-BFF4F8288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41886" y="1711730"/>
            <a:ext cx="7724485" cy="5612611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To read we used: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Scanner(new File("input.txt"));</a:t>
            </a: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/>
              <a:t>To write we will use:</a:t>
            </a:r>
          </a:p>
          <a:p>
            <a:pPr marL="0" indent="0" fontAlgn="base">
              <a:buNone/>
            </a:pP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 writer = 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        new </a:t>
            </a: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(new File(“notes.txt”));</a:t>
            </a:r>
          </a:p>
          <a:p>
            <a:pPr marL="0" indent="0" fontAlgn="base">
              <a:buNone/>
            </a:pPr>
            <a:r>
              <a:rPr lang="en-US" dirty="0"/>
              <a:t>Or</a:t>
            </a:r>
          </a:p>
          <a:p>
            <a:pPr marL="0" indent="0" fontAlgn="base">
              <a:buNone/>
            </a:pP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 writer = 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        new </a:t>
            </a: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(new </a:t>
            </a:r>
            <a:r>
              <a:rPr lang="en-US" b="1" dirty="0" err="1"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latin typeface="Consolas" panose="020B0609020204030204" pitchFamily="49" charset="0"/>
              </a:rPr>
              <a:t>(“notes.txt”));</a:t>
            </a: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CEE42-FC11-40BA-B427-2113532B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" y="1711730"/>
            <a:ext cx="6069899" cy="3786099"/>
          </a:xfrm>
          <a:prstGeom prst="rect">
            <a:avLst/>
          </a:prstGeom>
          <a:ln>
            <a:solidFill>
              <a:srgbClr val="092529"/>
            </a:solidFill>
          </a:ln>
        </p:spPr>
      </p:pic>
    </p:spTree>
    <p:extLst>
      <p:ext uri="{BB962C8B-B14F-4D97-AF65-F5344CB8AC3E}">
        <p14:creationId xmlns:p14="http://schemas.microsoft.com/office/powerpoint/2010/main" val="10737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12313"/>
            <a:ext cx="12561453" cy="3411768"/>
          </a:xfrm>
        </p:spPr>
        <p:txBody>
          <a:bodyPr/>
          <a:lstStyle/>
          <a:p>
            <a:pPr fontAlgn="base"/>
            <a:r>
              <a:rPr lang="en-US" sz="2400" dirty="0"/>
              <a:t>Has a number of useful methods when dealing with files and directories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File </a:t>
            </a:r>
            <a:r>
              <a:rPr lang="en-US" sz="2400" b="1" dirty="0" err="1"/>
              <a:t>myFile</a:t>
            </a:r>
            <a:r>
              <a:rPr lang="en-US" sz="2400" b="1" dirty="0"/>
              <a:t>  = new File(“filename”);</a:t>
            </a:r>
          </a:p>
          <a:p>
            <a:pPr lvl="1" fontAlgn="base"/>
            <a:r>
              <a:rPr lang="en-US" sz="2400" dirty="0"/>
              <a:t>Creates or reads a file based on the </a:t>
            </a:r>
            <a:r>
              <a:rPr lang="en-US" sz="2400" i="1" dirty="0" err="1"/>
              <a:t>path+filename</a:t>
            </a:r>
            <a:r>
              <a:rPr lang="en-US" sz="2400" i="1" dirty="0"/>
              <a:t> </a:t>
            </a:r>
            <a:r>
              <a:rPr lang="en-US" sz="2400" dirty="0"/>
              <a:t> given</a:t>
            </a:r>
          </a:p>
          <a:p>
            <a:pPr lvl="1" fontAlgn="base"/>
            <a:r>
              <a:rPr lang="en-US" sz="2400" dirty="0"/>
              <a:t>Actually connects to the location which is a </a:t>
            </a:r>
            <a:r>
              <a:rPr lang="en-US" sz="2400" b="1" dirty="0"/>
              <a:t>‘stream of bytes’</a:t>
            </a:r>
            <a:endParaRPr lang="en-US" sz="2400" dirty="0"/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5120"/>
            <a:ext cx="12561453" cy="3936783"/>
          </a:xfrm>
        </p:spPr>
        <p:txBody>
          <a:bodyPr/>
          <a:lstStyle/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File(“output.txt”);</a:t>
            </a:r>
          </a:p>
          <a:p>
            <a:pPr lvl="1" fontAlgn="base"/>
            <a:r>
              <a:rPr lang="en-US" sz="2000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File(“/Users/</a:t>
            </a:r>
            <a:r>
              <a:rPr lang="en-US" sz="2400" dirty="0" err="1"/>
              <a:t>lionelle</a:t>
            </a:r>
            <a:r>
              <a:rPr lang="en-US" sz="2400" dirty="0"/>
              <a:t>/</a:t>
            </a:r>
            <a:r>
              <a:rPr lang="en-US" sz="2400" dirty="0" err="1"/>
              <a:t>output.txt</a:t>
            </a:r>
            <a:r>
              <a:rPr lang="en-US" sz="2400" dirty="0"/>
              <a:t>”);</a:t>
            </a:r>
          </a:p>
          <a:p>
            <a:pPr lvl="1" fontAlgn="base"/>
            <a:r>
              <a:rPr lang="en-US" sz="2000" dirty="0"/>
              <a:t>Creates a file based on the </a:t>
            </a:r>
            <a:r>
              <a:rPr lang="en-US" sz="2000" b="1" dirty="0"/>
              <a:t>absolute</a:t>
            </a:r>
            <a:r>
              <a:rPr lang="en-US" sz="2000" dirty="0"/>
              <a:t> path that is Root -&gt; Users -&gt; </a:t>
            </a:r>
            <a:r>
              <a:rPr lang="en-US" sz="2000" dirty="0" err="1"/>
              <a:t>lionelle</a:t>
            </a:r>
            <a:r>
              <a:rPr lang="en-US" sz="2000" dirty="0"/>
              <a:t> (folder) -&gt; </a:t>
            </a:r>
            <a:r>
              <a:rPr lang="en-US" sz="2000" dirty="0" err="1"/>
              <a:t>output.txt</a:t>
            </a:r>
            <a:endParaRPr lang="en-US" sz="2000" dirty="0"/>
          </a:p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File(“../</a:t>
            </a:r>
            <a:r>
              <a:rPr lang="en-US" sz="2400" dirty="0" err="1"/>
              <a:t>output.txt</a:t>
            </a:r>
            <a:r>
              <a:rPr lang="en-US" sz="2400" dirty="0"/>
              <a:t>”);</a:t>
            </a:r>
          </a:p>
          <a:p>
            <a:pPr lvl="1" fontAlgn="base"/>
            <a:r>
              <a:rPr lang="en-US" sz="2000" dirty="0"/>
              <a:t>What does this do?</a:t>
            </a:r>
          </a:p>
          <a:p>
            <a:pPr marL="699614" lvl="1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7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FileOutputStream</a:t>
            </a:r>
            <a:r>
              <a:rPr lang="en-US" dirty="0"/>
              <a:t>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5120"/>
            <a:ext cx="12561453" cy="5130956"/>
          </a:xfrm>
        </p:spPr>
        <p:txBody>
          <a:bodyPr/>
          <a:lstStyle/>
          <a:p>
            <a:pPr fontAlgn="base"/>
            <a:r>
              <a:rPr lang="en-US" sz="2400" dirty="0"/>
              <a:t>Has a number of useful methods when dealing with writing binary data to a file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(“output.txt”);</a:t>
            </a:r>
          </a:p>
          <a:p>
            <a:pPr lvl="1" fontAlgn="base"/>
            <a:r>
              <a:rPr lang="en-US" sz="2000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(“/Users/lionelle/output.txt”);</a:t>
            </a:r>
          </a:p>
          <a:p>
            <a:pPr lvl="1" fontAlgn="base"/>
            <a:r>
              <a:rPr lang="en-US" sz="2000" dirty="0"/>
              <a:t>Creates a file based on the </a:t>
            </a:r>
            <a:r>
              <a:rPr lang="en-US" sz="2000" b="1" dirty="0"/>
              <a:t>absolute</a:t>
            </a:r>
            <a:r>
              <a:rPr lang="en-US" sz="2000" dirty="0"/>
              <a:t> path that is Root -&gt; Users -&gt; </a:t>
            </a:r>
            <a:r>
              <a:rPr lang="en-US" sz="2000" dirty="0" err="1"/>
              <a:t>lionelle</a:t>
            </a:r>
            <a:r>
              <a:rPr lang="en-US" sz="2000" dirty="0"/>
              <a:t> (folder) -&gt; </a:t>
            </a:r>
            <a:r>
              <a:rPr lang="en-US" sz="2000" dirty="0" err="1"/>
              <a:t>output.txt</a:t>
            </a:r>
            <a:endParaRPr lang="en-US" sz="2000" dirty="0"/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 (“../output.txt”);</a:t>
            </a:r>
          </a:p>
          <a:p>
            <a:pPr lvl="1" fontAlgn="base"/>
            <a:r>
              <a:rPr lang="en-US" sz="2000" dirty="0"/>
              <a:t>What does this do?</a:t>
            </a:r>
          </a:p>
          <a:p>
            <a:pPr marL="699614" lvl="1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7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1788</Words>
  <Application>Microsoft Office PowerPoint</Application>
  <PresentationFormat>Custom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Operating Systems</vt:lpstr>
      <vt:lpstr>File Systems</vt:lpstr>
      <vt:lpstr>File Systems - Examples</vt:lpstr>
      <vt:lpstr>Files and Streams</vt:lpstr>
      <vt:lpstr>File Object in Java</vt:lpstr>
      <vt:lpstr>File Object in Java</vt:lpstr>
      <vt:lpstr>FileOutputStream Object in Java</vt:lpstr>
      <vt:lpstr>Print Writer</vt:lpstr>
      <vt:lpstr>Example of Writing and Reading</vt:lpstr>
      <vt:lpstr>Example of Writing and Reading</vt:lpstr>
      <vt:lpstr>Example of Writing and Reading</vt:lpstr>
      <vt:lpstr>In Class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8</cp:revision>
  <dcterms:created xsi:type="dcterms:W3CDTF">2020-04-14T02:55:50Z</dcterms:created>
  <dcterms:modified xsi:type="dcterms:W3CDTF">2024-03-18T15:40:06Z</dcterms:modified>
</cp:coreProperties>
</file>