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11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12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13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14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15.xml" ContentType="application/vnd.openxmlformats-officedocument.presentationml.notesSl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notesSlides/notesSlide23.xml" ContentType="application/vnd.openxmlformats-officedocument.presentationml.notesSlid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28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charts/chart29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charts/chart30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ppt/notesSlides/notesSlide24.xml" ContentType="application/vnd.openxmlformats-officedocument.presentationml.notesSlide+xml"/>
  <Override PartName="/ppt/charts/chart31.xml" ContentType="application/vnd.openxmlformats-officedocument.drawingml.chart+xml"/>
  <Override PartName="/ppt/charts/style31.xml" ContentType="application/vnd.ms-office.chartstyle+xml"/>
  <Override PartName="/ppt/charts/colors31.xml" ContentType="application/vnd.ms-office.chartcolorstyle+xml"/>
  <Override PartName="/ppt/charts/chart32.xml" ContentType="application/vnd.openxmlformats-officedocument.drawingml.chart+xml"/>
  <Override PartName="/ppt/charts/style32.xml" ContentType="application/vnd.ms-office.chartstyle+xml"/>
  <Override PartName="/ppt/charts/colors32.xml" ContentType="application/vnd.ms-office.chartcolorstyle+xml"/>
  <Override PartName="/ppt/charts/chart33.xml" ContentType="application/vnd.openxmlformats-officedocument.drawingml.chart+xml"/>
  <Override PartName="/ppt/charts/style33.xml" ContentType="application/vnd.ms-office.chartstyle+xml"/>
  <Override PartName="/ppt/charts/colors33.xml" ContentType="application/vnd.ms-office.chartcolorstyle+xml"/>
  <Override PartName="/ppt/charts/chart34.xml" ContentType="application/vnd.openxmlformats-officedocument.drawingml.chart+xml"/>
  <Override PartName="/ppt/charts/style34.xml" ContentType="application/vnd.ms-office.chartstyle+xml"/>
  <Override PartName="/ppt/charts/colors34.xml" ContentType="application/vnd.ms-office.chartcolorstyle+xml"/>
  <Override PartName="/ppt/notesSlides/notesSlide25.xml" ContentType="application/vnd.openxmlformats-officedocument.presentationml.notesSlide+xml"/>
  <Override PartName="/ppt/charts/chart35.xml" ContentType="application/vnd.openxmlformats-officedocument.drawingml.chart+xml"/>
  <Override PartName="/ppt/charts/style35.xml" ContentType="application/vnd.ms-office.chartstyle+xml"/>
  <Override PartName="/ppt/charts/colors35.xml" ContentType="application/vnd.ms-office.chartcolorstyle+xml"/>
  <Override PartName="/ppt/charts/chart36.xml" ContentType="application/vnd.openxmlformats-officedocument.drawingml.chart+xml"/>
  <Override PartName="/ppt/charts/style36.xml" ContentType="application/vnd.ms-office.chartstyle+xml"/>
  <Override PartName="/ppt/charts/colors36.xml" ContentType="application/vnd.ms-office.chartcolorstyle+xml"/>
  <Override PartName="/ppt/charts/chart37.xml" ContentType="application/vnd.openxmlformats-officedocument.drawingml.chart+xml"/>
  <Override PartName="/ppt/charts/style37.xml" ContentType="application/vnd.ms-office.chartstyle+xml"/>
  <Override PartName="/ppt/charts/colors37.xml" ContentType="application/vnd.ms-office.chartcolorstyle+xml"/>
  <Override PartName="/ppt/charts/chart38.xml" ContentType="application/vnd.openxmlformats-officedocument.drawingml.chart+xml"/>
  <Override PartName="/ppt/charts/style38.xml" ContentType="application/vnd.ms-office.chartstyle+xml"/>
  <Override PartName="/ppt/charts/colors38.xml" ContentType="application/vnd.ms-office.chartcolorstyle+xml"/>
  <Override PartName="/ppt/charts/chart39.xml" ContentType="application/vnd.openxmlformats-officedocument.drawingml.chart+xml"/>
  <Override PartName="/ppt/charts/style39.xml" ContentType="application/vnd.ms-office.chartstyle+xml"/>
  <Override PartName="/ppt/charts/colors39.xml" ContentType="application/vnd.ms-office.chartcolorstyle+xml"/>
  <Override PartName="/ppt/notesSlides/notesSlide26.xml" ContentType="application/vnd.openxmlformats-officedocument.presentationml.notesSlide+xml"/>
  <Override PartName="/ppt/charts/chart40.xml" ContentType="application/vnd.openxmlformats-officedocument.drawingml.chart+xml"/>
  <Override PartName="/ppt/charts/style40.xml" ContentType="application/vnd.ms-office.chartstyle+xml"/>
  <Override PartName="/ppt/charts/colors40.xml" ContentType="application/vnd.ms-office.chartcolorstyle+xml"/>
  <Override PartName="/ppt/charts/chart41.xml" ContentType="application/vnd.openxmlformats-officedocument.drawingml.chart+xml"/>
  <Override PartName="/ppt/charts/style41.xml" ContentType="application/vnd.ms-office.chartstyle+xml"/>
  <Override PartName="/ppt/charts/colors41.xml" ContentType="application/vnd.ms-office.chartcolorstyle+xml"/>
  <Override PartName="/ppt/charts/chart42.xml" ContentType="application/vnd.openxmlformats-officedocument.drawingml.chart+xml"/>
  <Override PartName="/ppt/charts/style42.xml" ContentType="application/vnd.ms-office.chartstyle+xml"/>
  <Override PartName="/ppt/charts/colors42.xml" ContentType="application/vnd.ms-office.chartcolorstyle+xml"/>
  <Override PartName="/ppt/charts/chart43.xml" ContentType="application/vnd.openxmlformats-officedocument.drawingml.chart+xml"/>
  <Override PartName="/ppt/charts/style43.xml" ContentType="application/vnd.ms-office.chartstyle+xml"/>
  <Override PartName="/ppt/charts/colors43.xml" ContentType="application/vnd.ms-office.chartcolorstyle+xml"/>
  <Override PartName="/ppt/charts/chart44.xml" ContentType="application/vnd.openxmlformats-officedocument.drawingml.chart+xml"/>
  <Override PartName="/ppt/charts/style44.xml" ContentType="application/vnd.ms-office.chartstyle+xml"/>
  <Override PartName="/ppt/charts/colors44.xml" ContentType="application/vnd.ms-office.chartcolorstyle+xml"/>
  <Override PartName="/ppt/notesSlides/notesSlide27.xml" ContentType="application/vnd.openxmlformats-officedocument.presentationml.notesSlide+xml"/>
  <Override PartName="/ppt/charts/chart45.xml" ContentType="application/vnd.openxmlformats-officedocument.drawingml.chart+xml"/>
  <Override PartName="/ppt/charts/style45.xml" ContentType="application/vnd.ms-office.chartstyle+xml"/>
  <Override PartName="/ppt/charts/colors45.xml" ContentType="application/vnd.ms-office.chartcolorstyle+xml"/>
  <Override PartName="/ppt/charts/chart46.xml" ContentType="application/vnd.openxmlformats-officedocument.drawingml.chart+xml"/>
  <Override PartName="/ppt/charts/style46.xml" ContentType="application/vnd.ms-office.chartstyle+xml"/>
  <Override PartName="/ppt/charts/colors46.xml" ContentType="application/vnd.ms-office.chartcolorstyle+xml"/>
  <Override PartName="/ppt/charts/chart47.xml" ContentType="application/vnd.openxmlformats-officedocument.drawingml.chart+xml"/>
  <Override PartName="/ppt/charts/style47.xml" ContentType="application/vnd.ms-office.chartstyle+xml"/>
  <Override PartName="/ppt/charts/colors47.xml" ContentType="application/vnd.ms-office.chartcolorstyle+xml"/>
  <Override PartName="/ppt/charts/chart48.xml" ContentType="application/vnd.openxmlformats-officedocument.drawingml.chart+xml"/>
  <Override PartName="/ppt/charts/style48.xml" ContentType="application/vnd.ms-office.chartstyle+xml"/>
  <Override PartName="/ppt/charts/colors48.xml" ContentType="application/vnd.ms-office.chartcolorstyle+xml"/>
  <Override PartName="/ppt/charts/chart49.xml" ContentType="application/vnd.openxmlformats-officedocument.drawingml.chart+xml"/>
  <Override PartName="/ppt/charts/style49.xml" ContentType="application/vnd.ms-office.chartstyle+xml"/>
  <Override PartName="/ppt/charts/colors49.xml" ContentType="application/vnd.ms-office.chartcolorstyle+xml"/>
  <Override PartName="/ppt/notesSlides/notesSlide28.xml" ContentType="application/vnd.openxmlformats-officedocument.presentationml.notesSlide+xml"/>
  <Override PartName="/ppt/charts/chart50.xml" ContentType="application/vnd.openxmlformats-officedocument.drawingml.chart+xml"/>
  <Override PartName="/ppt/charts/style50.xml" ContentType="application/vnd.ms-office.chartstyle+xml"/>
  <Override PartName="/ppt/charts/colors50.xml" ContentType="application/vnd.ms-office.chartcolorstyle+xml"/>
  <Override PartName="/ppt/charts/chart51.xml" ContentType="application/vnd.openxmlformats-officedocument.drawingml.chart+xml"/>
  <Override PartName="/ppt/charts/style51.xml" ContentType="application/vnd.ms-office.chartstyle+xml"/>
  <Override PartName="/ppt/charts/colors51.xml" ContentType="application/vnd.ms-office.chartcolorstyle+xml"/>
  <Override PartName="/ppt/charts/chart52.xml" ContentType="application/vnd.openxmlformats-officedocument.drawingml.chart+xml"/>
  <Override PartName="/ppt/charts/style52.xml" ContentType="application/vnd.ms-office.chartstyle+xml"/>
  <Override PartName="/ppt/charts/colors52.xml" ContentType="application/vnd.ms-office.chartcolorstyle+xml"/>
  <Override PartName="/ppt/charts/chart53.xml" ContentType="application/vnd.openxmlformats-officedocument.drawingml.chart+xml"/>
  <Override PartName="/ppt/charts/style53.xml" ContentType="application/vnd.ms-office.chartstyle+xml"/>
  <Override PartName="/ppt/charts/colors53.xml" ContentType="application/vnd.ms-office.chartcolorstyle+xml"/>
  <Override PartName="/ppt/charts/chart54.xml" ContentType="application/vnd.openxmlformats-officedocument.drawingml.chart+xml"/>
  <Override PartName="/ppt/charts/style54.xml" ContentType="application/vnd.ms-office.chartstyle+xml"/>
  <Override PartName="/ppt/charts/colors54.xml" ContentType="application/vnd.ms-office.chartcolorstyle+xml"/>
  <Override PartName="/ppt/notesSlides/notesSlide29.xml" ContentType="application/vnd.openxmlformats-officedocument.presentationml.notesSlide+xml"/>
  <Override PartName="/ppt/charts/chart55.xml" ContentType="application/vnd.openxmlformats-officedocument.drawingml.chart+xml"/>
  <Override PartName="/ppt/charts/style55.xml" ContentType="application/vnd.ms-office.chartstyle+xml"/>
  <Override PartName="/ppt/charts/colors55.xml" ContentType="application/vnd.ms-office.chartcolorstyle+xml"/>
  <Override PartName="/ppt/charts/chart56.xml" ContentType="application/vnd.openxmlformats-officedocument.drawingml.chart+xml"/>
  <Override PartName="/ppt/charts/style56.xml" ContentType="application/vnd.ms-office.chartstyle+xml"/>
  <Override PartName="/ppt/charts/colors56.xml" ContentType="application/vnd.ms-office.chartcolorstyle+xml"/>
  <Override PartName="/ppt/charts/chart57.xml" ContentType="application/vnd.openxmlformats-officedocument.drawingml.chart+xml"/>
  <Override PartName="/ppt/charts/style57.xml" ContentType="application/vnd.ms-office.chartstyle+xml"/>
  <Override PartName="/ppt/charts/colors57.xml" ContentType="application/vnd.ms-office.chartcolorstyle+xml"/>
  <Override PartName="/ppt/charts/chart58.xml" ContentType="application/vnd.openxmlformats-officedocument.drawingml.chart+xml"/>
  <Override PartName="/ppt/charts/style58.xml" ContentType="application/vnd.ms-office.chartstyle+xml"/>
  <Override PartName="/ppt/charts/colors58.xml" ContentType="application/vnd.ms-office.chartcolorstyle+xml"/>
  <Override PartName="/ppt/charts/chart59.xml" ContentType="application/vnd.openxmlformats-officedocument.drawingml.chart+xml"/>
  <Override PartName="/ppt/charts/style59.xml" ContentType="application/vnd.ms-office.chartstyle+xml"/>
  <Override PartName="/ppt/charts/colors59.xml" ContentType="application/vnd.ms-office.chartcolorstyl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charts/chart60.xml" ContentType="application/vnd.openxmlformats-officedocument.drawingml.chart+xml"/>
  <Override PartName="/ppt/charts/style60.xml" ContentType="application/vnd.ms-office.chartstyle+xml"/>
  <Override PartName="/ppt/charts/colors60.xml" ContentType="application/vnd.ms-office.chartcolorstyl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charts/chart61.xml" ContentType="application/vnd.openxmlformats-officedocument.drawingml.chart+xml"/>
  <Override PartName="/ppt/charts/style61.xml" ContentType="application/vnd.ms-office.chartstyle+xml"/>
  <Override PartName="/ppt/charts/colors61.xml" ContentType="application/vnd.ms-office.chartcolorstyl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charts/chart62.xml" ContentType="application/vnd.openxmlformats-officedocument.drawingml.chart+xml"/>
  <Override PartName="/ppt/charts/style62.xml" ContentType="application/vnd.ms-office.chartstyle+xml"/>
  <Override PartName="/ppt/charts/colors62.xml" ContentType="application/vnd.ms-office.chartcolorstyl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charts/chart63.xml" ContentType="application/vnd.openxmlformats-officedocument.drawingml.chart+xml"/>
  <Override PartName="/ppt/charts/style63.xml" ContentType="application/vnd.ms-office.chartstyle+xml"/>
  <Override PartName="/ppt/charts/colors63.xml" ContentType="application/vnd.ms-office.chartcolorstyle+xml"/>
  <Override PartName="/ppt/charts/chart64.xml" ContentType="application/vnd.openxmlformats-officedocument.drawingml.chart+xml"/>
  <Override PartName="/ppt/charts/style64.xml" ContentType="application/vnd.ms-office.chartstyle+xml"/>
  <Override PartName="/ppt/charts/colors64.xml" ContentType="application/vnd.ms-office.chartcolorstyle+xml"/>
  <Override PartName="/ppt/notesSlides/notesSlide45.xml" ContentType="application/vnd.openxmlformats-officedocument.presentationml.notesSlide+xml"/>
  <Override PartName="/ppt/charts/chart65.xml" ContentType="application/vnd.openxmlformats-officedocument.drawingml.chart+xml"/>
  <Override PartName="/ppt/charts/style65.xml" ContentType="application/vnd.ms-office.chartstyle+xml"/>
  <Override PartName="/ppt/charts/colors65.xml" ContentType="application/vnd.ms-office.chartcolorstyle+xml"/>
  <Override PartName="/ppt/charts/chart66.xml" ContentType="application/vnd.openxmlformats-officedocument.drawingml.chart+xml"/>
  <Override PartName="/ppt/charts/style66.xml" ContentType="application/vnd.ms-office.chartstyle+xml"/>
  <Override PartName="/ppt/charts/colors66.xml" ContentType="application/vnd.ms-office.chartcolorstyl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charts/chart67.xml" ContentType="application/vnd.openxmlformats-officedocument.drawingml.chart+xml"/>
  <Override PartName="/ppt/charts/style67.xml" ContentType="application/vnd.ms-office.chartstyle+xml"/>
  <Override PartName="/ppt/charts/colors67.xml" ContentType="application/vnd.ms-office.chartcolorstyle+xml"/>
  <Override PartName="/ppt/charts/chart68.xml" ContentType="application/vnd.openxmlformats-officedocument.drawingml.chart+xml"/>
  <Override PartName="/ppt/charts/style68.xml" ContentType="application/vnd.ms-office.chartstyle+xml"/>
  <Override PartName="/ppt/charts/colors68.xml" ContentType="application/vnd.ms-office.chartcolorstyle+xml"/>
  <Override PartName="/ppt/charts/chart69.xml" ContentType="application/vnd.openxmlformats-officedocument.drawingml.chart+xml"/>
  <Override PartName="/ppt/charts/style69.xml" ContentType="application/vnd.ms-office.chartstyle+xml"/>
  <Override PartName="/ppt/charts/colors69.xml" ContentType="application/vnd.ms-office.chartcolorstyle+xml"/>
  <Override PartName="/ppt/charts/chart70.xml" ContentType="application/vnd.openxmlformats-officedocument.drawingml.chart+xml"/>
  <Override PartName="/ppt/charts/style70.xml" ContentType="application/vnd.ms-office.chartstyle+xml"/>
  <Override PartName="/ppt/charts/colors70.xml" ContentType="application/vnd.ms-office.chartcolorstyl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charts/chart71.xml" ContentType="application/vnd.openxmlformats-officedocument.drawingml.chart+xml"/>
  <Override PartName="/ppt/charts/style71.xml" ContentType="application/vnd.ms-office.chartstyle+xml"/>
  <Override PartName="/ppt/charts/colors71.xml" ContentType="application/vnd.ms-office.chartcolorstyle+xml"/>
  <Override PartName="/ppt/charts/chart72.xml" ContentType="application/vnd.openxmlformats-officedocument.drawingml.chart+xml"/>
  <Override PartName="/ppt/charts/style72.xml" ContentType="application/vnd.ms-office.chartstyle+xml"/>
  <Override PartName="/ppt/charts/colors72.xml" ContentType="application/vnd.ms-office.chartcolorstyle+xml"/>
  <Override PartName="/ppt/notesSlides/notesSlide55.xml" ContentType="application/vnd.openxmlformats-officedocument.presentationml.notesSlide+xml"/>
  <Override PartName="/ppt/charts/chart73.xml" ContentType="application/vnd.openxmlformats-officedocument.drawingml.chart+xml"/>
  <Override PartName="/ppt/charts/style73.xml" ContentType="application/vnd.ms-office.chartstyle+xml"/>
  <Override PartName="/ppt/charts/colors73.xml" ContentType="application/vnd.ms-office.chartcolorstyle+xml"/>
  <Override PartName="/ppt/notesSlides/notesSlide56.xml" ContentType="application/vnd.openxmlformats-officedocument.presentationml.notesSlide+xml"/>
  <Override PartName="/ppt/charts/chart74.xml" ContentType="application/vnd.openxmlformats-officedocument.drawingml.chart+xml"/>
  <Override PartName="/ppt/charts/style74.xml" ContentType="application/vnd.ms-office.chartstyle+xml"/>
  <Override PartName="/ppt/charts/colors74.xml" ContentType="application/vnd.ms-office.chartcolorstyle+xml"/>
  <Override PartName="/ppt/notesSlides/notesSlide57.xml" ContentType="application/vnd.openxmlformats-officedocument.presentationml.notesSlide+xml"/>
  <Override PartName="/ppt/charts/chart75.xml" ContentType="application/vnd.openxmlformats-officedocument.drawingml.chart+xml"/>
  <Override PartName="/ppt/charts/style75.xml" ContentType="application/vnd.ms-office.chartstyle+xml"/>
  <Override PartName="/ppt/charts/colors75.xml" ContentType="application/vnd.ms-office.chartcolorstyle+xml"/>
  <Override PartName="/ppt/notesSlides/notesSlide58.xml" ContentType="application/vnd.openxmlformats-officedocument.presentationml.notesSlide+xml"/>
  <Override PartName="/ppt/charts/chart76.xml" ContentType="application/vnd.openxmlformats-officedocument.drawingml.chart+xml"/>
  <Override PartName="/ppt/charts/style76.xml" ContentType="application/vnd.ms-office.chartstyle+xml"/>
  <Override PartName="/ppt/charts/colors76.xml" ContentType="application/vnd.ms-office.chartcolorstyle+xml"/>
  <Override PartName="/ppt/charts/chart77.xml" ContentType="application/vnd.openxmlformats-officedocument.drawingml.chart+xml"/>
  <Override PartName="/ppt/charts/style77.xml" ContentType="application/vnd.ms-office.chartstyle+xml"/>
  <Override PartName="/ppt/charts/colors77.xml" ContentType="application/vnd.ms-office.chartcolorstyle+xml"/>
  <Override PartName="/ppt/charts/chart78.xml" ContentType="application/vnd.openxmlformats-officedocument.drawingml.chart+xml"/>
  <Override PartName="/ppt/charts/style78.xml" ContentType="application/vnd.ms-office.chartstyle+xml"/>
  <Override PartName="/ppt/charts/colors78.xml" ContentType="application/vnd.ms-office.chartcolorstyle+xml"/>
  <Override PartName="/ppt/charts/chart79.xml" ContentType="application/vnd.openxmlformats-officedocument.drawingml.chart+xml"/>
  <Override PartName="/ppt/charts/style79.xml" ContentType="application/vnd.ms-office.chartstyle+xml"/>
  <Override PartName="/ppt/charts/colors79.xml" ContentType="application/vnd.ms-office.chartcolorstyle+xml"/>
  <Override PartName="/ppt/charts/chart80.xml" ContentType="application/vnd.openxmlformats-officedocument.drawingml.chart+xml"/>
  <Override PartName="/ppt/charts/style80.xml" ContentType="application/vnd.ms-office.chartstyle+xml"/>
  <Override PartName="/ppt/charts/colors8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7"/>
  </p:notesMasterIdLst>
  <p:sldIdLst>
    <p:sldId id="256" r:id="rId2"/>
    <p:sldId id="329" r:id="rId3"/>
    <p:sldId id="332" r:id="rId4"/>
    <p:sldId id="349" r:id="rId5"/>
    <p:sldId id="350" r:id="rId6"/>
    <p:sldId id="351" r:id="rId7"/>
    <p:sldId id="353" r:id="rId8"/>
    <p:sldId id="355" r:id="rId9"/>
    <p:sldId id="356" r:id="rId10"/>
    <p:sldId id="357" r:id="rId11"/>
    <p:sldId id="333" r:id="rId12"/>
    <p:sldId id="336" r:id="rId13"/>
    <p:sldId id="366" r:id="rId14"/>
    <p:sldId id="337" r:id="rId15"/>
    <p:sldId id="342" r:id="rId16"/>
    <p:sldId id="367" r:id="rId17"/>
    <p:sldId id="334" r:id="rId18"/>
    <p:sldId id="335" r:id="rId19"/>
    <p:sldId id="365" r:id="rId20"/>
    <p:sldId id="368" r:id="rId21"/>
    <p:sldId id="369" r:id="rId22"/>
    <p:sldId id="370" r:id="rId23"/>
    <p:sldId id="421" r:id="rId24"/>
    <p:sldId id="381" r:id="rId25"/>
    <p:sldId id="382" r:id="rId26"/>
    <p:sldId id="383" r:id="rId27"/>
    <p:sldId id="384" r:id="rId28"/>
    <p:sldId id="386" r:id="rId29"/>
    <p:sldId id="422" r:id="rId30"/>
    <p:sldId id="387" r:id="rId31"/>
    <p:sldId id="395" r:id="rId32"/>
    <p:sldId id="388" r:id="rId33"/>
    <p:sldId id="389" r:id="rId34"/>
    <p:sldId id="394" r:id="rId35"/>
    <p:sldId id="408" r:id="rId36"/>
    <p:sldId id="340" r:id="rId37"/>
    <p:sldId id="341" r:id="rId38"/>
    <p:sldId id="354" r:id="rId39"/>
    <p:sldId id="344" r:id="rId40"/>
    <p:sldId id="371" r:id="rId41"/>
    <p:sldId id="375" r:id="rId42"/>
    <p:sldId id="376" r:id="rId43"/>
    <p:sldId id="377" r:id="rId44"/>
    <p:sldId id="390" r:id="rId45"/>
    <p:sldId id="392" r:id="rId46"/>
    <p:sldId id="393" r:id="rId47"/>
    <p:sldId id="391" r:id="rId48"/>
    <p:sldId id="345" r:id="rId49"/>
    <p:sldId id="359" r:id="rId50"/>
    <p:sldId id="378" r:id="rId51"/>
    <p:sldId id="346" r:id="rId52"/>
    <p:sldId id="360" r:id="rId53"/>
    <p:sldId id="347" r:id="rId54"/>
    <p:sldId id="361" r:id="rId55"/>
    <p:sldId id="348" r:id="rId56"/>
    <p:sldId id="362" r:id="rId57"/>
    <p:sldId id="380" r:id="rId58"/>
    <p:sldId id="352" r:id="rId59"/>
    <p:sldId id="363" r:id="rId60"/>
    <p:sldId id="379" r:id="rId61"/>
    <p:sldId id="385" r:id="rId62"/>
    <p:sldId id="396" r:id="rId63"/>
    <p:sldId id="397" r:id="rId64"/>
    <p:sldId id="398" r:id="rId65"/>
    <p:sldId id="400" r:id="rId66"/>
    <p:sldId id="423" r:id="rId67"/>
    <p:sldId id="401" r:id="rId68"/>
    <p:sldId id="425" r:id="rId69"/>
    <p:sldId id="402" r:id="rId70"/>
    <p:sldId id="399" r:id="rId71"/>
    <p:sldId id="426" r:id="rId72"/>
    <p:sldId id="407" r:id="rId73"/>
    <p:sldId id="427" r:id="rId74"/>
    <p:sldId id="428" r:id="rId75"/>
    <p:sldId id="404" r:id="rId76"/>
    <p:sldId id="405" r:id="rId77"/>
    <p:sldId id="403" r:id="rId78"/>
    <p:sldId id="413" r:id="rId79"/>
    <p:sldId id="414" r:id="rId80"/>
    <p:sldId id="419" r:id="rId81"/>
    <p:sldId id="420" r:id="rId82"/>
    <p:sldId id="406" r:id="rId83"/>
    <p:sldId id="424" r:id="rId84"/>
    <p:sldId id="409" r:id="rId85"/>
    <p:sldId id="415" r:id="rId86"/>
    <p:sldId id="410" r:id="rId87"/>
    <p:sldId id="416" r:id="rId88"/>
    <p:sldId id="411" r:id="rId89"/>
    <p:sldId id="417" r:id="rId90"/>
    <p:sldId id="412" r:id="rId91"/>
    <p:sldId id="418" r:id="rId92"/>
    <p:sldId id="429" r:id="rId93"/>
    <p:sldId id="430" r:id="rId94"/>
    <p:sldId id="431" r:id="rId95"/>
    <p:sldId id="307" r:id="rId9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0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F959D7"/>
    <a:srgbClr val="FF5050"/>
    <a:srgbClr val="0D5267"/>
    <a:srgbClr val="1BA0C9"/>
    <a:srgbClr val="157E9F"/>
    <a:srgbClr val="80AB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5" autoAdjust="0"/>
    <p:restoredTop sz="91119" autoAdjust="0"/>
  </p:normalViewPr>
  <p:slideViewPr>
    <p:cSldViewPr snapToGrid="0">
      <p:cViewPr>
        <p:scale>
          <a:sx n="100" d="100"/>
          <a:sy n="100" d="100"/>
        </p:scale>
        <p:origin x="1013" y="624"/>
      </p:cViewPr>
      <p:guideLst>
        <p:guide orient="horz" pos="2160"/>
        <p:guide pos="380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4.xlsx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5.xlsx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6.xlsx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7.xlsx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8.xlsx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9.xlsx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0.xlsx"/><Relationship Id="rId2" Type="http://schemas.microsoft.com/office/2011/relationships/chartColorStyle" Target="colors31.xml"/><Relationship Id="rId1" Type="http://schemas.microsoft.com/office/2011/relationships/chartStyle" Target="style31.xml"/></Relationships>
</file>

<file path=ppt/charts/_rels/chart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1.xlsx"/><Relationship Id="rId2" Type="http://schemas.microsoft.com/office/2011/relationships/chartColorStyle" Target="colors32.xml"/><Relationship Id="rId1" Type="http://schemas.microsoft.com/office/2011/relationships/chartStyle" Target="style32.xml"/></Relationships>
</file>

<file path=ppt/charts/_rels/chart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2.xlsx"/><Relationship Id="rId2" Type="http://schemas.microsoft.com/office/2011/relationships/chartColorStyle" Target="colors33.xml"/><Relationship Id="rId1" Type="http://schemas.microsoft.com/office/2011/relationships/chartStyle" Target="style33.xml"/></Relationships>
</file>

<file path=ppt/charts/_rels/chart3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3.xlsx"/><Relationship Id="rId2" Type="http://schemas.microsoft.com/office/2011/relationships/chartColorStyle" Target="colors34.xml"/><Relationship Id="rId1" Type="http://schemas.microsoft.com/office/2011/relationships/chartStyle" Target="style34.xml"/></Relationships>
</file>

<file path=ppt/charts/_rels/chart3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4.xlsx"/><Relationship Id="rId2" Type="http://schemas.microsoft.com/office/2011/relationships/chartColorStyle" Target="colors35.xml"/><Relationship Id="rId1" Type="http://schemas.microsoft.com/office/2011/relationships/chartStyle" Target="style35.xml"/></Relationships>
</file>

<file path=ppt/charts/_rels/chart3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5.xlsx"/><Relationship Id="rId2" Type="http://schemas.microsoft.com/office/2011/relationships/chartColorStyle" Target="colors36.xml"/><Relationship Id="rId1" Type="http://schemas.microsoft.com/office/2011/relationships/chartStyle" Target="style36.xml"/></Relationships>
</file>

<file path=ppt/charts/_rels/chart3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6.xlsx"/><Relationship Id="rId2" Type="http://schemas.microsoft.com/office/2011/relationships/chartColorStyle" Target="colors37.xml"/><Relationship Id="rId1" Type="http://schemas.microsoft.com/office/2011/relationships/chartStyle" Target="style37.xml"/></Relationships>
</file>

<file path=ppt/charts/_rels/chart3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7.xlsx"/><Relationship Id="rId2" Type="http://schemas.microsoft.com/office/2011/relationships/chartColorStyle" Target="colors38.xml"/><Relationship Id="rId1" Type="http://schemas.microsoft.com/office/2011/relationships/chartStyle" Target="style38.xml"/></Relationships>
</file>

<file path=ppt/charts/_rels/chart3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8.xlsx"/><Relationship Id="rId2" Type="http://schemas.microsoft.com/office/2011/relationships/chartColorStyle" Target="colors39.xml"/><Relationship Id="rId1" Type="http://schemas.microsoft.com/office/2011/relationships/chartStyle" Target="style39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4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9.xlsx"/><Relationship Id="rId2" Type="http://schemas.microsoft.com/office/2011/relationships/chartColorStyle" Target="colors40.xml"/><Relationship Id="rId1" Type="http://schemas.microsoft.com/office/2011/relationships/chartStyle" Target="style40.xml"/></Relationships>
</file>

<file path=ppt/charts/_rels/chart4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0.xlsx"/><Relationship Id="rId2" Type="http://schemas.microsoft.com/office/2011/relationships/chartColorStyle" Target="colors41.xml"/><Relationship Id="rId1" Type="http://schemas.microsoft.com/office/2011/relationships/chartStyle" Target="style41.xml"/></Relationships>
</file>

<file path=ppt/charts/_rels/chart4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1.xlsx"/><Relationship Id="rId2" Type="http://schemas.microsoft.com/office/2011/relationships/chartColorStyle" Target="colors42.xml"/><Relationship Id="rId1" Type="http://schemas.microsoft.com/office/2011/relationships/chartStyle" Target="style42.xml"/></Relationships>
</file>

<file path=ppt/charts/_rels/chart4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2.xlsx"/><Relationship Id="rId2" Type="http://schemas.microsoft.com/office/2011/relationships/chartColorStyle" Target="colors43.xml"/><Relationship Id="rId1" Type="http://schemas.microsoft.com/office/2011/relationships/chartStyle" Target="style43.xml"/></Relationships>
</file>

<file path=ppt/charts/_rels/chart4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3.xlsx"/><Relationship Id="rId2" Type="http://schemas.microsoft.com/office/2011/relationships/chartColorStyle" Target="colors44.xml"/><Relationship Id="rId1" Type="http://schemas.microsoft.com/office/2011/relationships/chartStyle" Target="style44.xml"/></Relationships>
</file>

<file path=ppt/charts/_rels/chart4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4.xlsx"/><Relationship Id="rId2" Type="http://schemas.microsoft.com/office/2011/relationships/chartColorStyle" Target="colors45.xml"/><Relationship Id="rId1" Type="http://schemas.microsoft.com/office/2011/relationships/chartStyle" Target="style45.xml"/></Relationships>
</file>

<file path=ppt/charts/_rels/chart4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5.xlsx"/><Relationship Id="rId2" Type="http://schemas.microsoft.com/office/2011/relationships/chartColorStyle" Target="colors46.xml"/><Relationship Id="rId1" Type="http://schemas.microsoft.com/office/2011/relationships/chartStyle" Target="style46.xml"/></Relationships>
</file>

<file path=ppt/charts/_rels/chart4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6.xlsx"/><Relationship Id="rId2" Type="http://schemas.microsoft.com/office/2011/relationships/chartColorStyle" Target="colors47.xml"/><Relationship Id="rId1" Type="http://schemas.microsoft.com/office/2011/relationships/chartStyle" Target="style47.xml"/></Relationships>
</file>

<file path=ppt/charts/_rels/chart4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7.xlsx"/><Relationship Id="rId2" Type="http://schemas.microsoft.com/office/2011/relationships/chartColorStyle" Target="colors48.xml"/><Relationship Id="rId1" Type="http://schemas.microsoft.com/office/2011/relationships/chartStyle" Target="style48.xml"/></Relationships>
</file>

<file path=ppt/charts/_rels/chart4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8.xlsx"/><Relationship Id="rId2" Type="http://schemas.microsoft.com/office/2011/relationships/chartColorStyle" Target="colors49.xml"/><Relationship Id="rId1" Type="http://schemas.microsoft.com/office/2011/relationships/chartStyle" Target="style49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5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9.xlsx"/><Relationship Id="rId2" Type="http://schemas.microsoft.com/office/2011/relationships/chartColorStyle" Target="colors50.xml"/><Relationship Id="rId1" Type="http://schemas.microsoft.com/office/2011/relationships/chartStyle" Target="style50.xml"/></Relationships>
</file>

<file path=ppt/charts/_rels/chart5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0.xlsx"/><Relationship Id="rId2" Type="http://schemas.microsoft.com/office/2011/relationships/chartColorStyle" Target="colors51.xml"/><Relationship Id="rId1" Type="http://schemas.microsoft.com/office/2011/relationships/chartStyle" Target="style51.xml"/></Relationships>
</file>

<file path=ppt/charts/_rels/chart5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1.xlsx"/><Relationship Id="rId2" Type="http://schemas.microsoft.com/office/2011/relationships/chartColorStyle" Target="colors52.xml"/><Relationship Id="rId1" Type="http://schemas.microsoft.com/office/2011/relationships/chartStyle" Target="style52.xml"/></Relationships>
</file>

<file path=ppt/charts/_rels/chart5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2.xlsx"/><Relationship Id="rId2" Type="http://schemas.microsoft.com/office/2011/relationships/chartColorStyle" Target="colors53.xml"/><Relationship Id="rId1" Type="http://schemas.microsoft.com/office/2011/relationships/chartStyle" Target="style53.xml"/></Relationships>
</file>

<file path=ppt/charts/_rels/chart5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3.xlsx"/><Relationship Id="rId2" Type="http://schemas.microsoft.com/office/2011/relationships/chartColorStyle" Target="colors54.xml"/><Relationship Id="rId1" Type="http://schemas.microsoft.com/office/2011/relationships/chartStyle" Target="style54.xml"/></Relationships>
</file>

<file path=ppt/charts/_rels/chart5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4.xlsx"/><Relationship Id="rId2" Type="http://schemas.microsoft.com/office/2011/relationships/chartColorStyle" Target="colors55.xml"/><Relationship Id="rId1" Type="http://schemas.microsoft.com/office/2011/relationships/chartStyle" Target="style55.xml"/></Relationships>
</file>

<file path=ppt/charts/_rels/chart5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5.xlsx"/><Relationship Id="rId2" Type="http://schemas.microsoft.com/office/2011/relationships/chartColorStyle" Target="colors56.xml"/><Relationship Id="rId1" Type="http://schemas.microsoft.com/office/2011/relationships/chartStyle" Target="style56.xml"/></Relationships>
</file>

<file path=ppt/charts/_rels/chart5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6.xlsx"/><Relationship Id="rId2" Type="http://schemas.microsoft.com/office/2011/relationships/chartColorStyle" Target="colors57.xml"/><Relationship Id="rId1" Type="http://schemas.microsoft.com/office/2011/relationships/chartStyle" Target="style57.xml"/></Relationships>
</file>

<file path=ppt/charts/_rels/chart5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7.xlsx"/><Relationship Id="rId2" Type="http://schemas.microsoft.com/office/2011/relationships/chartColorStyle" Target="colors58.xml"/><Relationship Id="rId1" Type="http://schemas.microsoft.com/office/2011/relationships/chartStyle" Target="style58.xml"/></Relationships>
</file>

<file path=ppt/charts/_rels/chart5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8.xlsx"/><Relationship Id="rId2" Type="http://schemas.microsoft.com/office/2011/relationships/chartColorStyle" Target="colors59.xml"/><Relationship Id="rId1" Type="http://schemas.microsoft.com/office/2011/relationships/chartStyle" Target="style59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6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9.xlsx"/><Relationship Id="rId2" Type="http://schemas.microsoft.com/office/2011/relationships/chartColorStyle" Target="colors60.xml"/><Relationship Id="rId1" Type="http://schemas.microsoft.com/office/2011/relationships/chartStyle" Target="style60.xml"/></Relationships>
</file>

<file path=ppt/charts/_rels/chart6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0.xlsx"/><Relationship Id="rId2" Type="http://schemas.microsoft.com/office/2011/relationships/chartColorStyle" Target="colors61.xml"/><Relationship Id="rId1" Type="http://schemas.microsoft.com/office/2011/relationships/chartStyle" Target="style61.xml"/></Relationships>
</file>

<file path=ppt/charts/_rels/chart6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1.xlsx"/><Relationship Id="rId2" Type="http://schemas.microsoft.com/office/2011/relationships/chartColorStyle" Target="colors62.xml"/><Relationship Id="rId1" Type="http://schemas.microsoft.com/office/2011/relationships/chartStyle" Target="style62.xml"/></Relationships>
</file>

<file path=ppt/charts/_rels/chart6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2.xlsx"/><Relationship Id="rId2" Type="http://schemas.microsoft.com/office/2011/relationships/chartColorStyle" Target="colors63.xml"/><Relationship Id="rId1" Type="http://schemas.microsoft.com/office/2011/relationships/chartStyle" Target="style63.xml"/></Relationships>
</file>

<file path=ppt/charts/_rels/chart6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3.xlsx"/><Relationship Id="rId2" Type="http://schemas.microsoft.com/office/2011/relationships/chartColorStyle" Target="colors64.xml"/><Relationship Id="rId1" Type="http://schemas.microsoft.com/office/2011/relationships/chartStyle" Target="style64.xml"/></Relationships>
</file>

<file path=ppt/charts/_rels/chart6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4.xlsx"/><Relationship Id="rId2" Type="http://schemas.microsoft.com/office/2011/relationships/chartColorStyle" Target="colors65.xml"/><Relationship Id="rId1" Type="http://schemas.microsoft.com/office/2011/relationships/chartStyle" Target="style65.xml"/></Relationships>
</file>

<file path=ppt/charts/_rels/chart6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5.xlsx"/><Relationship Id="rId2" Type="http://schemas.microsoft.com/office/2011/relationships/chartColorStyle" Target="colors66.xml"/><Relationship Id="rId1" Type="http://schemas.microsoft.com/office/2011/relationships/chartStyle" Target="style66.xml"/></Relationships>
</file>

<file path=ppt/charts/_rels/chart6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6.xlsx"/><Relationship Id="rId2" Type="http://schemas.microsoft.com/office/2011/relationships/chartColorStyle" Target="colors67.xml"/><Relationship Id="rId1" Type="http://schemas.microsoft.com/office/2011/relationships/chartStyle" Target="style67.xml"/></Relationships>
</file>

<file path=ppt/charts/_rels/chart6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7.xlsx"/><Relationship Id="rId2" Type="http://schemas.microsoft.com/office/2011/relationships/chartColorStyle" Target="colors68.xml"/><Relationship Id="rId1" Type="http://schemas.microsoft.com/office/2011/relationships/chartStyle" Target="style68.xml"/></Relationships>
</file>

<file path=ppt/charts/_rels/chart6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8.xlsx"/><Relationship Id="rId2" Type="http://schemas.microsoft.com/office/2011/relationships/chartColorStyle" Target="colors69.xml"/><Relationship Id="rId1" Type="http://schemas.microsoft.com/office/2011/relationships/chartStyle" Target="style69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7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9.xlsx"/><Relationship Id="rId2" Type="http://schemas.microsoft.com/office/2011/relationships/chartColorStyle" Target="colors70.xml"/><Relationship Id="rId1" Type="http://schemas.microsoft.com/office/2011/relationships/chartStyle" Target="style70.xml"/></Relationships>
</file>

<file path=ppt/charts/_rels/chart7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0.xlsx"/><Relationship Id="rId2" Type="http://schemas.microsoft.com/office/2011/relationships/chartColorStyle" Target="colors71.xml"/><Relationship Id="rId1" Type="http://schemas.microsoft.com/office/2011/relationships/chartStyle" Target="style71.xml"/></Relationships>
</file>

<file path=ppt/charts/_rels/chart7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1.xlsx"/><Relationship Id="rId2" Type="http://schemas.microsoft.com/office/2011/relationships/chartColorStyle" Target="colors72.xml"/><Relationship Id="rId1" Type="http://schemas.microsoft.com/office/2011/relationships/chartStyle" Target="style72.xml"/></Relationships>
</file>

<file path=ppt/charts/_rels/chart7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2.xlsx"/><Relationship Id="rId2" Type="http://schemas.microsoft.com/office/2011/relationships/chartColorStyle" Target="colors73.xml"/><Relationship Id="rId1" Type="http://schemas.microsoft.com/office/2011/relationships/chartStyle" Target="style73.xml"/></Relationships>
</file>

<file path=ppt/charts/_rels/chart7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3.xlsx"/><Relationship Id="rId2" Type="http://schemas.microsoft.com/office/2011/relationships/chartColorStyle" Target="colors74.xml"/><Relationship Id="rId1" Type="http://schemas.microsoft.com/office/2011/relationships/chartStyle" Target="style74.xml"/></Relationships>
</file>

<file path=ppt/charts/_rels/chart7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4.xlsx"/><Relationship Id="rId2" Type="http://schemas.microsoft.com/office/2011/relationships/chartColorStyle" Target="colors75.xml"/><Relationship Id="rId1" Type="http://schemas.microsoft.com/office/2011/relationships/chartStyle" Target="style75.xml"/></Relationships>
</file>

<file path=ppt/charts/_rels/chart7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5.xlsx"/><Relationship Id="rId2" Type="http://schemas.microsoft.com/office/2011/relationships/chartColorStyle" Target="colors76.xml"/><Relationship Id="rId1" Type="http://schemas.microsoft.com/office/2011/relationships/chartStyle" Target="style76.xml"/></Relationships>
</file>

<file path=ppt/charts/_rels/chart7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6.xlsx"/><Relationship Id="rId2" Type="http://schemas.microsoft.com/office/2011/relationships/chartColorStyle" Target="colors77.xml"/><Relationship Id="rId1" Type="http://schemas.microsoft.com/office/2011/relationships/chartStyle" Target="style77.xml"/></Relationships>
</file>

<file path=ppt/charts/_rels/chart7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7.xlsx"/><Relationship Id="rId2" Type="http://schemas.microsoft.com/office/2011/relationships/chartColorStyle" Target="colors78.xml"/><Relationship Id="rId1" Type="http://schemas.microsoft.com/office/2011/relationships/chartStyle" Target="style78.xml"/></Relationships>
</file>

<file path=ppt/charts/_rels/chart7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8.xlsx"/><Relationship Id="rId2" Type="http://schemas.microsoft.com/office/2011/relationships/chartColorStyle" Target="colors79.xml"/><Relationship Id="rId1" Type="http://schemas.microsoft.com/office/2011/relationships/chartStyle" Target="style79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8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9.xlsx"/><Relationship Id="rId2" Type="http://schemas.microsoft.com/office/2011/relationships/chartColorStyle" Target="colors80.xml"/><Relationship Id="rId1" Type="http://schemas.microsoft.com/office/2011/relationships/chartStyle" Target="style80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62" b="1" i="0" u="none" strike="noStrike" baseline="0" dirty="0">
                <a:effectLst/>
              </a:rPr>
              <a:t>D. melanogaster</a:t>
            </a:r>
            <a:endParaRPr lang="zh-CN" altLang="en-US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Perfect</c:v>
                </c:pt>
              </c:strCache>
            </c:strRef>
          </c:tx>
          <c:spPr>
            <a:solidFill>
              <a:srgbClr val="FF505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KRF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0.328125</c:v>
                </c:pt>
                <c:pt idx="1">
                  <c:v>6.5625000000000003E-2</c:v>
                </c:pt>
                <c:pt idx="2">
                  <c:v>0.13437499999999999</c:v>
                </c:pt>
                <c:pt idx="3">
                  <c:v>0.20624999999999999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50A-42D6-B86E-ABA4618F119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Good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KRF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6.25E-2</c:v>
                </c:pt>
                <c:pt idx="1">
                  <c:v>0.33124999999999999</c:v>
                </c:pt>
                <c:pt idx="2">
                  <c:v>7.1874999999999994E-2</c:v>
                </c:pt>
                <c:pt idx="3">
                  <c:v>0.1125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50A-42D6-B86E-ABA4618F119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Present</c:v>
                </c:pt>
              </c:strCache>
            </c:strRef>
          </c:tx>
          <c:spPr>
            <a:solidFill>
              <a:srgbClr val="FF990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KRF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8.1250000000000003E-2</c:v>
                </c:pt>
                <c:pt idx="1">
                  <c:v>0.15312500000000001</c:v>
                </c:pt>
                <c:pt idx="2">
                  <c:v>5.9374999999999997E-2</c:v>
                </c:pt>
                <c:pt idx="3">
                  <c:v>0.121875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50A-42D6-B86E-ABA4618F119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Not_found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KRF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0.52812499999999996</c:v>
                </c:pt>
                <c:pt idx="1">
                  <c:v>0.45</c:v>
                </c:pt>
                <c:pt idx="2">
                  <c:v>0.734375</c:v>
                </c:pt>
                <c:pt idx="3">
                  <c:v>0.55937499999999996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50A-42D6-B86E-ABA4618F11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93709040"/>
        <c:axId val="293707792"/>
      </c:barChart>
      <c:catAx>
        <c:axId val="293709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707792"/>
        <c:crosses val="autoZero"/>
        <c:auto val="1"/>
        <c:lblAlgn val="ctr"/>
        <c:lblOffset val="100"/>
        <c:noMultiLvlLbl val="0"/>
      </c:catAx>
      <c:valAx>
        <c:axId val="293707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709040"/>
        <c:crosses val="autoZero"/>
        <c:crossBetween val="between"/>
        <c:majorUnit val="0.1500000000000000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62" b="0" i="0" u="none" strike="noStrike" baseline="0" dirty="0">
                <a:effectLst/>
              </a:rPr>
              <a:t>O. sativa</a:t>
            </a:r>
            <a:endParaRPr lang="zh-CN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Perfect</c:v>
                </c:pt>
              </c:strCache>
            </c:strRef>
          </c:tx>
          <c:spPr>
            <a:solidFill>
              <a:srgbClr val="FF505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KRF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0.163424125</c:v>
                </c:pt>
                <c:pt idx="1">
                  <c:v>5.6095978999999997E-2</c:v>
                </c:pt>
                <c:pt idx="2">
                  <c:v>0.150453956</c:v>
                </c:pt>
                <c:pt idx="3">
                  <c:v>0.124837873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E3A-471A-B224-E081949C7D4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Good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KRF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2.1725031999999998E-2</c:v>
                </c:pt>
                <c:pt idx="1">
                  <c:v>4.8313877999999998E-2</c:v>
                </c:pt>
                <c:pt idx="2">
                  <c:v>7.2957198000000001E-2</c:v>
                </c:pt>
                <c:pt idx="3">
                  <c:v>3.0479895999999999E-2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E3A-471A-B224-E081949C7D4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Present</c:v>
                </c:pt>
              </c:strCache>
            </c:strRef>
          </c:tx>
          <c:spPr>
            <a:solidFill>
              <a:srgbClr val="FF990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KRF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0.13845655000000001</c:v>
                </c:pt>
                <c:pt idx="1">
                  <c:v>0.121595331</c:v>
                </c:pt>
                <c:pt idx="2">
                  <c:v>0.229896239</c:v>
                </c:pt>
                <c:pt idx="3">
                  <c:v>0.12775616100000001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E3A-471A-B224-E081949C7D4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Not_found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KRF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0.67639429299999998</c:v>
                </c:pt>
                <c:pt idx="1">
                  <c:v>0.77399481199999998</c:v>
                </c:pt>
                <c:pt idx="2">
                  <c:v>0.546692607</c:v>
                </c:pt>
                <c:pt idx="3">
                  <c:v>0.71692606999999997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E3A-471A-B224-E081949C7D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93709040"/>
        <c:axId val="293707792"/>
      </c:barChart>
      <c:catAx>
        <c:axId val="293709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707792"/>
        <c:crosses val="autoZero"/>
        <c:auto val="1"/>
        <c:lblAlgn val="ctr"/>
        <c:lblOffset val="100"/>
        <c:noMultiLvlLbl val="0"/>
      </c:catAx>
      <c:valAx>
        <c:axId val="293707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7090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62" b="0" i="0" u="none" strike="noStrike" baseline="0" dirty="0">
                <a:effectLst/>
              </a:rPr>
              <a:t>D. rerio</a:t>
            </a:r>
            <a:endParaRPr lang="zh-CN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Perfect</c:v>
                </c:pt>
              </c:strCache>
            </c:strRef>
          </c:tx>
          <c:spPr>
            <a:solidFill>
              <a:srgbClr val="FF505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KRF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0.27648578800000001</c:v>
                </c:pt>
                <c:pt idx="1">
                  <c:v>0</c:v>
                </c:pt>
                <c:pt idx="2">
                  <c:v>0.195090439</c:v>
                </c:pt>
                <c:pt idx="3">
                  <c:v>0.206718346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9A3-4A91-BC27-4D8E126C0AF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Good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KRF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6.5030145999999997E-2</c:v>
                </c:pt>
                <c:pt idx="1">
                  <c:v>0</c:v>
                </c:pt>
                <c:pt idx="2">
                  <c:v>0.108527132</c:v>
                </c:pt>
                <c:pt idx="3">
                  <c:v>6.8475452000000006E-2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9A3-4A91-BC27-4D8E126C0AF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Present</c:v>
                </c:pt>
              </c:strCache>
            </c:strRef>
          </c:tx>
          <c:spPr>
            <a:solidFill>
              <a:srgbClr val="FF990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KRF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0.14771748500000001</c:v>
                </c:pt>
                <c:pt idx="1">
                  <c:v>0</c:v>
                </c:pt>
                <c:pt idx="2">
                  <c:v>0.28380706300000003</c:v>
                </c:pt>
                <c:pt idx="3">
                  <c:v>0.12661498700000001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9A3-4A91-BC27-4D8E126C0AF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Not_found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KRF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0.51076658100000005</c:v>
                </c:pt>
                <c:pt idx="1">
                  <c:v>0</c:v>
                </c:pt>
                <c:pt idx="2">
                  <c:v>0.412575366</c:v>
                </c:pt>
                <c:pt idx="3">
                  <c:v>0.59819121399999997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9A3-4A91-BC27-4D8E126C0A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93709040"/>
        <c:axId val="293707792"/>
      </c:barChart>
      <c:catAx>
        <c:axId val="293709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707792"/>
        <c:crosses val="autoZero"/>
        <c:auto val="1"/>
        <c:lblAlgn val="ctr"/>
        <c:lblOffset val="100"/>
        <c:noMultiLvlLbl val="0"/>
      </c:catAx>
      <c:valAx>
        <c:axId val="293707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7090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62" b="0" i="0" u="none" strike="noStrike" baseline="0" dirty="0" err="1">
                <a:effectLst/>
              </a:rPr>
              <a:t>Caenorhabditis</a:t>
            </a:r>
            <a:r>
              <a:rPr lang="en-US" altLang="zh-CN" sz="1862" b="0" i="0" u="none" strike="noStrike" baseline="0" dirty="0">
                <a:effectLst/>
              </a:rPr>
              <a:t> </a:t>
            </a:r>
            <a:r>
              <a:rPr lang="en-US" altLang="zh-CN" sz="1862" b="0" i="0" u="none" strike="noStrike" baseline="0" dirty="0" err="1">
                <a:effectLst/>
              </a:rPr>
              <a:t>briggsae</a:t>
            </a:r>
            <a:endParaRPr lang="zh-CN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Perfect</c:v>
                </c:pt>
              </c:strCache>
            </c:strRef>
          </c:tx>
          <c:spPr>
            <a:solidFill>
              <a:srgbClr val="FF505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KRF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0.46255506600000001</c:v>
                </c:pt>
                <c:pt idx="1">
                  <c:v>0.25550660800000002</c:v>
                </c:pt>
                <c:pt idx="2">
                  <c:v>3.5242291000000002E-2</c:v>
                </c:pt>
                <c:pt idx="3">
                  <c:v>0.149779736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6C1-437C-B8F0-BF278097E3A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Good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KRF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0.118942731</c:v>
                </c:pt>
                <c:pt idx="1">
                  <c:v>0.11013215899999999</c:v>
                </c:pt>
                <c:pt idx="2">
                  <c:v>0.118942731</c:v>
                </c:pt>
                <c:pt idx="3">
                  <c:v>7.4889867999999998E-2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6C1-437C-B8F0-BF278097E3A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Present</c:v>
                </c:pt>
              </c:strCache>
            </c:strRef>
          </c:tx>
          <c:spPr>
            <a:solidFill>
              <a:srgbClr val="FF990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KRF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0.29955947100000002</c:v>
                </c:pt>
                <c:pt idx="1">
                  <c:v>0.25991189399999998</c:v>
                </c:pt>
                <c:pt idx="2">
                  <c:v>0.21585903100000001</c:v>
                </c:pt>
                <c:pt idx="3">
                  <c:v>0.28193832600000002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6C1-437C-B8F0-BF278097E3A9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Not_found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KRF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0.118942731</c:v>
                </c:pt>
                <c:pt idx="1">
                  <c:v>0.37444933899999999</c:v>
                </c:pt>
                <c:pt idx="2">
                  <c:v>0.62995594700000002</c:v>
                </c:pt>
                <c:pt idx="3">
                  <c:v>0.49339207000000002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6C1-437C-B8F0-BF278097E3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93709040"/>
        <c:axId val="293707792"/>
      </c:barChart>
      <c:catAx>
        <c:axId val="293709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707792"/>
        <c:crosses val="autoZero"/>
        <c:auto val="1"/>
        <c:lblAlgn val="ctr"/>
        <c:lblOffset val="100"/>
        <c:noMultiLvlLbl val="0"/>
      </c:catAx>
      <c:valAx>
        <c:axId val="293707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7090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4338162353607049"/>
          <c:y val="0.15885104817521631"/>
          <c:w val="0.51417410080851134"/>
          <c:h val="0.69280282950822525"/>
        </c:manualLayout>
      </c:layout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HiTE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sens</c:v>
                </c:pt>
                <c:pt idx="1">
                  <c:v>spec</c:v>
                </c:pt>
                <c:pt idx="2">
                  <c:v>accu</c:v>
                </c:pt>
                <c:pt idx="3">
                  <c:v>prec</c:v>
                </c:pt>
                <c:pt idx="4">
                  <c:v>1-FDR</c:v>
                </c:pt>
                <c:pt idx="5">
                  <c:v>F1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0.88973954099999997</c:v>
                </c:pt>
                <c:pt idx="1">
                  <c:v>0.96862080800000006</c:v>
                </c:pt>
                <c:pt idx="2">
                  <c:v>0.92952936200000003</c:v>
                </c:pt>
                <c:pt idx="3">
                  <c:v>0.96534609699999996</c:v>
                </c:pt>
                <c:pt idx="4">
                  <c:v>0.96534609699999996</c:v>
                </c:pt>
                <c:pt idx="5">
                  <c:v>0.92600209499999997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2D1-47DA-9B19-BE558BE56C8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RepeatScout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sens</c:v>
                </c:pt>
                <c:pt idx="1">
                  <c:v>spec</c:v>
                </c:pt>
                <c:pt idx="2">
                  <c:v>accu</c:v>
                </c:pt>
                <c:pt idx="3">
                  <c:v>prec</c:v>
                </c:pt>
                <c:pt idx="4">
                  <c:v>1-FDR</c:v>
                </c:pt>
                <c:pt idx="5">
                  <c:v>F1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0.89400000000000002</c:v>
                </c:pt>
                <c:pt idx="1">
                  <c:v>0.95140000000000002</c:v>
                </c:pt>
                <c:pt idx="2">
                  <c:v>0.92300000000000004</c:v>
                </c:pt>
                <c:pt idx="3">
                  <c:v>0.9476</c:v>
                </c:pt>
                <c:pt idx="4">
                  <c:v>0.9476</c:v>
                </c:pt>
                <c:pt idx="5">
                  <c:v>0.92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2D1-47DA-9B19-BE558BE56C8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EDTA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sens</c:v>
                </c:pt>
                <c:pt idx="1">
                  <c:v>spec</c:v>
                </c:pt>
                <c:pt idx="2">
                  <c:v>accu</c:v>
                </c:pt>
                <c:pt idx="3">
                  <c:v>prec</c:v>
                </c:pt>
                <c:pt idx="4">
                  <c:v>1-FDR</c:v>
                </c:pt>
                <c:pt idx="5">
                  <c:v>F1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0.91310000000000002</c:v>
                </c:pt>
                <c:pt idx="1">
                  <c:v>0.8831</c:v>
                </c:pt>
                <c:pt idx="2">
                  <c:v>0.89790000000000003</c:v>
                </c:pt>
                <c:pt idx="3">
                  <c:v>0.88400000000000001</c:v>
                </c:pt>
                <c:pt idx="4">
                  <c:v>0.88400000000000001</c:v>
                </c:pt>
                <c:pt idx="5">
                  <c:v>0.89829999999999999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2D1-47DA-9B19-BE558BE56C81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RepeatModeler2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sens</c:v>
                </c:pt>
                <c:pt idx="1">
                  <c:v>spec</c:v>
                </c:pt>
                <c:pt idx="2">
                  <c:v>accu</c:v>
                </c:pt>
                <c:pt idx="3">
                  <c:v>prec</c:v>
                </c:pt>
                <c:pt idx="4">
                  <c:v>1-FDR</c:v>
                </c:pt>
                <c:pt idx="5">
                  <c:v>F1</c:v>
                </c:pt>
              </c:strCache>
            </c:strRef>
          </c:cat>
          <c:val>
            <c:numRef>
              <c:f>Sheet1!$E$2:$E$7</c:f>
              <c:numCache>
                <c:formatCode>General</c:formatCode>
                <c:ptCount val="6"/>
                <c:pt idx="0">
                  <c:v>0.89929999999999999</c:v>
                </c:pt>
                <c:pt idx="1">
                  <c:v>0.93359999999999999</c:v>
                </c:pt>
                <c:pt idx="2">
                  <c:v>0.91659999999999997</c:v>
                </c:pt>
                <c:pt idx="3">
                  <c:v>0.92989999999999995</c:v>
                </c:pt>
                <c:pt idx="4">
                  <c:v>0.92989999999999995</c:v>
                </c:pt>
                <c:pt idx="5">
                  <c:v>0.91439999999999999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2D1-47DA-9B19-BE558BE56C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87730351"/>
        <c:axId val="687727439"/>
      </c:radarChart>
      <c:catAx>
        <c:axId val="6877303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87727439"/>
        <c:crosses val="autoZero"/>
        <c:auto val="1"/>
        <c:lblAlgn val="ctr"/>
        <c:lblOffset val="100"/>
        <c:noMultiLvlLbl val="0"/>
      </c:catAx>
      <c:valAx>
        <c:axId val="6877274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877303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l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Perfect</c:v>
                </c:pt>
              </c:strCache>
            </c:strRef>
          </c:tx>
          <c:spPr>
            <a:solidFill>
              <a:srgbClr val="FF505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HiTE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858</c:v>
                </c:pt>
                <c:pt idx="1">
                  <c:v>173</c:v>
                </c:pt>
                <c:pt idx="2">
                  <c:v>464</c:v>
                </c:pt>
                <c:pt idx="3">
                  <c:v>385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D40-4AE8-BE97-672144FEDB4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Good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HiTE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106</c:v>
                </c:pt>
                <c:pt idx="1">
                  <c:v>149</c:v>
                </c:pt>
                <c:pt idx="2">
                  <c:v>225</c:v>
                </c:pt>
                <c:pt idx="3">
                  <c:v>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D40-4AE8-BE97-672144FEDB4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Present</c:v>
                </c:pt>
              </c:strCache>
            </c:strRef>
          </c:tx>
          <c:spPr>
            <a:solidFill>
              <a:srgbClr val="FF990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HiTE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430</c:v>
                </c:pt>
                <c:pt idx="1">
                  <c:v>375</c:v>
                </c:pt>
                <c:pt idx="2">
                  <c:v>709</c:v>
                </c:pt>
                <c:pt idx="3">
                  <c:v>394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D40-4AE8-BE97-672144FEDB4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Not_found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HiTE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1690</c:v>
                </c:pt>
                <c:pt idx="1">
                  <c:v>2387</c:v>
                </c:pt>
                <c:pt idx="2">
                  <c:v>1686</c:v>
                </c:pt>
                <c:pt idx="3">
                  <c:v>2211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D40-4AE8-BE97-672144FEDB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93709040"/>
        <c:axId val="293707792"/>
      </c:barChart>
      <c:catAx>
        <c:axId val="293709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707792"/>
        <c:crosses val="autoZero"/>
        <c:auto val="1"/>
        <c:lblAlgn val="ctr"/>
        <c:lblOffset val="100"/>
        <c:noMultiLvlLbl val="0"/>
      </c:catAx>
      <c:valAx>
        <c:axId val="293707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7090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l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HiTE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sens</c:v>
                </c:pt>
                <c:pt idx="1">
                  <c:v>spec</c:v>
                </c:pt>
                <c:pt idx="2">
                  <c:v>accu</c:v>
                </c:pt>
                <c:pt idx="3">
                  <c:v>prec</c:v>
                </c:pt>
                <c:pt idx="4">
                  <c:v>1-FDR</c:v>
                </c:pt>
                <c:pt idx="5">
                  <c:v>F1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0.89261779200000002</c:v>
                </c:pt>
                <c:pt idx="1">
                  <c:v>0.93224585800000004</c:v>
                </c:pt>
                <c:pt idx="2">
                  <c:v>0.92473340900000001</c:v>
                </c:pt>
                <c:pt idx="3">
                  <c:v>0.75500601599999995</c:v>
                </c:pt>
                <c:pt idx="4">
                  <c:v>0.75500601599999995</c:v>
                </c:pt>
                <c:pt idx="5">
                  <c:v>0.81806514299999999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D2D-426F-81FB-AAEB223801C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RepeatScout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sens</c:v>
                </c:pt>
                <c:pt idx="1">
                  <c:v>spec</c:v>
                </c:pt>
                <c:pt idx="2">
                  <c:v>accu</c:v>
                </c:pt>
                <c:pt idx="3">
                  <c:v>prec</c:v>
                </c:pt>
                <c:pt idx="4">
                  <c:v>1-FDR</c:v>
                </c:pt>
                <c:pt idx="5">
                  <c:v>F1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0.96160000000000001</c:v>
                </c:pt>
                <c:pt idx="1">
                  <c:v>0.88749999999999996</c:v>
                </c:pt>
                <c:pt idx="2">
                  <c:v>0.90110000000000001</c:v>
                </c:pt>
                <c:pt idx="3">
                  <c:v>0.6583</c:v>
                </c:pt>
                <c:pt idx="4">
                  <c:v>0.6583</c:v>
                </c:pt>
                <c:pt idx="5">
                  <c:v>0.78149999999999997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D2D-426F-81FB-AAEB223801C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EDTA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sens</c:v>
                </c:pt>
                <c:pt idx="1">
                  <c:v>spec</c:v>
                </c:pt>
                <c:pt idx="2">
                  <c:v>accu</c:v>
                </c:pt>
                <c:pt idx="3">
                  <c:v>prec</c:v>
                </c:pt>
                <c:pt idx="4">
                  <c:v>1-FDR</c:v>
                </c:pt>
                <c:pt idx="5">
                  <c:v>F1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0.86560000000000004</c:v>
                </c:pt>
                <c:pt idx="1">
                  <c:v>0.86899999999999999</c:v>
                </c:pt>
                <c:pt idx="2">
                  <c:v>0.86829999999999996</c:v>
                </c:pt>
                <c:pt idx="3">
                  <c:v>0.61150000000000004</c:v>
                </c:pt>
                <c:pt idx="4">
                  <c:v>0.61150000000000004</c:v>
                </c:pt>
                <c:pt idx="5">
                  <c:v>0.7167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D2D-426F-81FB-AAEB223801C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RepeatModeler2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sens</c:v>
                </c:pt>
                <c:pt idx="1">
                  <c:v>spec</c:v>
                </c:pt>
                <c:pt idx="2">
                  <c:v>accu</c:v>
                </c:pt>
                <c:pt idx="3">
                  <c:v>prec</c:v>
                </c:pt>
                <c:pt idx="4">
                  <c:v>1-FDR</c:v>
                </c:pt>
                <c:pt idx="5">
                  <c:v>F1</c:v>
                </c:pt>
              </c:strCache>
            </c:strRef>
          </c:cat>
          <c:val>
            <c:numRef>
              <c:f>Sheet1!$E$2:$E$7</c:f>
              <c:numCache>
                <c:formatCode>General</c:formatCode>
                <c:ptCount val="6"/>
                <c:pt idx="0">
                  <c:v>0.95189999999999997</c:v>
                </c:pt>
                <c:pt idx="1">
                  <c:v>0.88759999999999994</c:v>
                </c:pt>
                <c:pt idx="2">
                  <c:v>0.89949999999999997</c:v>
                </c:pt>
                <c:pt idx="3">
                  <c:v>0.65759999999999996</c:v>
                </c:pt>
                <c:pt idx="4">
                  <c:v>0.65759999999999996</c:v>
                </c:pt>
                <c:pt idx="5">
                  <c:v>0.77780000000000005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D2D-426F-81FB-AAEB223801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87730351"/>
        <c:axId val="687727439"/>
      </c:radarChart>
      <c:catAx>
        <c:axId val="6877303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87727439"/>
        <c:crosses val="autoZero"/>
        <c:auto val="1"/>
        <c:lblAlgn val="ctr"/>
        <c:lblOffset val="100"/>
        <c:noMultiLvlLbl val="0"/>
      </c:catAx>
      <c:valAx>
        <c:axId val="687727439"/>
        <c:scaling>
          <c:orientation val="minMax"/>
          <c:min val="0.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8773035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Perfect</c:v>
                </c:pt>
              </c:strCache>
            </c:strRef>
          </c:tx>
          <c:spPr>
            <a:solidFill>
              <a:srgbClr val="FF505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HiTE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93</c:v>
                </c:pt>
                <c:pt idx="1">
                  <c:v>58</c:v>
                </c:pt>
                <c:pt idx="2">
                  <c:v>8</c:v>
                </c:pt>
                <c:pt idx="3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65D-4C5A-8B0C-08AAC38F7DB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Good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HiTE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14</c:v>
                </c:pt>
                <c:pt idx="1">
                  <c:v>25</c:v>
                </c:pt>
                <c:pt idx="2">
                  <c:v>27</c:v>
                </c:pt>
                <c:pt idx="3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65D-4C5A-8B0C-08AAC38F7DB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Present</c:v>
                </c:pt>
              </c:strCache>
            </c:strRef>
          </c:tx>
          <c:spPr>
            <a:solidFill>
              <a:srgbClr val="FF990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HiTE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55</c:v>
                </c:pt>
                <c:pt idx="1">
                  <c:v>59</c:v>
                </c:pt>
                <c:pt idx="2">
                  <c:v>49</c:v>
                </c:pt>
                <c:pt idx="3">
                  <c:v>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65D-4C5A-8B0C-08AAC38F7DB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Not_found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HiTE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65</c:v>
                </c:pt>
                <c:pt idx="1">
                  <c:v>85</c:v>
                </c:pt>
                <c:pt idx="2">
                  <c:v>143</c:v>
                </c:pt>
                <c:pt idx="3">
                  <c:v>112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65D-4C5A-8B0C-08AAC38F7D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93709040"/>
        <c:axId val="293707792"/>
      </c:barChart>
      <c:catAx>
        <c:axId val="293709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707792"/>
        <c:crosses val="autoZero"/>
        <c:auto val="1"/>
        <c:lblAlgn val="ctr"/>
        <c:lblOffset val="100"/>
        <c:noMultiLvlLbl val="0"/>
      </c:catAx>
      <c:valAx>
        <c:axId val="293707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7090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Perfect</c:v>
                </c:pt>
              </c:strCache>
            </c:strRef>
          </c:tx>
          <c:spPr>
            <a:solidFill>
              <a:srgbClr val="FF505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HiTE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868</c:v>
                </c:pt>
                <c:pt idx="2">
                  <c:v>453</c:v>
                </c:pt>
                <c:pt idx="3">
                  <c:v>480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40C-48C7-AE27-0A212955F14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Good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HiTE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147</c:v>
                </c:pt>
                <c:pt idx="2">
                  <c:v>252</c:v>
                </c:pt>
                <c:pt idx="3">
                  <c:v>159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40C-48C7-AE27-0A212955F14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Present</c:v>
                </c:pt>
              </c:strCache>
            </c:strRef>
          </c:tx>
          <c:spPr>
            <a:solidFill>
              <a:srgbClr val="FF990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HiTE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347</c:v>
                </c:pt>
                <c:pt idx="2">
                  <c:v>659</c:v>
                </c:pt>
                <c:pt idx="3">
                  <c:v>294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40C-48C7-AE27-0A212955F14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Not_found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HiTE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960</c:v>
                </c:pt>
                <c:pt idx="2">
                  <c:v>958</c:v>
                </c:pt>
                <c:pt idx="3">
                  <c:v>1389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40C-48C7-AE27-0A212955F1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93709040"/>
        <c:axId val="293707792"/>
      </c:barChart>
      <c:catAx>
        <c:axId val="293709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707792"/>
        <c:crosses val="autoZero"/>
        <c:auto val="1"/>
        <c:lblAlgn val="ctr"/>
        <c:lblOffset val="100"/>
        <c:noMultiLvlLbl val="0"/>
      </c:catAx>
      <c:valAx>
        <c:axId val="293707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7090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Perfect</c:v>
                </c:pt>
              </c:strCache>
            </c:strRef>
          </c:tx>
          <c:spPr>
            <a:solidFill>
              <a:srgbClr val="FF505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HiTE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77</c:v>
                </c:pt>
                <c:pt idx="1">
                  <c:v>21</c:v>
                </c:pt>
                <c:pt idx="2">
                  <c:v>43</c:v>
                </c:pt>
                <c:pt idx="3">
                  <c:v>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A2-40BD-AF6D-9D5F8EF5D5D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Good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HiTE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36</c:v>
                </c:pt>
                <c:pt idx="1">
                  <c:v>106</c:v>
                </c:pt>
                <c:pt idx="2">
                  <c:v>23</c:v>
                </c:pt>
                <c:pt idx="3">
                  <c:v>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FA2-40BD-AF6D-9D5F8EF5D5D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Present</c:v>
                </c:pt>
              </c:strCache>
            </c:strRef>
          </c:tx>
          <c:spPr>
            <a:solidFill>
              <a:srgbClr val="FF990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HiTE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21</c:v>
                </c:pt>
                <c:pt idx="1">
                  <c:v>49</c:v>
                </c:pt>
                <c:pt idx="2">
                  <c:v>19</c:v>
                </c:pt>
                <c:pt idx="3">
                  <c:v>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FA2-40BD-AF6D-9D5F8EF5D5D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Not_found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HiTE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186</c:v>
                </c:pt>
                <c:pt idx="1">
                  <c:v>144</c:v>
                </c:pt>
                <c:pt idx="2">
                  <c:v>235</c:v>
                </c:pt>
                <c:pt idx="3">
                  <c:v>179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FA2-40BD-AF6D-9D5F8EF5D5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93709040"/>
        <c:axId val="293707792"/>
      </c:barChart>
      <c:catAx>
        <c:axId val="293709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707792"/>
        <c:crosses val="autoZero"/>
        <c:auto val="1"/>
        <c:lblAlgn val="ctr"/>
        <c:lblOffset val="100"/>
        <c:noMultiLvlLbl val="0"/>
      </c:catAx>
      <c:valAx>
        <c:axId val="293707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7090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796858859852874"/>
          <c:y val="0.17955877300375997"/>
          <c:w val="0.71614266772436663"/>
          <c:h val="0.68313364077599448"/>
        </c:manualLayout>
      </c:layout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HiTE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sens</c:v>
                </c:pt>
                <c:pt idx="1">
                  <c:v>spec</c:v>
                </c:pt>
                <c:pt idx="2">
                  <c:v>accu</c:v>
                </c:pt>
                <c:pt idx="3">
                  <c:v>prec</c:v>
                </c:pt>
                <c:pt idx="4">
                  <c:v>1-FDR</c:v>
                </c:pt>
                <c:pt idx="5">
                  <c:v>F1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0.74914322933815602</c:v>
                </c:pt>
                <c:pt idx="1">
                  <c:v>0.99164585563350605</c:v>
                </c:pt>
                <c:pt idx="2">
                  <c:v>0.92424710611174299</c:v>
                </c:pt>
                <c:pt idx="3">
                  <c:v>0.97184358158216</c:v>
                </c:pt>
                <c:pt idx="4">
                  <c:v>0.97184358158216011</c:v>
                </c:pt>
                <c:pt idx="5">
                  <c:v>0.84608439123212897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A04-483A-B205-D0CE729B9AC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RepeatScout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sens</c:v>
                </c:pt>
                <c:pt idx="1">
                  <c:v>spec</c:v>
                </c:pt>
                <c:pt idx="2">
                  <c:v>accu</c:v>
                </c:pt>
                <c:pt idx="3">
                  <c:v>prec</c:v>
                </c:pt>
                <c:pt idx="4">
                  <c:v>1-FDR</c:v>
                </c:pt>
                <c:pt idx="5">
                  <c:v>F1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0.98240000000000005</c:v>
                </c:pt>
                <c:pt idx="1">
                  <c:v>0.94930000000000003</c:v>
                </c:pt>
                <c:pt idx="2">
                  <c:v>0.9577</c:v>
                </c:pt>
                <c:pt idx="3">
                  <c:v>0.86850000000000005</c:v>
                </c:pt>
                <c:pt idx="4">
                  <c:v>0.86850000000000005</c:v>
                </c:pt>
                <c:pt idx="5">
                  <c:v>0.92200000000000004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A04-483A-B205-D0CE729B9AC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EDTA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sens</c:v>
                </c:pt>
                <c:pt idx="1">
                  <c:v>spec</c:v>
                </c:pt>
                <c:pt idx="2">
                  <c:v>accu</c:v>
                </c:pt>
                <c:pt idx="3">
                  <c:v>prec</c:v>
                </c:pt>
                <c:pt idx="4">
                  <c:v>1-FDR</c:v>
                </c:pt>
                <c:pt idx="5">
                  <c:v>F1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0.73219999999999996</c:v>
                </c:pt>
                <c:pt idx="1">
                  <c:v>0.97209999999999996</c:v>
                </c:pt>
                <c:pt idx="2">
                  <c:v>0.90459999999999996</c:v>
                </c:pt>
                <c:pt idx="3">
                  <c:v>0.9113</c:v>
                </c:pt>
                <c:pt idx="4">
                  <c:v>0.9113</c:v>
                </c:pt>
                <c:pt idx="5">
                  <c:v>0.81200000000000006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A04-483A-B205-D0CE729B9AC0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RepeatModeler2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sens</c:v>
                </c:pt>
                <c:pt idx="1">
                  <c:v>spec</c:v>
                </c:pt>
                <c:pt idx="2">
                  <c:v>accu</c:v>
                </c:pt>
                <c:pt idx="3">
                  <c:v>prec</c:v>
                </c:pt>
                <c:pt idx="4">
                  <c:v>1-FDR</c:v>
                </c:pt>
                <c:pt idx="5">
                  <c:v>F1</c:v>
                </c:pt>
              </c:strCache>
            </c:strRef>
          </c:cat>
          <c:val>
            <c:numRef>
              <c:f>Sheet1!$E$2:$E$7</c:f>
              <c:numCache>
                <c:formatCode>General</c:formatCode>
                <c:ptCount val="6"/>
                <c:pt idx="0">
                  <c:v>0.96140000000000003</c:v>
                </c:pt>
                <c:pt idx="1">
                  <c:v>0.96130000000000004</c:v>
                </c:pt>
                <c:pt idx="2">
                  <c:v>0.96130000000000004</c:v>
                </c:pt>
                <c:pt idx="3">
                  <c:v>0.89559999999999995</c:v>
                </c:pt>
                <c:pt idx="4">
                  <c:v>0.89559999999999995</c:v>
                </c:pt>
                <c:pt idx="5">
                  <c:v>0.92730000000000001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A04-483A-B205-D0CE729B9A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87730351"/>
        <c:axId val="687727439"/>
      </c:radarChart>
      <c:catAx>
        <c:axId val="6877303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87727439"/>
        <c:crosses val="autoZero"/>
        <c:auto val="1"/>
        <c:lblAlgn val="ctr"/>
        <c:lblOffset val="100"/>
        <c:noMultiLvlLbl val="0"/>
      </c:catAx>
      <c:valAx>
        <c:axId val="687727439"/>
        <c:scaling>
          <c:orientation val="minMax"/>
          <c:min val="0.60000000000000009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8773035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62" b="1" i="0" u="none" strike="noStrike" baseline="0" dirty="0">
                <a:effectLst/>
              </a:rPr>
              <a:t>O. sativa</a:t>
            </a:r>
            <a:endParaRPr lang="zh-CN" altLang="en-US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Perfect</c:v>
                </c:pt>
              </c:strCache>
            </c:strRef>
          </c:tx>
          <c:spPr>
            <a:solidFill>
              <a:srgbClr val="FF505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KRF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0.163424125</c:v>
                </c:pt>
                <c:pt idx="1">
                  <c:v>5.6095978999999997E-2</c:v>
                </c:pt>
                <c:pt idx="2">
                  <c:v>0.150453956</c:v>
                </c:pt>
                <c:pt idx="3">
                  <c:v>0.124837873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8DF-473A-B13B-92BDA216C83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Good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KRF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2.1725031999999998E-2</c:v>
                </c:pt>
                <c:pt idx="1">
                  <c:v>4.8313877999999998E-2</c:v>
                </c:pt>
                <c:pt idx="2">
                  <c:v>7.2957198000000001E-2</c:v>
                </c:pt>
                <c:pt idx="3">
                  <c:v>3.0479895999999999E-2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8DF-473A-B13B-92BDA216C83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Present</c:v>
                </c:pt>
              </c:strCache>
            </c:strRef>
          </c:tx>
          <c:spPr>
            <a:solidFill>
              <a:srgbClr val="FF990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KRF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0.13845655000000001</c:v>
                </c:pt>
                <c:pt idx="1">
                  <c:v>0.121595331</c:v>
                </c:pt>
                <c:pt idx="2">
                  <c:v>0.229896239</c:v>
                </c:pt>
                <c:pt idx="3">
                  <c:v>0.12775616100000001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8DF-473A-B13B-92BDA216C83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Not_found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KRF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0.67639429299999998</c:v>
                </c:pt>
                <c:pt idx="1">
                  <c:v>0.77399481199999998</c:v>
                </c:pt>
                <c:pt idx="2">
                  <c:v>0.546692607</c:v>
                </c:pt>
                <c:pt idx="3">
                  <c:v>0.71692606999999997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8DF-473A-B13B-92BDA216C8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93709040"/>
        <c:axId val="293707792"/>
      </c:barChart>
      <c:catAx>
        <c:axId val="293709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707792"/>
        <c:crosses val="autoZero"/>
        <c:auto val="1"/>
        <c:lblAlgn val="ctr"/>
        <c:lblOffset val="100"/>
        <c:noMultiLvlLbl val="0"/>
      </c:catAx>
      <c:valAx>
        <c:axId val="293707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709040"/>
        <c:crosses val="autoZero"/>
        <c:crossBetween val="between"/>
        <c:majorUnit val="0.1500000000000000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407504849376064"/>
          <c:y val="0.17955877300375997"/>
          <c:w val="0.69983519413674133"/>
          <c:h val="0.6675778244479823"/>
        </c:manualLayout>
      </c:layout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HiTE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sens</c:v>
                </c:pt>
                <c:pt idx="1">
                  <c:v>spec</c:v>
                </c:pt>
                <c:pt idx="2">
                  <c:v>accu</c:v>
                </c:pt>
                <c:pt idx="3">
                  <c:v>prec</c:v>
                </c:pt>
                <c:pt idx="4">
                  <c:v>1-FDR</c:v>
                </c:pt>
                <c:pt idx="5">
                  <c:v>F1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0.90118848100000004</c:v>
                </c:pt>
                <c:pt idx="1">
                  <c:v>0.92127662099999996</c:v>
                </c:pt>
                <c:pt idx="2">
                  <c:v>0.90940341199999997</c:v>
                </c:pt>
                <c:pt idx="3">
                  <c:v>0.94300486400000005</c:v>
                </c:pt>
                <c:pt idx="4">
                  <c:v>0.94300486400000005</c:v>
                </c:pt>
                <c:pt idx="5">
                  <c:v>0.92162258699999999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C54-47FF-8DDB-878A28258E0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RepeatScout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sens</c:v>
                </c:pt>
                <c:pt idx="1">
                  <c:v>spec</c:v>
                </c:pt>
                <c:pt idx="2">
                  <c:v>accu</c:v>
                </c:pt>
                <c:pt idx="3">
                  <c:v>prec</c:v>
                </c:pt>
                <c:pt idx="4">
                  <c:v>1-FDR</c:v>
                </c:pt>
                <c:pt idx="5">
                  <c:v>F1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</c:numCache>
            </c:numRef>
          </c:val>
          <c:extLst>
            <c:ext xmlns:c16="http://schemas.microsoft.com/office/drawing/2014/chart" uri="{C3380CC4-5D6E-409C-BE32-E72D297353CC}">
              <c16:uniqueId val="{00000001-8C54-47FF-8DDB-878A28258E0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EDTA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sens</c:v>
                </c:pt>
                <c:pt idx="1">
                  <c:v>spec</c:v>
                </c:pt>
                <c:pt idx="2">
                  <c:v>accu</c:v>
                </c:pt>
                <c:pt idx="3">
                  <c:v>prec</c:v>
                </c:pt>
                <c:pt idx="4">
                  <c:v>1-FDR</c:v>
                </c:pt>
                <c:pt idx="5">
                  <c:v>F1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0.91339999999999999</c:v>
                </c:pt>
                <c:pt idx="1">
                  <c:v>0.89549999999999996</c:v>
                </c:pt>
                <c:pt idx="2">
                  <c:v>0.90610000000000002</c:v>
                </c:pt>
                <c:pt idx="3">
                  <c:v>0.92679999999999996</c:v>
                </c:pt>
                <c:pt idx="4">
                  <c:v>0.92679999999999996</c:v>
                </c:pt>
                <c:pt idx="5">
                  <c:v>0.92010000000000003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C54-47FF-8DDB-878A28258E0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RepeatModeler2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sens</c:v>
                </c:pt>
                <c:pt idx="1">
                  <c:v>spec</c:v>
                </c:pt>
                <c:pt idx="2">
                  <c:v>accu</c:v>
                </c:pt>
                <c:pt idx="3">
                  <c:v>prec</c:v>
                </c:pt>
                <c:pt idx="4">
                  <c:v>1-FDR</c:v>
                </c:pt>
                <c:pt idx="5">
                  <c:v>F1</c:v>
                </c:pt>
              </c:strCache>
            </c:strRef>
          </c:cat>
          <c:val>
            <c:numRef>
              <c:f>Sheet1!$E$2:$E$7</c:f>
              <c:numCache>
                <c:formatCode>General</c:formatCode>
                <c:ptCount val="6"/>
                <c:pt idx="0">
                  <c:v>0.92969999999999997</c:v>
                </c:pt>
                <c:pt idx="1">
                  <c:v>0.91800000000000004</c:v>
                </c:pt>
                <c:pt idx="2">
                  <c:v>0.92490000000000006</c:v>
                </c:pt>
                <c:pt idx="3">
                  <c:v>0.94210000000000005</c:v>
                </c:pt>
                <c:pt idx="4">
                  <c:v>0.94210000000000005</c:v>
                </c:pt>
                <c:pt idx="5">
                  <c:v>0.93589999999999995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C54-47FF-8DDB-878A28258E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87730351"/>
        <c:axId val="687727439"/>
      </c:radarChart>
      <c:catAx>
        <c:axId val="6877303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87727439"/>
        <c:crosses val="autoZero"/>
        <c:auto val="1"/>
        <c:lblAlgn val="ctr"/>
        <c:lblOffset val="100"/>
        <c:noMultiLvlLbl val="0"/>
      </c:catAx>
      <c:valAx>
        <c:axId val="687727439"/>
        <c:scaling>
          <c:orientation val="minMax"/>
          <c:min val="0.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8773035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1B7-470B-B7FF-50362DEC5AD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1B7-470B-B7FF-50362DEC5ADB}"/>
              </c:ext>
            </c:extLst>
          </c:dPt>
          <c:dPt>
            <c:idx val="2"/>
            <c:bubble3D val="0"/>
            <c:spPr>
              <a:solidFill>
                <a:srgbClr val="1BA0C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1B7-470B-B7FF-50362DEC5ADB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1B7-470B-B7FF-50362DEC5ADB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B1B7-470B-B7FF-50362DEC5ADB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B1B7-470B-B7FF-50362DEC5AD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1.53</c:v>
                </c:pt>
                <c:pt idx="1">
                  <c:v>0.6</c:v>
                </c:pt>
                <c:pt idx="2">
                  <c:v>11.78</c:v>
                </c:pt>
                <c:pt idx="3">
                  <c:v>6.25</c:v>
                </c:pt>
                <c:pt idx="4">
                  <c:v>0</c:v>
                </c:pt>
                <c:pt idx="5">
                  <c:v>79.84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B1B7-470B-B7FF-50362DEC5ADB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059-45D3-A303-4843CF841A2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059-45D3-A303-4843CF841A27}"/>
              </c:ext>
            </c:extLst>
          </c:dPt>
          <c:dPt>
            <c:idx val="2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059-45D3-A303-4843CF841A27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059-45D3-A303-4843CF841A27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7059-45D3-A303-4843CF841A27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7059-45D3-A303-4843CF841A2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1.24</c:v>
                </c:pt>
                <c:pt idx="1">
                  <c:v>0.39</c:v>
                </c:pt>
                <c:pt idx="2">
                  <c:v>12.22</c:v>
                </c:pt>
                <c:pt idx="3">
                  <c:v>7.66</c:v>
                </c:pt>
                <c:pt idx="4">
                  <c:v>0</c:v>
                </c:pt>
                <c:pt idx="5">
                  <c:v>78.489999999999995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列1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C-7059-45D3-A303-4843CF841A27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9FB-4C05-85FE-56CFF4D84EA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9FB-4C05-85FE-56CFF4D84EA5}"/>
              </c:ext>
            </c:extLst>
          </c:dPt>
          <c:dPt>
            <c:idx val="2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9FB-4C05-85FE-56CFF4D84EA5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9FB-4C05-85FE-56CFF4D84EA5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69FB-4C05-85FE-56CFF4D84EA5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69FB-4C05-85FE-56CFF4D84EA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1.27</c:v>
                </c:pt>
                <c:pt idx="1">
                  <c:v>0.55000000000000004</c:v>
                </c:pt>
                <c:pt idx="2">
                  <c:v>11.87</c:v>
                </c:pt>
                <c:pt idx="3">
                  <c:v>7.41</c:v>
                </c:pt>
                <c:pt idx="4">
                  <c:v>0</c:v>
                </c:pt>
                <c:pt idx="5">
                  <c:v>78.900000000000006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列1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C-69FB-4C05-85FE-56CFF4D84EA5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813-471C-813F-1D7D9F75F7A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813-471C-813F-1D7D9F75F7AF}"/>
              </c:ext>
            </c:extLst>
          </c:dPt>
          <c:dPt>
            <c:idx val="2"/>
            <c:bubble3D val="0"/>
            <c:spPr>
              <a:solidFill>
                <a:srgbClr val="1BA0C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813-471C-813F-1D7D9F75F7AF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813-471C-813F-1D7D9F75F7AF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C813-471C-813F-1D7D9F75F7AF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C813-471C-813F-1D7D9F75F7A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8.6300000000000008</c:v>
                </c:pt>
                <c:pt idx="1">
                  <c:v>0</c:v>
                </c:pt>
                <c:pt idx="2">
                  <c:v>10.63</c:v>
                </c:pt>
                <c:pt idx="3">
                  <c:v>0</c:v>
                </c:pt>
                <c:pt idx="4">
                  <c:v>0</c:v>
                </c:pt>
                <c:pt idx="5">
                  <c:v>80.739999999999995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C813-471C-813F-1D7D9F75F7AF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9E6-4FB4-880C-8BF5DC9ED50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9E6-4FB4-880C-8BF5DC9ED50A}"/>
              </c:ext>
            </c:extLst>
          </c:dPt>
          <c:dPt>
            <c:idx val="2"/>
            <c:bubble3D val="0"/>
            <c:spPr>
              <a:solidFill>
                <a:srgbClr val="1BA0C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9E6-4FB4-880C-8BF5DC9ED50A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9E6-4FB4-880C-8BF5DC9ED50A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99E6-4FB4-880C-8BF5DC9ED50A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99E6-4FB4-880C-8BF5DC9ED50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1.49</c:v>
                </c:pt>
                <c:pt idx="1">
                  <c:v>0.48</c:v>
                </c:pt>
                <c:pt idx="2">
                  <c:v>12.73</c:v>
                </c:pt>
                <c:pt idx="3">
                  <c:v>6.55</c:v>
                </c:pt>
                <c:pt idx="4">
                  <c:v>0</c:v>
                </c:pt>
                <c:pt idx="5">
                  <c:v>78.75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99E6-4FB4-880C-8BF5DC9ED50A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1B7-470B-B7FF-50362DEC5AD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1B7-470B-B7FF-50362DEC5ADB}"/>
              </c:ext>
            </c:extLst>
          </c:dPt>
          <c:dPt>
            <c:idx val="2"/>
            <c:bubble3D val="0"/>
            <c:spPr>
              <a:solidFill>
                <a:srgbClr val="1BA0C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1B7-470B-B7FF-50362DEC5ADB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1B7-470B-B7FF-50362DEC5ADB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B1B7-470B-B7FF-50362DEC5ADB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B1B7-470B-B7FF-50362DEC5AD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18.78</c:v>
                </c:pt>
                <c:pt idx="1">
                  <c:v>4.13</c:v>
                </c:pt>
                <c:pt idx="2">
                  <c:v>22.98</c:v>
                </c:pt>
                <c:pt idx="3">
                  <c:v>1.38</c:v>
                </c:pt>
                <c:pt idx="4">
                  <c:v>0.1</c:v>
                </c:pt>
                <c:pt idx="5">
                  <c:v>52.629999999999995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B1B7-470B-B7FF-50362DEC5ADB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059-45D3-A303-4843CF841A2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059-45D3-A303-4843CF841A27}"/>
              </c:ext>
            </c:extLst>
          </c:dPt>
          <c:dPt>
            <c:idx val="2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059-45D3-A303-4843CF841A27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059-45D3-A303-4843CF841A27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7059-45D3-A303-4843CF841A27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7059-45D3-A303-4843CF841A2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16.38</c:v>
                </c:pt>
                <c:pt idx="1">
                  <c:v>3.85</c:v>
                </c:pt>
                <c:pt idx="2">
                  <c:v>23.9</c:v>
                </c:pt>
                <c:pt idx="3">
                  <c:v>1.33</c:v>
                </c:pt>
                <c:pt idx="4">
                  <c:v>0.09</c:v>
                </c:pt>
                <c:pt idx="5">
                  <c:v>54.45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列1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C-7059-45D3-A303-4843CF841A27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9FB-4C05-85FE-56CFF4D84EA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9FB-4C05-85FE-56CFF4D84EA5}"/>
              </c:ext>
            </c:extLst>
          </c:dPt>
          <c:dPt>
            <c:idx val="2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9FB-4C05-85FE-56CFF4D84EA5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9FB-4C05-85FE-56CFF4D84EA5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69FB-4C05-85FE-56CFF4D84EA5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69FB-4C05-85FE-56CFF4D84EA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16.809999999999999</c:v>
                </c:pt>
                <c:pt idx="1">
                  <c:v>2.64</c:v>
                </c:pt>
                <c:pt idx="2">
                  <c:v>22.67</c:v>
                </c:pt>
                <c:pt idx="3">
                  <c:v>0.86</c:v>
                </c:pt>
                <c:pt idx="4">
                  <c:v>7.0000000000000007E-2</c:v>
                </c:pt>
                <c:pt idx="5">
                  <c:v>56.949999999999996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列1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C-69FB-4C05-85FE-56CFF4D84EA5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813-471C-813F-1D7D9F75F7A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813-471C-813F-1D7D9F75F7AF}"/>
              </c:ext>
            </c:extLst>
          </c:dPt>
          <c:dPt>
            <c:idx val="2"/>
            <c:bubble3D val="0"/>
            <c:spPr>
              <a:solidFill>
                <a:srgbClr val="1BA0C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813-471C-813F-1D7D9F75F7AF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813-471C-813F-1D7D9F75F7AF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C813-471C-813F-1D7D9F75F7AF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C813-471C-813F-1D7D9F75F7A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25.98</c:v>
                </c:pt>
                <c:pt idx="1">
                  <c:v>0</c:v>
                </c:pt>
                <c:pt idx="2">
                  <c:v>22.77</c:v>
                </c:pt>
                <c:pt idx="3">
                  <c:v>0</c:v>
                </c:pt>
                <c:pt idx="4">
                  <c:v>0</c:v>
                </c:pt>
                <c:pt idx="5">
                  <c:v>51.25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C813-471C-813F-1D7D9F75F7AF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62" b="1" i="0" u="none" strike="noStrike" baseline="0" dirty="0">
                <a:effectLst/>
              </a:rPr>
              <a:t>D. rerio</a:t>
            </a:r>
            <a:endParaRPr lang="zh-CN" altLang="en-US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Perfect</c:v>
                </c:pt>
              </c:strCache>
            </c:strRef>
          </c:tx>
          <c:spPr>
            <a:solidFill>
              <a:srgbClr val="FF505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KRF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0.27648578800000001</c:v>
                </c:pt>
                <c:pt idx="1">
                  <c:v>0</c:v>
                </c:pt>
                <c:pt idx="2">
                  <c:v>0.195090439</c:v>
                </c:pt>
                <c:pt idx="3">
                  <c:v>0.206718346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5A-410C-B0B6-7FA7BDB30A2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Good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KRF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6.5030145999999997E-2</c:v>
                </c:pt>
                <c:pt idx="1">
                  <c:v>0</c:v>
                </c:pt>
                <c:pt idx="2">
                  <c:v>0.108527132</c:v>
                </c:pt>
                <c:pt idx="3">
                  <c:v>6.8475452000000006E-2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F5A-410C-B0B6-7FA7BDB30A2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Present</c:v>
                </c:pt>
              </c:strCache>
            </c:strRef>
          </c:tx>
          <c:spPr>
            <a:solidFill>
              <a:srgbClr val="FF990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KRF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0.14771748500000001</c:v>
                </c:pt>
                <c:pt idx="1">
                  <c:v>0</c:v>
                </c:pt>
                <c:pt idx="2">
                  <c:v>0.28380706300000003</c:v>
                </c:pt>
                <c:pt idx="3">
                  <c:v>0.12661498700000001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F5A-410C-B0B6-7FA7BDB30A2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Not_found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KRF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0.51076658100000005</c:v>
                </c:pt>
                <c:pt idx="1">
                  <c:v>0</c:v>
                </c:pt>
                <c:pt idx="2">
                  <c:v>0.412575366</c:v>
                </c:pt>
                <c:pt idx="3">
                  <c:v>0.59819121399999997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F5A-410C-B0B6-7FA7BDB30A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93709040"/>
        <c:axId val="293707792"/>
      </c:barChart>
      <c:catAx>
        <c:axId val="293709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707792"/>
        <c:crosses val="autoZero"/>
        <c:auto val="1"/>
        <c:lblAlgn val="ctr"/>
        <c:lblOffset val="100"/>
        <c:noMultiLvlLbl val="0"/>
      </c:catAx>
      <c:valAx>
        <c:axId val="293707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709040"/>
        <c:crosses val="autoZero"/>
        <c:crossBetween val="between"/>
        <c:majorUnit val="0.1500000000000000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C63-46FD-B139-24DB471C2CE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C63-46FD-B139-24DB471C2CE9}"/>
              </c:ext>
            </c:extLst>
          </c:dPt>
          <c:dPt>
            <c:idx val="2"/>
            <c:bubble3D val="0"/>
            <c:spPr>
              <a:solidFill>
                <a:srgbClr val="1BA0C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C63-46FD-B139-24DB471C2CE9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C63-46FD-B139-24DB471C2CE9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6C63-46FD-B139-24DB471C2CE9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6C63-46FD-B139-24DB471C2CE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15.53</c:v>
                </c:pt>
                <c:pt idx="1">
                  <c:v>2.94</c:v>
                </c:pt>
                <c:pt idx="2">
                  <c:v>23.17</c:v>
                </c:pt>
                <c:pt idx="3">
                  <c:v>1.05</c:v>
                </c:pt>
                <c:pt idx="4">
                  <c:v>0.08</c:v>
                </c:pt>
                <c:pt idx="5">
                  <c:v>57.230000000000004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6C63-46FD-B139-24DB471C2CE9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1B7-470B-B7FF-50362DEC5AD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1B7-470B-B7FF-50362DEC5ADB}"/>
              </c:ext>
            </c:extLst>
          </c:dPt>
          <c:dPt>
            <c:idx val="2"/>
            <c:bubble3D val="0"/>
            <c:spPr>
              <a:solidFill>
                <a:srgbClr val="1BA0C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1B7-470B-B7FF-50362DEC5ADB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1B7-470B-B7FF-50362DEC5ADB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B1B7-470B-B7FF-50362DEC5ADB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B1B7-470B-B7FF-50362DEC5AD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41.45</c:v>
                </c:pt>
                <c:pt idx="1">
                  <c:v>3.01</c:v>
                </c:pt>
                <c:pt idx="2">
                  <c:v>6.79</c:v>
                </c:pt>
                <c:pt idx="3">
                  <c:v>3.94</c:v>
                </c:pt>
                <c:pt idx="4">
                  <c:v>1.89</c:v>
                </c:pt>
                <c:pt idx="5">
                  <c:v>42.92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B1B7-470B-B7FF-50362DEC5ADB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059-45D3-A303-4843CF841A2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059-45D3-A303-4843CF841A27}"/>
              </c:ext>
            </c:extLst>
          </c:dPt>
          <c:dPt>
            <c:idx val="2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059-45D3-A303-4843CF841A27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059-45D3-A303-4843CF841A27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7059-45D3-A303-4843CF841A27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7059-45D3-A303-4843CF841A2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39.69</c:v>
                </c:pt>
                <c:pt idx="1">
                  <c:v>2.89</c:v>
                </c:pt>
                <c:pt idx="2">
                  <c:v>7.19</c:v>
                </c:pt>
                <c:pt idx="3">
                  <c:v>3.63</c:v>
                </c:pt>
                <c:pt idx="4">
                  <c:v>1.26</c:v>
                </c:pt>
                <c:pt idx="5">
                  <c:v>45.34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列1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C-7059-45D3-A303-4843CF841A27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9FB-4C05-85FE-56CFF4D84EA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9FB-4C05-85FE-56CFF4D84EA5}"/>
              </c:ext>
            </c:extLst>
          </c:dPt>
          <c:dPt>
            <c:idx val="2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9FB-4C05-85FE-56CFF4D84EA5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9FB-4C05-85FE-56CFF4D84EA5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69FB-4C05-85FE-56CFF4D84EA5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69FB-4C05-85FE-56CFF4D84EA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43.55</c:v>
                </c:pt>
                <c:pt idx="1">
                  <c:v>0.49</c:v>
                </c:pt>
                <c:pt idx="2">
                  <c:v>5.51</c:v>
                </c:pt>
                <c:pt idx="3">
                  <c:v>1.47</c:v>
                </c:pt>
                <c:pt idx="4">
                  <c:v>1.33</c:v>
                </c:pt>
                <c:pt idx="5">
                  <c:v>47.650000000000006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列1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C-69FB-4C05-85FE-56CFF4D84EA5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813-471C-813F-1D7D9F75F7A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813-471C-813F-1D7D9F75F7AF}"/>
              </c:ext>
            </c:extLst>
          </c:dPt>
          <c:dPt>
            <c:idx val="2"/>
            <c:bubble3D val="0"/>
            <c:spPr>
              <a:solidFill>
                <a:srgbClr val="1BA0C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813-471C-813F-1D7D9F75F7AF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813-471C-813F-1D7D9F75F7AF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C813-471C-813F-1D7D9F75F7AF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C813-471C-813F-1D7D9F75F7A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45.08</c:v>
                </c:pt>
                <c:pt idx="1">
                  <c:v>0</c:v>
                </c:pt>
                <c:pt idx="2">
                  <c:v>10.67</c:v>
                </c:pt>
                <c:pt idx="3">
                  <c:v>0</c:v>
                </c:pt>
                <c:pt idx="4">
                  <c:v>0</c:v>
                </c:pt>
                <c:pt idx="5">
                  <c:v>44.25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C813-471C-813F-1D7D9F75F7AF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1B7-470B-B7FF-50362DEC5AD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1B7-470B-B7FF-50362DEC5ADB}"/>
              </c:ext>
            </c:extLst>
          </c:dPt>
          <c:dPt>
            <c:idx val="2"/>
            <c:bubble3D val="0"/>
            <c:spPr>
              <a:solidFill>
                <a:srgbClr val="1BA0C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1B7-470B-B7FF-50362DEC5ADB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1B7-470B-B7FF-50362DEC5ADB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B1B7-470B-B7FF-50362DEC5ADB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B1B7-470B-B7FF-50362DEC5AD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13.34</c:v>
                </c:pt>
                <c:pt idx="1">
                  <c:v>1.66</c:v>
                </c:pt>
                <c:pt idx="2">
                  <c:v>0.2</c:v>
                </c:pt>
                <c:pt idx="3">
                  <c:v>0.59</c:v>
                </c:pt>
                <c:pt idx="4">
                  <c:v>0</c:v>
                </c:pt>
                <c:pt idx="5">
                  <c:v>84.210000000000008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B1B7-470B-B7FF-50362DEC5ADB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059-45D3-A303-4843CF841A2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059-45D3-A303-4843CF841A27}"/>
              </c:ext>
            </c:extLst>
          </c:dPt>
          <c:dPt>
            <c:idx val="2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059-45D3-A303-4843CF841A27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059-45D3-A303-4843CF841A27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7059-45D3-A303-4843CF841A27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7059-45D3-A303-4843CF841A2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17.100000000000001</c:v>
                </c:pt>
                <c:pt idx="1">
                  <c:v>3.32</c:v>
                </c:pt>
                <c:pt idx="2">
                  <c:v>0.5</c:v>
                </c:pt>
                <c:pt idx="3">
                  <c:v>0.39</c:v>
                </c:pt>
                <c:pt idx="4">
                  <c:v>0.03</c:v>
                </c:pt>
                <c:pt idx="5">
                  <c:v>78.66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列1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C-7059-45D3-A303-4843CF841A27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9FB-4C05-85FE-56CFF4D84EA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9FB-4C05-85FE-56CFF4D84EA5}"/>
              </c:ext>
            </c:extLst>
          </c:dPt>
          <c:dPt>
            <c:idx val="2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9FB-4C05-85FE-56CFF4D84EA5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9FB-4C05-85FE-56CFF4D84EA5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69FB-4C05-85FE-56CFF4D84EA5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69FB-4C05-85FE-56CFF4D84EA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16.07</c:v>
                </c:pt>
                <c:pt idx="1">
                  <c:v>1.19</c:v>
                </c:pt>
                <c:pt idx="2">
                  <c:v>0.18</c:v>
                </c:pt>
                <c:pt idx="3">
                  <c:v>0.31</c:v>
                </c:pt>
                <c:pt idx="4">
                  <c:v>0</c:v>
                </c:pt>
                <c:pt idx="5">
                  <c:v>82.25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列1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C-69FB-4C05-85FE-56CFF4D84EA5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813-471C-813F-1D7D9F75F7A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813-471C-813F-1D7D9F75F7AF}"/>
              </c:ext>
            </c:extLst>
          </c:dPt>
          <c:dPt>
            <c:idx val="2"/>
            <c:bubble3D val="0"/>
            <c:spPr>
              <a:solidFill>
                <a:srgbClr val="1BA0C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813-471C-813F-1D7D9F75F7AF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813-471C-813F-1D7D9F75F7AF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C813-471C-813F-1D7D9F75F7AF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C813-471C-813F-1D7D9F75F7A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23.68</c:v>
                </c:pt>
                <c:pt idx="1">
                  <c:v>0</c:v>
                </c:pt>
                <c:pt idx="2">
                  <c:v>0.67</c:v>
                </c:pt>
                <c:pt idx="3">
                  <c:v>0</c:v>
                </c:pt>
                <c:pt idx="4">
                  <c:v>0</c:v>
                </c:pt>
                <c:pt idx="5">
                  <c:v>75.650000000000006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C813-471C-813F-1D7D9F75F7AF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C63-46FD-B139-24DB471C2CE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C63-46FD-B139-24DB471C2CE9}"/>
              </c:ext>
            </c:extLst>
          </c:dPt>
          <c:dPt>
            <c:idx val="2"/>
            <c:bubble3D val="0"/>
            <c:spPr>
              <a:solidFill>
                <a:srgbClr val="1BA0C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C63-46FD-B139-24DB471C2CE9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C63-46FD-B139-24DB471C2CE9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6C63-46FD-B139-24DB471C2CE9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6C63-46FD-B139-24DB471C2CE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15.13</c:v>
                </c:pt>
                <c:pt idx="1">
                  <c:v>1.1399999999999999</c:v>
                </c:pt>
                <c:pt idx="2">
                  <c:v>0.32</c:v>
                </c:pt>
                <c:pt idx="3">
                  <c:v>0.43</c:v>
                </c:pt>
                <c:pt idx="4">
                  <c:v>0.17</c:v>
                </c:pt>
                <c:pt idx="5">
                  <c:v>82.81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6C63-46FD-B139-24DB471C2CE9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62" b="1" i="0" u="none" strike="noStrike" baseline="0" dirty="0" err="1">
                <a:effectLst/>
              </a:rPr>
              <a:t>Caenorhabditis</a:t>
            </a:r>
            <a:r>
              <a:rPr lang="en-US" altLang="zh-CN" sz="1862" b="1" i="0" u="none" strike="noStrike" baseline="0" dirty="0">
                <a:effectLst/>
              </a:rPr>
              <a:t> </a:t>
            </a:r>
            <a:r>
              <a:rPr lang="en-US" altLang="zh-CN" sz="1862" b="1" i="0" u="none" strike="noStrike" baseline="0" dirty="0" err="1">
                <a:effectLst/>
              </a:rPr>
              <a:t>briggsae</a:t>
            </a:r>
            <a:endParaRPr lang="zh-CN" altLang="en-US" b="1" dirty="0"/>
          </a:p>
        </c:rich>
      </c:tx>
      <c:layout>
        <c:manualLayout>
          <c:xMode val="edge"/>
          <c:yMode val="edge"/>
          <c:x val="0.39148133635161686"/>
          <c:y val="2.667603299299266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Perfect</c:v>
                </c:pt>
              </c:strCache>
            </c:strRef>
          </c:tx>
          <c:spPr>
            <a:solidFill>
              <a:srgbClr val="FF505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KRF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0.45814978000000001</c:v>
                </c:pt>
                <c:pt idx="1">
                  <c:v>0.25550660800000002</c:v>
                </c:pt>
                <c:pt idx="2">
                  <c:v>3.5242291000000002E-2</c:v>
                </c:pt>
                <c:pt idx="3">
                  <c:v>0.149779736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F2F-4D08-8D69-420DBAB4EBD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Good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KRF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2.6431718E-2</c:v>
                </c:pt>
                <c:pt idx="1">
                  <c:v>0.11013215899999999</c:v>
                </c:pt>
                <c:pt idx="2">
                  <c:v>0.118942731</c:v>
                </c:pt>
                <c:pt idx="3">
                  <c:v>7.4889867999999998E-2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F2F-4D08-8D69-420DBAB4EBD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Present</c:v>
                </c:pt>
              </c:strCache>
            </c:strRef>
          </c:tx>
          <c:spPr>
            <a:solidFill>
              <a:srgbClr val="FF990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KRF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0.23788546299999999</c:v>
                </c:pt>
                <c:pt idx="1">
                  <c:v>0.25991189399999998</c:v>
                </c:pt>
                <c:pt idx="2">
                  <c:v>0.21585903100000001</c:v>
                </c:pt>
                <c:pt idx="3">
                  <c:v>0.28193832600000002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F2F-4D08-8D69-420DBAB4EBD0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Not_found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KRF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0.27753304000000001</c:v>
                </c:pt>
                <c:pt idx="1">
                  <c:v>0.37444933899999999</c:v>
                </c:pt>
                <c:pt idx="2">
                  <c:v>0.62995594700000002</c:v>
                </c:pt>
                <c:pt idx="3">
                  <c:v>0.49339207000000002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F2F-4D08-8D69-420DBAB4EB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93709040"/>
        <c:axId val="293707792"/>
      </c:barChart>
      <c:catAx>
        <c:axId val="293709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707792"/>
        <c:crosses val="autoZero"/>
        <c:auto val="1"/>
        <c:lblAlgn val="ctr"/>
        <c:lblOffset val="100"/>
        <c:noMultiLvlLbl val="0"/>
      </c:catAx>
      <c:valAx>
        <c:axId val="293707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709040"/>
        <c:crosses val="autoZero"/>
        <c:crossBetween val="between"/>
        <c:majorUnit val="0.15000000000000002"/>
      </c:valAx>
      <c:spPr>
        <a:noFill/>
        <a:ln>
          <a:noFill/>
        </a:ln>
        <a:effectLst/>
      </c:spPr>
    </c:plotArea>
    <c:legend>
      <c:legendPos val="l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1B7-470B-B7FF-50362DEC5AD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1B7-470B-B7FF-50362DEC5ADB}"/>
              </c:ext>
            </c:extLst>
          </c:dPt>
          <c:dPt>
            <c:idx val="2"/>
            <c:bubble3D val="0"/>
            <c:spPr>
              <a:solidFill>
                <a:srgbClr val="1BA0C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1B7-470B-B7FF-50362DEC5ADB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1B7-470B-B7FF-50362DEC5ADB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B1B7-470B-B7FF-50362DEC5ADB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B1B7-470B-B7FF-50362DEC5AD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1.53</c:v>
                </c:pt>
                <c:pt idx="1">
                  <c:v>0.6</c:v>
                </c:pt>
                <c:pt idx="2">
                  <c:v>11.78</c:v>
                </c:pt>
                <c:pt idx="3">
                  <c:v>6.25</c:v>
                </c:pt>
                <c:pt idx="4">
                  <c:v>0</c:v>
                </c:pt>
                <c:pt idx="5">
                  <c:v>79.84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B1B7-470B-B7FF-50362DEC5ADB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059-45D3-A303-4843CF841A2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059-45D3-A303-4843CF841A27}"/>
              </c:ext>
            </c:extLst>
          </c:dPt>
          <c:dPt>
            <c:idx val="2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059-45D3-A303-4843CF841A27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059-45D3-A303-4843CF841A27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7059-45D3-A303-4843CF841A27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7059-45D3-A303-4843CF841A2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1.24</c:v>
                </c:pt>
                <c:pt idx="1">
                  <c:v>0.39</c:v>
                </c:pt>
                <c:pt idx="2">
                  <c:v>12.22</c:v>
                </c:pt>
                <c:pt idx="3">
                  <c:v>7.66</c:v>
                </c:pt>
                <c:pt idx="4">
                  <c:v>0</c:v>
                </c:pt>
                <c:pt idx="5">
                  <c:v>78.489999999999995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列1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C-7059-45D3-A303-4843CF841A27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9FB-4C05-85FE-56CFF4D84EA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9FB-4C05-85FE-56CFF4D84EA5}"/>
              </c:ext>
            </c:extLst>
          </c:dPt>
          <c:dPt>
            <c:idx val="2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9FB-4C05-85FE-56CFF4D84EA5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9FB-4C05-85FE-56CFF4D84EA5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69FB-4C05-85FE-56CFF4D84EA5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69FB-4C05-85FE-56CFF4D84EA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1.27</c:v>
                </c:pt>
                <c:pt idx="1">
                  <c:v>0.55000000000000004</c:v>
                </c:pt>
                <c:pt idx="2">
                  <c:v>11.87</c:v>
                </c:pt>
                <c:pt idx="3">
                  <c:v>7.41</c:v>
                </c:pt>
                <c:pt idx="4">
                  <c:v>0</c:v>
                </c:pt>
                <c:pt idx="5">
                  <c:v>78.900000000000006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列1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C-69FB-4C05-85FE-56CFF4D84EA5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813-471C-813F-1D7D9F75F7A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813-471C-813F-1D7D9F75F7AF}"/>
              </c:ext>
            </c:extLst>
          </c:dPt>
          <c:dPt>
            <c:idx val="2"/>
            <c:bubble3D val="0"/>
            <c:spPr>
              <a:solidFill>
                <a:srgbClr val="1BA0C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813-471C-813F-1D7D9F75F7AF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813-471C-813F-1D7D9F75F7AF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C813-471C-813F-1D7D9F75F7AF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C813-471C-813F-1D7D9F75F7A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8.6300000000000008</c:v>
                </c:pt>
                <c:pt idx="1">
                  <c:v>0</c:v>
                </c:pt>
                <c:pt idx="2">
                  <c:v>10.63</c:v>
                </c:pt>
                <c:pt idx="3">
                  <c:v>0</c:v>
                </c:pt>
                <c:pt idx="4">
                  <c:v>0</c:v>
                </c:pt>
                <c:pt idx="5">
                  <c:v>80.739999999999995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C813-471C-813F-1D7D9F75F7AF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9E6-4FB4-880C-8BF5DC9ED50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9E6-4FB4-880C-8BF5DC9ED50A}"/>
              </c:ext>
            </c:extLst>
          </c:dPt>
          <c:dPt>
            <c:idx val="2"/>
            <c:bubble3D val="0"/>
            <c:spPr>
              <a:solidFill>
                <a:srgbClr val="1BA0C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9E6-4FB4-880C-8BF5DC9ED50A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9E6-4FB4-880C-8BF5DC9ED50A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99E6-4FB4-880C-8BF5DC9ED50A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99E6-4FB4-880C-8BF5DC9ED50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1.49</c:v>
                </c:pt>
                <c:pt idx="1">
                  <c:v>0.48</c:v>
                </c:pt>
                <c:pt idx="2">
                  <c:v>12.73</c:v>
                </c:pt>
                <c:pt idx="3">
                  <c:v>6.55</c:v>
                </c:pt>
                <c:pt idx="4">
                  <c:v>0</c:v>
                </c:pt>
                <c:pt idx="5">
                  <c:v>78.75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99E6-4FB4-880C-8BF5DC9ED50A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1B7-470B-B7FF-50362DEC5AD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1B7-470B-B7FF-50362DEC5ADB}"/>
              </c:ext>
            </c:extLst>
          </c:dPt>
          <c:dPt>
            <c:idx val="2"/>
            <c:bubble3D val="0"/>
            <c:spPr>
              <a:solidFill>
                <a:srgbClr val="1BA0C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1B7-470B-B7FF-50362DEC5ADB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1B7-470B-B7FF-50362DEC5ADB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B1B7-470B-B7FF-50362DEC5ADB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B1B7-470B-B7FF-50362DEC5AD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18.78</c:v>
                </c:pt>
                <c:pt idx="1">
                  <c:v>4.13</c:v>
                </c:pt>
                <c:pt idx="2">
                  <c:v>22.98</c:v>
                </c:pt>
                <c:pt idx="3">
                  <c:v>1.38</c:v>
                </c:pt>
                <c:pt idx="4">
                  <c:v>0.1</c:v>
                </c:pt>
                <c:pt idx="5">
                  <c:v>52.63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B1B7-470B-B7FF-50362DEC5ADB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059-45D3-A303-4843CF841A2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059-45D3-A303-4843CF841A27}"/>
              </c:ext>
            </c:extLst>
          </c:dPt>
          <c:dPt>
            <c:idx val="2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059-45D3-A303-4843CF841A27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059-45D3-A303-4843CF841A27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7059-45D3-A303-4843CF841A27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7059-45D3-A303-4843CF841A2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16.38</c:v>
                </c:pt>
                <c:pt idx="1">
                  <c:v>3.85</c:v>
                </c:pt>
                <c:pt idx="2">
                  <c:v>23.9</c:v>
                </c:pt>
                <c:pt idx="3">
                  <c:v>1.33</c:v>
                </c:pt>
                <c:pt idx="4">
                  <c:v>0.09</c:v>
                </c:pt>
                <c:pt idx="5">
                  <c:v>54.45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列1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C-7059-45D3-A303-4843CF841A27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9FB-4C05-85FE-56CFF4D84EA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9FB-4C05-85FE-56CFF4D84EA5}"/>
              </c:ext>
            </c:extLst>
          </c:dPt>
          <c:dPt>
            <c:idx val="2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9FB-4C05-85FE-56CFF4D84EA5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9FB-4C05-85FE-56CFF4D84EA5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69FB-4C05-85FE-56CFF4D84EA5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69FB-4C05-85FE-56CFF4D84EA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16.809999999999999</c:v>
                </c:pt>
                <c:pt idx="1">
                  <c:v>2.64</c:v>
                </c:pt>
                <c:pt idx="2">
                  <c:v>22.67</c:v>
                </c:pt>
                <c:pt idx="3">
                  <c:v>0.86</c:v>
                </c:pt>
                <c:pt idx="4">
                  <c:v>7.0000000000000007E-2</c:v>
                </c:pt>
                <c:pt idx="5">
                  <c:v>56.95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列1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C-69FB-4C05-85FE-56CFF4D84EA5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813-471C-813F-1D7D9F75F7A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813-471C-813F-1D7D9F75F7AF}"/>
              </c:ext>
            </c:extLst>
          </c:dPt>
          <c:dPt>
            <c:idx val="2"/>
            <c:bubble3D val="0"/>
            <c:spPr>
              <a:solidFill>
                <a:srgbClr val="1BA0C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813-471C-813F-1D7D9F75F7AF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813-471C-813F-1D7D9F75F7AF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C813-471C-813F-1D7D9F75F7AF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C813-471C-813F-1D7D9F75F7A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25.98</c:v>
                </c:pt>
                <c:pt idx="1">
                  <c:v>0</c:v>
                </c:pt>
                <c:pt idx="2">
                  <c:v>22.77</c:v>
                </c:pt>
                <c:pt idx="3">
                  <c:v>0</c:v>
                </c:pt>
                <c:pt idx="4">
                  <c:v>0</c:v>
                </c:pt>
                <c:pt idx="5">
                  <c:v>51.25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C813-471C-813F-1D7D9F75F7AF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9E6-4FB4-880C-8BF5DC9ED50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9E6-4FB4-880C-8BF5DC9ED50A}"/>
              </c:ext>
            </c:extLst>
          </c:dPt>
          <c:dPt>
            <c:idx val="2"/>
            <c:bubble3D val="0"/>
            <c:spPr>
              <a:solidFill>
                <a:srgbClr val="1BA0C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9E6-4FB4-880C-8BF5DC9ED50A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9E6-4FB4-880C-8BF5DC9ED50A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99E6-4FB4-880C-8BF5DC9ED50A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99E6-4FB4-880C-8BF5DC9ED50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15.53</c:v>
                </c:pt>
                <c:pt idx="1">
                  <c:v>2.94</c:v>
                </c:pt>
                <c:pt idx="2">
                  <c:v>23.17</c:v>
                </c:pt>
                <c:pt idx="3">
                  <c:v>1.05</c:v>
                </c:pt>
                <c:pt idx="4">
                  <c:v>0.08</c:v>
                </c:pt>
                <c:pt idx="5">
                  <c:v>57.23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99E6-4FB4-880C-8BF5DC9ED50A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62" b="1" i="0" u="none" strike="noStrike" baseline="0" dirty="0" err="1">
                <a:effectLst/>
              </a:rPr>
              <a:t>Caenorhabditis</a:t>
            </a:r>
            <a:r>
              <a:rPr lang="en-US" altLang="zh-CN" sz="1862" b="1" i="0" u="none" strike="noStrike" baseline="0" dirty="0">
                <a:effectLst/>
              </a:rPr>
              <a:t> </a:t>
            </a:r>
            <a:r>
              <a:rPr lang="en-US" altLang="zh-CN" sz="1862" b="1" i="0" u="none" strike="noStrike" baseline="0" dirty="0" err="1">
                <a:effectLst/>
              </a:rPr>
              <a:t>briggsae</a:t>
            </a:r>
            <a:endParaRPr lang="en-US" altLang="zh-CN" b="1" dirty="0"/>
          </a:p>
        </c:rich>
      </c:tx>
      <c:layout>
        <c:manualLayout>
          <c:xMode val="edge"/>
          <c:yMode val="edge"/>
          <c:x val="0.44183099215807692"/>
          <c:y val="3.561184768473139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KRF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Sensitivity</c:v>
                </c:pt>
                <c:pt idx="1">
                  <c:v>Specificity</c:v>
                </c:pt>
                <c:pt idx="2">
                  <c:v>Accuracy</c:v>
                </c:pt>
                <c:pt idx="3">
                  <c:v>Precision</c:v>
                </c:pt>
                <c:pt idx="4">
                  <c:v>FDR</c:v>
                </c:pt>
                <c:pt idx="5">
                  <c:v>F1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0.90469999999999995</c:v>
                </c:pt>
                <c:pt idx="1">
                  <c:v>0.96160000000000001</c:v>
                </c:pt>
                <c:pt idx="2">
                  <c:v>0.95089999999999997</c:v>
                </c:pt>
                <c:pt idx="3">
                  <c:v>0.84560000000000002</c:v>
                </c:pt>
                <c:pt idx="4">
                  <c:v>0.15440000000000001</c:v>
                </c:pt>
                <c:pt idx="5">
                  <c:v>0.87419999999999998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55F-49D8-8C27-2A007C60B99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RepeatScout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Sensitivity</c:v>
                </c:pt>
                <c:pt idx="1">
                  <c:v>Specificity</c:v>
                </c:pt>
                <c:pt idx="2">
                  <c:v>Accuracy</c:v>
                </c:pt>
                <c:pt idx="3">
                  <c:v>Precision</c:v>
                </c:pt>
                <c:pt idx="4">
                  <c:v>FDR</c:v>
                </c:pt>
                <c:pt idx="5">
                  <c:v>F1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0.96160000000000001</c:v>
                </c:pt>
                <c:pt idx="1">
                  <c:v>0.88749999999999996</c:v>
                </c:pt>
                <c:pt idx="2">
                  <c:v>0.90110000000000001</c:v>
                </c:pt>
                <c:pt idx="3">
                  <c:v>0.6583</c:v>
                </c:pt>
                <c:pt idx="4">
                  <c:v>0.3417</c:v>
                </c:pt>
                <c:pt idx="5">
                  <c:v>0.78149999999999997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55F-49D8-8C27-2A007C60B99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EDTA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Sensitivity</c:v>
                </c:pt>
                <c:pt idx="1">
                  <c:v>Specificity</c:v>
                </c:pt>
                <c:pt idx="2">
                  <c:v>Accuracy</c:v>
                </c:pt>
                <c:pt idx="3">
                  <c:v>Precision</c:v>
                </c:pt>
                <c:pt idx="4">
                  <c:v>FDR</c:v>
                </c:pt>
                <c:pt idx="5">
                  <c:v>F1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0.86560000000000004</c:v>
                </c:pt>
                <c:pt idx="1">
                  <c:v>0.86899999999999999</c:v>
                </c:pt>
                <c:pt idx="2">
                  <c:v>0.86829999999999996</c:v>
                </c:pt>
                <c:pt idx="3">
                  <c:v>0.61150000000000004</c:v>
                </c:pt>
                <c:pt idx="4">
                  <c:v>0.38850000000000001</c:v>
                </c:pt>
                <c:pt idx="5">
                  <c:v>0.7167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55F-49D8-8C27-2A007C60B99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RepeatModeler2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Sensitivity</c:v>
                </c:pt>
                <c:pt idx="1">
                  <c:v>Specificity</c:v>
                </c:pt>
                <c:pt idx="2">
                  <c:v>Accuracy</c:v>
                </c:pt>
                <c:pt idx="3">
                  <c:v>Precision</c:v>
                </c:pt>
                <c:pt idx="4">
                  <c:v>FDR</c:v>
                </c:pt>
                <c:pt idx="5">
                  <c:v>F1</c:v>
                </c:pt>
              </c:strCache>
            </c:strRef>
          </c:cat>
          <c:val>
            <c:numRef>
              <c:f>Sheet1!$E$2:$E$7</c:f>
              <c:numCache>
                <c:formatCode>General</c:formatCode>
                <c:ptCount val="6"/>
                <c:pt idx="0">
                  <c:v>0.95189999999999997</c:v>
                </c:pt>
                <c:pt idx="1">
                  <c:v>0.88759999999999994</c:v>
                </c:pt>
                <c:pt idx="2">
                  <c:v>0.89949999999999997</c:v>
                </c:pt>
                <c:pt idx="3">
                  <c:v>0.65759999999999996</c:v>
                </c:pt>
                <c:pt idx="4">
                  <c:v>0.34239999999999998</c:v>
                </c:pt>
                <c:pt idx="5">
                  <c:v>0.77780000000000005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55F-49D8-8C27-2A007C60B9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72080544"/>
        <c:axId val="272057664"/>
      </c:radarChart>
      <c:catAx>
        <c:axId val="2720805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72057664"/>
        <c:crosses val="autoZero"/>
        <c:auto val="1"/>
        <c:lblAlgn val="ctr"/>
        <c:lblOffset val="100"/>
        <c:noMultiLvlLbl val="0"/>
      </c:catAx>
      <c:valAx>
        <c:axId val="272057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720805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l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1B7-470B-B7FF-50362DEC5AD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1B7-470B-B7FF-50362DEC5ADB}"/>
              </c:ext>
            </c:extLst>
          </c:dPt>
          <c:dPt>
            <c:idx val="2"/>
            <c:bubble3D val="0"/>
            <c:spPr>
              <a:solidFill>
                <a:srgbClr val="1BA0C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1B7-470B-B7FF-50362DEC5ADB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1B7-470B-B7FF-50362DEC5ADB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B1B7-470B-B7FF-50362DEC5ADB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B1B7-470B-B7FF-50362DEC5AD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41.45</c:v>
                </c:pt>
                <c:pt idx="1">
                  <c:v>3.01</c:v>
                </c:pt>
                <c:pt idx="2">
                  <c:v>6.79</c:v>
                </c:pt>
                <c:pt idx="3">
                  <c:v>3.94</c:v>
                </c:pt>
                <c:pt idx="4">
                  <c:v>1.89</c:v>
                </c:pt>
                <c:pt idx="5">
                  <c:v>42.92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B1B7-470B-B7FF-50362DEC5ADB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059-45D3-A303-4843CF841A2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059-45D3-A303-4843CF841A27}"/>
              </c:ext>
            </c:extLst>
          </c:dPt>
          <c:dPt>
            <c:idx val="2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059-45D3-A303-4843CF841A27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059-45D3-A303-4843CF841A27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7059-45D3-A303-4843CF841A27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7059-45D3-A303-4843CF841A2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39.69</c:v>
                </c:pt>
                <c:pt idx="1">
                  <c:v>2.89</c:v>
                </c:pt>
                <c:pt idx="2">
                  <c:v>7.19</c:v>
                </c:pt>
                <c:pt idx="3">
                  <c:v>3.63</c:v>
                </c:pt>
                <c:pt idx="4">
                  <c:v>1.26</c:v>
                </c:pt>
                <c:pt idx="5">
                  <c:v>45.34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列1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C-7059-45D3-A303-4843CF841A27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9FB-4C05-85FE-56CFF4D84EA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9FB-4C05-85FE-56CFF4D84EA5}"/>
              </c:ext>
            </c:extLst>
          </c:dPt>
          <c:dPt>
            <c:idx val="2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9FB-4C05-85FE-56CFF4D84EA5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9FB-4C05-85FE-56CFF4D84EA5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69FB-4C05-85FE-56CFF4D84EA5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69FB-4C05-85FE-56CFF4D84EA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43.55</c:v>
                </c:pt>
                <c:pt idx="1">
                  <c:v>0.49</c:v>
                </c:pt>
                <c:pt idx="2">
                  <c:v>5.51</c:v>
                </c:pt>
                <c:pt idx="3">
                  <c:v>1.47</c:v>
                </c:pt>
                <c:pt idx="4">
                  <c:v>1.33</c:v>
                </c:pt>
                <c:pt idx="5">
                  <c:v>47.65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列1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C-69FB-4C05-85FE-56CFF4D84EA5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813-471C-813F-1D7D9F75F7A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813-471C-813F-1D7D9F75F7AF}"/>
              </c:ext>
            </c:extLst>
          </c:dPt>
          <c:dPt>
            <c:idx val="2"/>
            <c:bubble3D val="0"/>
            <c:spPr>
              <a:solidFill>
                <a:srgbClr val="1BA0C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813-471C-813F-1D7D9F75F7AF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813-471C-813F-1D7D9F75F7AF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C813-471C-813F-1D7D9F75F7AF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C813-471C-813F-1D7D9F75F7A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45.08</c:v>
                </c:pt>
                <c:pt idx="1">
                  <c:v>0</c:v>
                </c:pt>
                <c:pt idx="2">
                  <c:v>10.67</c:v>
                </c:pt>
                <c:pt idx="3">
                  <c:v>0</c:v>
                </c:pt>
                <c:pt idx="4">
                  <c:v>0</c:v>
                </c:pt>
                <c:pt idx="5">
                  <c:v>44.25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C813-471C-813F-1D7D9F75F7AF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9E6-4FB4-880C-8BF5DC9ED50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9E6-4FB4-880C-8BF5DC9ED50A}"/>
              </c:ext>
            </c:extLst>
          </c:dPt>
          <c:dPt>
            <c:idx val="2"/>
            <c:bubble3D val="0"/>
            <c:spPr>
              <a:solidFill>
                <a:srgbClr val="1BA0C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9E6-4FB4-880C-8BF5DC9ED50A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9E6-4FB4-880C-8BF5DC9ED50A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99E6-4FB4-880C-8BF5DC9ED50A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99E6-4FB4-880C-8BF5DC9ED50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</c:numCache>
            </c:numRef>
          </c:val>
          <c:extLst>
            <c:ext xmlns:c16="http://schemas.microsoft.com/office/drawing/2014/chart" uri="{C3380CC4-5D6E-409C-BE32-E72D297353CC}">
              <c16:uniqueId val="{0000000C-99E6-4FB4-880C-8BF5DC9ED50A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1B7-470B-B7FF-50362DEC5AD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1B7-470B-B7FF-50362DEC5ADB}"/>
              </c:ext>
            </c:extLst>
          </c:dPt>
          <c:dPt>
            <c:idx val="2"/>
            <c:bubble3D val="0"/>
            <c:spPr>
              <a:solidFill>
                <a:srgbClr val="1BA0C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1B7-470B-B7FF-50362DEC5ADB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1B7-470B-B7FF-50362DEC5ADB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B1B7-470B-B7FF-50362DEC5ADB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B1B7-470B-B7FF-50362DEC5AD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13.34</c:v>
                </c:pt>
                <c:pt idx="1">
                  <c:v>1.66</c:v>
                </c:pt>
                <c:pt idx="2">
                  <c:v>0.2</c:v>
                </c:pt>
                <c:pt idx="3">
                  <c:v>0.59</c:v>
                </c:pt>
                <c:pt idx="4">
                  <c:v>0</c:v>
                </c:pt>
                <c:pt idx="5">
                  <c:v>84.21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B1B7-470B-B7FF-50362DEC5ADB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059-45D3-A303-4843CF841A2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059-45D3-A303-4843CF841A27}"/>
              </c:ext>
            </c:extLst>
          </c:dPt>
          <c:dPt>
            <c:idx val="2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059-45D3-A303-4843CF841A27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059-45D3-A303-4843CF841A27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7059-45D3-A303-4843CF841A27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7059-45D3-A303-4843CF841A2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17.100000000000001</c:v>
                </c:pt>
                <c:pt idx="1">
                  <c:v>3.32</c:v>
                </c:pt>
                <c:pt idx="2">
                  <c:v>0.5</c:v>
                </c:pt>
                <c:pt idx="3">
                  <c:v>0.39</c:v>
                </c:pt>
                <c:pt idx="4">
                  <c:v>0.03</c:v>
                </c:pt>
                <c:pt idx="5">
                  <c:v>78.66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列1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C-7059-45D3-A303-4843CF841A27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9FB-4C05-85FE-56CFF4D84EA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9FB-4C05-85FE-56CFF4D84EA5}"/>
              </c:ext>
            </c:extLst>
          </c:dPt>
          <c:dPt>
            <c:idx val="2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9FB-4C05-85FE-56CFF4D84EA5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9FB-4C05-85FE-56CFF4D84EA5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69FB-4C05-85FE-56CFF4D84EA5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69FB-4C05-85FE-56CFF4D84EA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16.07</c:v>
                </c:pt>
                <c:pt idx="1">
                  <c:v>1.19</c:v>
                </c:pt>
                <c:pt idx="2">
                  <c:v>0.18</c:v>
                </c:pt>
                <c:pt idx="3">
                  <c:v>0.31</c:v>
                </c:pt>
                <c:pt idx="4">
                  <c:v>0</c:v>
                </c:pt>
                <c:pt idx="5">
                  <c:v>82.25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列1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C-69FB-4C05-85FE-56CFF4D84EA5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813-471C-813F-1D7D9F75F7A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813-471C-813F-1D7D9F75F7AF}"/>
              </c:ext>
            </c:extLst>
          </c:dPt>
          <c:dPt>
            <c:idx val="2"/>
            <c:bubble3D val="0"/>
            <c:spPr>
              <a:solidFill>
                <a:srgbClr val="1BA0C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813-471C-813F-1D7D9F75F7AF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813-471C-813F-1D7D9F75F7AF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C813-471C-813F-1D7D9F75F7AF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C813-471C-813F-1D7D9F75F7A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23.68</c:v>
                </c:pt>
                <c:pt idx="1">
                  <c:v>0</c:v>
                </c:pt>
                <c:pt idx="2">
                  <c:v>0.67</c:v>
                </c:pt>
                <c:pt idx="3">
                  <c:v>0</c:v>
                </c:pt>
                <c:pt idx="4">
                  <c:v>0</c:v>
                </c:pt>
                <c:pt idx="5">
                  <c:v>75.650000000000006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C813-471C-813F-1D7D9F75F7AF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9E6-4FB4-880C-8BF5DC9ED50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9E6-4FB4-880C-8BF5DC9ED50A}"/>
              </c:ext>
            </c:extLst>
          </c:dPt>
          <c:dPt>
            <c:idx val="2"/>
            <c:bubble3D val="0"/>
            <c:spPr>
              <a:solidFill>
                <a:srgbClr val="1BA0C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9E6-4FB4-880C-8BF5DC9ED50A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9E6-4FB4-880C-8BF5DC9ED50A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99E6-4FB4-880C-8BF5DC9ED50A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99E6-4FB4-880C-8BF5DC9ED50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15.13</c:v>
                </c:pt>
                <c:pt idx="1">
                  <c:v>1.1399999999999999</c:v>
                </c:pt>
                <c:pt idx="2">
                  <c:v>0.32</c:v>
                </c:pt>
                <c:pt idx="3">
                  <c:v>0.43</c:v>
                </c:pt>
                <c:pt idx="4">
                  <c:v>0.17</c:v>
                </c:pt>
                <c:pt idx="5">
                  <c:v>82.81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99E6-4FB4-880C-8BF5DC9ED50A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b="1" dirty="0"/>
              <a:t>D. melanogaster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KRF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Sensitivity</c:v>
                </c:pt>
                <c:pt idx="1">
                  <c:v>Specificity</c:v>
                </c:pt>
                <c:pt idx="2">
                  <c:v>Accuracy</c:v>
                </c:pt>
                <c:pt idx="3">
                  <c:v>Precision</c:v>
                </c:pt>
                <c:pt idx="4">
                  <c:v>FDR</c:v>
                </c:pt>
                <c:pt idx="5">
                  <c:v>F1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0.87980000000000003</c:v>
                </c:pt>
                <c:pt idx="1">
                  <c:v>0.98829999999999996</c:v>
                </c:pt>
                <c:pt idx="2">
                  <c:v>0.95940000000000003</c:v>
                </c:pt>
                <c:pt idx="3">
                  <c:v>0.96460000000000001</c:v>
                </c:pt>
                <c:pt idx="4">
                  <c:v>3.5400000000000001E-2</c:v>
                </c:pt>
                <c:pt idx="5">
                  <c:v>0.92030000000000001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FB1-437C-9545-D04C28E0FE1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RepeatScout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Sensitivity</c:v>
                </c:pt>
                <c:pt idx="1">
                  <c:v>Specificity</c:v>
                </c:pt>
                <c:pt idx="2">
                  <c:v>Accuracy</c:v>
                </c:pt>
                <c:pt idx="3">
                  <c:v>Precision</c:v>
                </c:pt>
                <c:pt idx="4">
                  <c:v>FDR</c:v>
                </c:pt>
                <c:pt idx="5">
                  <c:v>F1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0.98240000000000005</c:v>
                </c:pt>
                <c:pt idx="1">
                  <c:v>0.94930000000000003</c:v>
                </c:pt>
                <c:pt idx="2">
                  <c:v>0.9577</c:v>
                </c:pt>
                <c:pt idx="3">
                  <c:v>0.86850000000000005</c:v>
                </c:pt>
                <c:pt idx="4">
                  <c:v>0.13150000000000001</c:v>
                </c:pt>
                <c:pt idx="5">
                  <c:v>0.92200000000000004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FB1-437C-9545-D04C28E0FE1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EDTA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Sensitivity</c:v>
                </c:pt>
                <c:pt idx="1">
                  <c:v>Specificity</c:v>
                </c:pt>
                <c:pt idx="2">
                  <c:v>Accuracy</c:v>
                </c:pt>
                <c:pt idx="3">
                  <c:v>Precision</c:v>
                </c:pt>
                <c:pt idx="4">
                  <c:v>FDR</c:v>
                </c:pt>
                <c:pt idx="5">
                  <c:v>F1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0.73219999999999996</c:v>
                </c:pt>
                <c:pt idx="1">
                  <c:v>0.97209999999999996</c:v>
                </c:pt>
                <c:pt idx="2">
                  <c:v>0.90459999999999996</c:v>
                </c:pt>
                <c:pt idx="3">
                  <c:v>0.9113</c:v>
                </c:pt>
                <c:pt idx="4">
                  <c:v>8.8700000000000001E-2</c:v>
                </c:pt>
                <c:pt idx="5">
                  <c:v>0.81200000000000006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FB1-437C-9545-D04C28E0FE1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RepeatModeler2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Sensitivity</c:v>
                </c:pt>
                <c:pt idx="1">
                  <c:v>Specificity</c:v>
                </c:pt>
                <c:pt idx="2">
                  <c:v>Accuracy</c:v>
                </c:pt>
                <c:pt idx="3">
                  <c:v>Precision</c:v>
                </c:pt>
                <c:pt idx="4">
                  <c:v>FDR</c:v>
                </c:pt>
                <c:pt idx="5">
                  <c:v>F1</c:v>
                </c:pt>
              </c:strCache>
            </c:strRef>
          </c:cat>
          <c:val>
            <c:numRef>
              <c:f>Sheet1!$E$2:$E$7</c:f>
              <c:numCache>
                <c:formatCode>General</c:formatCode>
                <c:ptCount val="6"/>
                <c:pt idx="0">
                  <c:v>0.96140000000000003</c:v>
                </c:pt>
                <c:pt idx="1">
                  <c:v>0.96130000000000004</c:v>
                </c:pt>
                <c:pt idx="2">
                  <c:v>0.96130000000000004</c:v>
                </c:pt>
                <c:pt idx="3">
                  <c:v>0.89559999999999995</c:v>
                </c:pt>
                <c:pt idx="4">
                  <c:v>0.10440000000000001</c:v>
                </c:pt>
                <c:pt idx="5">
                  <c:v>0.92730000000000001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FB1-437C-9545-D04C28E0FE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72080544"/>
        <c:axId val="272057664"/>
      </c:radarChart>
      <c:catAx>
        <c:axId val="2720805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72057664"/>
        <c:crosses val="autoZero"/>
        <c:auto val="1"/>
        <c:lblAlgn val="ctr"/>
        <c:lblOffset val="100"/>
        <c:noMultiLvlLbl val="0"/>
      </c:catAx>
      <c:valAx>
        <c:axId val="272057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720805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Sensitivity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11</c:v>
                </c:pt>
                <c:pt idx="1">
                  <c:v>21</c:v>
                </c:pt>
                <c:pt idx="2">
                  <c:v>31</c:v>
                </c:pt>
                <c:pt idx="3">
                  <c:v>41</c:v>
                </c:pt>
                <c:pt idx="4">
                  <c:v>51</c:v>
                </c:pt>
                <c:pt idx="5">
                  <c:v>61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0.87790000000000001</c:v>
                </c:pt>
                <c:pt idx="1">
                  <c:v>0.87909999999999999</c:v>
                </c:pt>
                <c:pt idx="2">
                  <c:v>0.87980000000000003</c:v>
                </c:pt>
                <c:pt idx="3">
                  <c:v>0.86739999999999995</c:v>
                </c:pt>
                <c:pt idx="4">
                  <c:v>0.86250000000000004</c:v>
                </c:pt>
                <c:pt idx="5">
                  <c:v>0.83989999999999998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6B2-45FF-91B7-40C2BFCA648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Specificity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11</c:v>
                </c:pt>
                <c:pt idx="1">
                  <c:v>21</c:v>
                </c:pt>
                <c:pt idx="2">
                  <c:v>31</c:v>
                </c:pt>
                <c:pt idx="3">
                  <c:v>41</c:v>
                </c:pt>
                <c:pt idx="4">
                  <c:v>51</c:v>
                </c:pt>
                <c:pt idx="5">
                  <c:v>61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0.98819999999999997</c:v>
                </c:pt>
                <c:pt idx="1">
                  <c:v>0.9879</c:v>
                </c:pt>
                <c:pt idx="2">
                  <c:v>0.98829999999999996</c:v>
                </c:pt>
                <c:pt idx="3">
                  <c:v>0.98980000000000001</c:v>
                </c:pt>
                <c:pt idx="4">
                  <c:v>0.98870000000000002</c:v>
                </c:pt>
                <c:pt idx="5">
                  <c:v>0.9919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6B2-45FF-91B7-40C2BFCA648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Accuracy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11</c:v>
                </c:pt>
                <c:pt idx="1">
                  <c:v>21</c:v>
                </c:pt>
                <c:pt idx="2">
                  <c:v>31</c:v>
                </c:pt>
                <c:pt idx="3">
                  <c:v>41</c:v>
                </c:pt>
                <c:pt idx="4">
                  <c:v>51</c:v>
                </c:pt>
                <c:pt idx="5">
                  <c:v>61</c:v>
                </c:pt>
              </c:numCache>
            </c:numRef>
          </c:cat>
          <c:val>
            <c:numRef>
              <c:f>Sheet1!$D$2:$D$7</c:f>
              <c:numCache>
                <c:formatCode>General</c:formatCode>
                <c:ptCount val="6"/>
                <c:pt idx="0">
                  <c:v>0.95879999999999999</c:v>
                </c:pt>
                <c:pt idx="1">
                  <c:v>0.95889999999999997</c:v>
                </c:pt>
                <c:pt idx="2">
                  <c:v>0.95940000000000003</c:v>
                </c:pt>
                <c:pt idx="3">
                  <c:v>0.95699999999999996</c:v>
                </c:pt>
                <c:pt idx="4">
                  <c:v>0.95479999999999998</c:v>
                </c:pt>
                <c:pt idx="5">
                  <c:v>0.95069999999999999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6B2-45FF-91B7-40C2BFCA648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Precision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11</c:v>
                </c:pt>
                <c:pt idx="1">
                  <c:v>21</c:v>
                </c:pt>
                <c:pt idx="2">
                  <c:v>31</c:v>
                </c:pt>
                <c:pt idx="3">
                  <c:v>41</c:v>
                </c:pt>
                <c:pt idx="4">
                  <c:v>51</c:v>
                </c:pt>
                <c:pt idx="5">
                  <c:v>61</c:v>
                </c:pt>
              </c:numCache>
            </c:numRef>
          </c:cat>
          <c:val>
            <c:numRef>
              <c:f>Sheet1!$E$2:$E$7</c:f>
              <c:numCache>
                <c:formatCode>General</c:formatCode>
                <c:ptCount val="6"/>
                <c:pt idx="0">
                  <c:v>0.96430000000000005</c:v>
                </c:pt>
                <c:pt idx="1">
                  <c:v>0.96350000000000002</c:v>
                </c:pt>
                <c:pt idx="2">
                  <c:v>0.96460000000000001</c:v>
                </c:pt>
                <c:pt idx="3">
                  <c:v>0.96879999999999999</c:v>
                </c:pt>
                <c:pt idx="4">
                  <c:v>0.96540000000000004</c:v>
                </c:pt>
                <c:pt idx="5">
                  <c:v>0.97470000000000001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6B2-45FF-91B7-40C2BFCA648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F1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11</c:v>
                </c:pt>
                <c:pt idx="1">
                  <c:v>21</c:v>
                </c:pt>
                <c:pt idx="2">
                  <c:v>31</c:v>
                </c:pt>
                <c:pt idx="3">
                  <c:v>41</c:v>
                </c:pt>
                <c:pt idx="4">
                  <c:v>51</c:v>
                </c:pt>
                <c:pt idx="5">
                  <c:v>61</c:v>
                </c:pt>
              </c:numCache>
            </c:numRef>
          </c:cat>
          <c:val>
            <c:numRef>
              <c:f>Sheet1!$F$2:$F$7</c:f>
              <c:numCache>
                <c:formatCode>General</c:formatCode>
                <c:ptCount val="6"/>
                <c:pt idx="0">
                  <c:v>0.91910000000000003</c:v>
                </c:pt>
                <c:pt idx="1">
                  <c:v>0.91930000000000001</c:v>
                </c:pt>
                <c:pt idx="2">
                  <c:v>0.92030000000000001</c:v>
                </c:pt>
                <c:pt idx="3">
                  <c:v>0.9153</c:v>
                </c:pt>
                <c:pt idx="4">
                  <c:v>0.91100000000000003</c:v>
                </c:pt>
                <c:pt idx="5">
                  <c:v>0.90229999999999999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46B2-45FF-91B7-40C2BFCA64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72084704"/>
        <c:axId val="272083040"/>
      </c:lineChart>
      <c:catAx>
        <c:axId val="272084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72083040"/>
        <c:crosses val="autoZero"/>
        <c:auto val="1"/>
        <c:lblAlgn val="ctr"/>
        <c:lblOffset val="100"/>
        <c:noMultiLvlLbl val="0"/>
      </c:catAx>
      <c:valAx>
        <c:axId val="272083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720847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Sensitivity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0.99</c:v>
                </c:pt>
                <c:pt idx="1">
                  <c:v>0.98</c:v>
                </c:pt>
                <c:pt idx="2">
                  <c:v>0.96</c:v>
                </c:pt>
                <c:pt idx="3">
                  <c:v>0.94</c:v>
                </c:pt>
                <c:pt idx="4">
                  <c:v>0.92</c:v>
                </c:pt>
                <c:pt idx="5">
                  <c:v>0.9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0.87980000000000003</c:v>
                </c:pt>
                <c:pt idx="1">
                  <c:v>0.81940000000000002</c:v>
                </c:pt>
                <c:pt idx="2">
                  <c:v>0.84789999999999999</c:v>
                </c:pt>
                <c:pt idx="3">
                  <c:v>0.84819999999999995</c:v>
                </c:pt>
                <c:pt idx="4">
                  <c:v>0.84599999999999997</c:v>
                </c:pt>
                <c:pt idx="5">
                  <c:v>0.81200000000000006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6B2-45FF-91B7-40C2BFCA648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Specificity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0.99</c:v>
                </c:pt>
                <c:pt idx="1">
                  <c:v>0.98</c:v>
                </c:pt>
                <c:pt idx="2">
                  <c:v>0.96</c:v>
                </c:pt>
                <c:pt idx="3">
                  <c:v>0.94</c:v>
                </c:pt>
                <c:pt idx="4">
                  <c:v>0.92</c:v>
                </c:pt>
                <c:pt idx="5">
                  <c:v>0.9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0.98829999999999996</c:v>
                </c:pt>
                <c:pt idx="1">
                  <c:v>0.98860000000000003</c:v>
                </c:pt>
                <c:pt idx="2">
                  <c:v>0.99029999999999996</c:v>
                </c:pt>
                <c:pt idx="3">
                  <c:v>0.99029999999999996</c:v>
                </c:pt>
                <c:pt idx="4">
                  <c:v>0.99070000000000003</c:v>
                </c:pt>
                <c:pt idx="5">
                  <c:v>0.99129999999999996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6B2-45FF-91B7-40C2BFCA648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Accuracy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0.99</c:v>
                </c:pt>
                <c:pt idx="1">
                  <c:v>0.98</c:v>
                </c:pt>
                <c:pt idx="2">
                  <c:v>0.96</c:v>
                </c:pt>
                <c:pt idx="3">
                  <c:v>0.94</c:v>
                </c:pt>
                <c:pt idx="4">
                  <c:v>0.92</c:v>
                </c:pt>
                <c:pt idx="5">
                  <c:v>0.9</c:v>
                </c:pt>
              </c:numCache>
            </c:numRef>
          </c:cat>
          <c:val>
            <c:numRef>
              <c:f>Sheet1!$D$2:$D$7</c:f>
              <c:numCache>
                <c:formatCode>General</c:formatCode>
                <c:ptCount val="6"/>
                <c:pt idx="0">
                  <c:v>0.95940000000000003</c:v>
                </c:pt>
                <c:pt idx="1">
                  <c:v>0.94269999999999998</c:v>
                </c:pt>
                <c:pt idx="2">
                  <c:v>0.95189999999999997</c:v>
                </c:pt>
                <c:pt idx="3">
                  <c:v>0.95199999999999996</c:v>
                </c:pt>
                <c:pt idx="4">
                  <c:v>0.95169999999999999</c:v>
                </c:pt>
                <c:pt idx="5">
                  <c:v>0.94240000000000002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6B2-45FF-91B7-40C2BFCA648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Precision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0.99</c:v>
                </c:pt>
                <c:pt idx="1">
                  <c:v>0.98</c:v>
                </c:pt>
                <c:pt idx="2">
                  <c:v>0.96</c:v>
                </c:pt>
                <c:pt idx="3">
                  <c:v>0.94</c:v>
                </c:pt>
                <c:pt idx="4">
                  <c:v>0.92</c:v>
                </c:pt>
                <c:pt idx="5">
                  <c:v>0.9</c:v>
                </c:pt>
              </c:numCache>
            </c:numRef>
          </c:cat>
          <c:val>
            <c:numRef>
              <c:f>Sheet1!$E$2:$E$7</c:f>
              <c:numCache>
                <c:formatCode>General</c:formatCode>
                <c:ptCount val="6"/>
                <c:pt idx="0">
                  <c:v>0.96460000000000001</c:v>
                </c:pt>
                <c:pt idx="1">
                  <c:v>0.96399999999999997</c:v>
                </c:pt>
                <c:pt idx="2">
                  <c:v>0.9698</c:v>
                </c:pt>
                <c:pt idx="3">
                  <c:v>0.97</c:v>
                </c:pt>
                <c:pt idx="4">
                  <c:v>0.97109999999999996</c:v>
                </c:pt>
                <c:pt idx="5">
                  <c:v>0.97209999999999996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6B2-45FF-91B7-40C2BFCA648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FDR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0.99</c:v>
                </c:pt>
                <c:pt idx="1">
                  <c:v>0.98</c:v>
                </c:pt>
                <c:pt idx="2">
                  <c:v>0.96</c:v>
                </c:pt>
                <c:pt idx="3">
                  <c:v>0.94</c:v>
                </c:pt>
                <c:pt idx="4">
                  <c:v>0.92</c:v>
                </c:pt>
                <c:pt idx="5">
                  <c:v>0.9</c:v>
                </c:pt>
              </c:numCache>
            </c:numRef>
          </c:cat>
          <c:val>
            <c:numRef>
              <c:f>Sheet1!$F$2:$F$7</c:f>
              <c:numCache>
                <c:formatCode>General</c:formatCode>
                <c:ptCount val="6"/>
                <c:pt idx="0">
                  <c:v>3.5400000000000001E-2</c:v>
                </c:pt>
                <c:pt idx="1">
                  <c:v>3.5999999999999997E-2</c:v>
                </c:pt>
                <c:pt idx="2">
                  <c:v>3.0200000000000001E-2</c:v>
                </c:pt>
                <c:pt idx="3">
                  <c:v>0.03</c:v>
                </c:pt>
                <c:pt idx="4">
                  <c:v>2.8899999999999999E-2</c:v>
                </c:pt>
                <c:pt idx="5">
                  <c:v>2.7900000000000001E-2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46B2-45FF-91B7-40C2BFCA6486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F1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0.99</c:v>
                </c:pt>
                <c:pt idx="1">
                  <c:v>0.98</c:v>
                </c:pt>
                <c:pt idx="2">
                  <c:v>0.96</c:v>
                </c:pt>
                <c:pt idx="3">
                  <c:v>0.94</c:v>
                </c:pt>
                <c:pt idx="4">
                  <c:v>0.92</c:v>
                </c:pt>
                <c:pt idx="5">
                  <c:v>0.9</c:v>
                </c:pt>
              </c:numCache>
            </c:numRef>
          </c:cat>
          <c:val>
            <c:numRef>
              <c:f>Sheet1!$G$2:$G$7</c:f>
              <c:numCache>
                <c:formatCode>General</c:formatCode>
                <c:ptCount val="6"/>
                <c:pt idx="0">
                  <c:v>0.92030000000000001</c:v>
                </c:pt>
                <c:pt idx="1">
                  <c:v>0.88580000000000003</c:v>
                </c:pt>
                <c:pt idx="2">
                  <c:v>0.90480000000000005</c:v>
                </c:pt>
                <c:pt idx="3">
                  <c:v>0.90500000000000003</c:v>
                </c:pt>
                <c:pt idx="4">
                  <c:v>0.90429999999999999</c:v>
                </c:pt>
                <c:pt idx="5">
                  <c:v>0.88480000000000003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46B2-45FF-91B7-40C2BFCA64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72084704"/>
        <c:axId val="272083040"/>
      </c:lineChart>
      <c:catAx>
        <c:axId val="272084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72083040"/>
        <c:crosses val="autoZero"/>
        <c:auto val="1"/>
        <c:lblAlgn val="ctr"/>
        <c:lblOffset val="100"/>
        <c:noMultiLvlLbl val="0"/>
      </c:catAx>
      <c:valAx>
        <c:axId val="272083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720847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Sensitivity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2</c:v>
                </c:pt>
                <c:pt idx="1">
                  <c:v>5</c:v>
                </c:pt>
                <c:pt idx="2">
                  <c:v>10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0.87980000000000003</c:v>
                </c:pt>
                <c:pt idx="1">
                  <c:v>0.77510000000000001</c:v>
                </c:pt>
                <c:pt idx="2">
                  <c:v>0.65280000000000005</c:v>
                </c:pt>
                <c:pt idx="3">
                  <c:v>0.60329999999999995</c:v>
                </c:pt>
                <c:pt idx="4">
                  <c:v>0.56969999999999998</c:v>
                </c:pt>
                <c:pt idx="5">
                  <c:v>0.52210000000000001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6B2-45FF-91B7-40C2BFCA648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Specificity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2</c:v>
                </c:pt>
                <c:pt idx="1">
                  <c:v>5</c:v>
                </c:pt>
                <c:pt idx="2">
                  <c:v>10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0.98829999999999996</c:v>
                </c:pt>
                <c:pt idx="1">
                  <c:v>0.99280000000000002</c:v>
                </c:pt>
                <c:pt idx="2">
                  <c:v>0.99390000000000001</c:v>
                </c:pt>
                <c:pt idx="3">
                  <c:v>0.99639999999999995</c:v>
                </c:pt>
                <c:pt idx="4">
                  <c:v>0.99590000000000001</c:v>
                </c:pt>
                <c:pt idx="5">
                  <c:v>0.99650000000000005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6B2-45FF-91B7-40C2BFCA648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Accuracy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2</c:v>
                </c:pt>
                <c:pt idx="1">
                  <c:v>5</c:v>
                </c:pt>
                <c:pt idx="2">
                  <c:v>10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</c:numCache>
            </c:numRef>
          </c:cat>
          <c:val>
            <c:numRef>
              <c:f>Sheet1!$D$2:$D$7</c:f>
              <c:numCache>
                <c:formatCode>General</c:formatCode>
                <c:ptCount val="6"/>
                <c:pt idx="0">
                  <c:v>0.95940000000000003</c:v>
                </c:pt>
                <c:pt idx="1">
                  <c:v>0.93240000000000001</c:v>
                </c:pt>
                <c:pt idx="2">
                  <c:v>0.89490000000000003</c:v>
                </c:pt>
                <c:pt idx="3">
                  <c:v>0.87949999999999995</c:v>
                </c:pt>
                <c:pt idx="4">
                  <c:v>0.86719999999999997</c:v>
                </c:pt>
                <c:pt idx="5">
                  <c:v>0.84989999999999999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6B2-45FF-91B7-40C2BFCA648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Precision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2</c:v>
                </c:pt>
                <c:pt idx="1">
                  <c:v>5</c:v>
                </c:pt>
                <c:pt idx="2">
                  <c:v>10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</c:numCache>
            </c:numRef>
          </c:cat>
          <c:val>
            <c:numRef>
              <c:f>Sheet1!$E$2:$E$7</c:f>
              <c:numCache>
                <c:formatCode>General</c:formatCode>
                <c:ptCount val="6"/>
                <c:pt idx="0">
                  <c:v>0.96460000000000001</c:v>
                </c:pt>
                <c:pt idx="1">
                  <c:v>0.97640000000000005</c:v>
                </c:pt>
                <c:pt idx="2">
                  <c:v>0.97760000000000002</c:v>
                </c:pt>
                <c:pt idx="3">
                  <c:v>0.98609999999999998</c:v>
                </c:pt>
                <c:pt idx="4">
                  <c:v>0.98380000000000001</c:v>
                </c:pt>
                <c:pt idx="5">
                  <c:v>0.98529999999999995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6B2-45FF-91B7-40C2BFCA648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FDR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2</c:v>
                </c:pt>
                <c:pt idx="1">
                  <c:v>5</c:v>
                </c:pt>
                <c:pt idx="2">
                  <c:v>10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</c:numCache>
            </c:numRef>
          </c:cat>
          <c:val>
            <c:numRef>
              <c:f>Sheet1!$F$2:$F$7</c:f>
              <c:numCache>
                <c:formatCode>General</c:formatCode>
                <c:ptCount val="6"/>
                <c:pt idx="0">
                  <c:v>3.5400000000000001E-2</c:v>
                </c:pt>
                <c:pt idx="1">
                  <c:v>2.3599999999999999E-2</c:v>
                </c:pt>
                <c:pt idx="2">
                  <c:v>2.24E-2</c:v>
                </c:pt>
                <c:pt idx="3">
                  <c:v>1.3899999999999999E-2</c:v>
                </c:pt>
                <c:pt idx="4">
                  <c:v>1.6199999999999999E-2</c:v>
                </c:pt>
                <c:pt idx="5">
                  <c:v>1.47E-2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46B2-45FF-91B7-40C2BFCA6486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F1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2</c:v>
                </c:pt>
                <c:pt idx="1">
                  <c:v>5</c:v>
                </c:pt>
                <c:pt idx="2">
                  <c:v>10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</c:numCache>
            </c:numRef>
          </c:cat>
          <c:val>
            <c:numRef>
              <c:f>Sheet1!$G$2:$G$7</c:f>
              <c:numCache>
                <c:formatCode>General</c:formatCode>
                <c:ptCount val="6"/>
                <c:pt idx="0">
                  <c:v>0.92030000000000001</c:v>
                </c:pt>
                <c:pt idx="1">
                  <c:v>0.86419999999999997</c:v>
                </c:pt>
                <c:pt idx="2">
                  <c:v>0.78290000000000004</c:v>
                </c:pt>
                <c:pt idx="3">
                  <c:v>0.74860000000000004</c:v>
                </c:pt>
                <c:pt idx="4">
                  <c:v>0.72150000000000003</c:v>
                </c:pt>
                <c:pt idx="5">
                  <c:v>0.6825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46B2-45FF-91B7-40C2BFCA64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72084704"/>
        <c:axId val="272083040"/>
      </c:lineChart>
      <c:catAx>
        <c:axId val="272084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72083040"/>
        <c:crosses val="autoZero"/>
        <c:auto val="1"/>
        <c:lblAlgn val="ctr"/>
        <c:lblOffset val="100"/>
        <c:noMultiLvlLbl val="0"/>
      </c:catAx>
      <c:valAx>
        <c:axId val="272083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720847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4338162353607049"/>
          <c:y val="0.15885104817521631"/>
          <c:w val="0.51417410080851134"/>
          <c:h val="0.69280282950822525"/>
        </c:manualLayout>
      </c:layout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HiTE-TIR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sens</c:v>
                </c:pt>
                <c:pt idx="1">
                  <c:v>spec</c:v>
                </c:pt>
                <c:pt idx="2">
                  <c:v>accu</c:v>
                </c:pt>
                <c:pt idx="3">
                  <c:v>prec</c:v>
                </c:pt>
                <c:pt idx="4">
                  <c:v>1-FDR</c:v>
                </c:pt>
                <c:pt idx="5">
                  <c:v>F1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0.85887039185365899</c:v>
                </c:pt>
                <c:pt idx="1">
                  <c:v>0.95999833903823195</c:v>
                </c:pt>
                <c:pt idx="2">
                  <c:v>0.93943365756799502</c:v>
                </c:pt>
                <c:pt idx="3">
                  <c:v>0.84569523056321305</c:v>
                </c:pt>
                <c:pt idx="4">
                  <c:v>0.84569523056321305</c:v>
                </c:pt>
                <c:pt idx="5">
                  <c:v>0.85223189358087503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E53-4429-A0A4-990EB62F076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EDTA-TIR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sens</c:v>
                </c:pt>
                <c:pt idx="1">
                  <c:v>spec</c:v>
                </c:pt>
                <c:pt idx="2">
                  <c:v>accu</c:v>
                </c:pt>
                <c:pt idx="3">
                  <c:v>prec</c:v>
                </c:pt>
                <c:pt idx="4">
                  <c:v>1-FDR</c:v>
                </c:pt>
                <c:pt idx="5">
                  <c:v>F1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0.82740364295525404</c:v>
                </c:pt>
                <c:pt idx="1">
                  <c:v>0.69888887561648605</c:v>
                </c:pt>
                <c:pt idx="2">
                  <c:v>0.72524699130832204</c:v>
                </c:pt>
                <c:pt idx="3">
                  <c:v>0.414858078642941</c:v>
                </c:pt>
                <c:pt idx="4">
                  <c:v>0.414858078642941</c:v>
                </c:pt>
                <c:pt idx="5">
                  <c:v>0.55262925615542902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E53-4429-A0A4-990EB62F07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87730351"/>
        <c:axId val="687727439"/>
      </c:radarChart>
      <c:catAx>
        <c:axId val="6877303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87727439"/>
        <c:crosses val="autoZero"/>
        <c:auto val="1"/>
        <c:lblAlgn val="ctr"/>
        <c:lblOffset val="100"/>
        <c:noMultiLvlLbl val="0"/>
      </c:catAx>
      <c:valAx>
        <c:axId val="6877274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877303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l"/>
      <c:layout>
        <c:manualLayout>
          <c:xMode val="edge"/>
          <c:yMode val="edge"/>
          <c:x val="0.10096154295799083"/>
          <c:y val="0.439159576952457"/>
          <c:w val="0.1635184185840319"/>
          <c:h val="0.1165936365016501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Perfect</c:v>
                </c:pt>
              </c:strCache>
            </c:strRef>
          </c:tx>
          <c:spPr>
            <a:solidFill>
              <a:srgbClr val="FF5050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HiTE-TIR</c:v>
                </c:pt>
                <c:pt idx="1">
                  <c:v>EDTA-TIR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367</c:v>
                </c:pt>
                <c:pt idx="1">
                  <c:v>165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8F-45AC-BEA0-58A4812762A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Good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HiTE-TIR</c:v>
                </c:pt>
                <c:pt idx="1">
                  <c:v>EDTA-TIR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40</c:v>
                </c:pt>
                <c:pt idx="1">
                  <c:v>112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68F-45AC-BEA0-58A4812762A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Present</c:v>
                </c:pt>
              </c:strCache>
            </c:strRef>
          </c:tx>
          <c:spPr>
            <a:solidFill>
              <a:srgbClr val="FF9900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HiTE-TIR</c:v>
                </c:pt>
                <c:pt idx="1">
                  <c:v>EDTA-TIR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215</c:v>
                </c:pt>
                <c:pt idx="1">
                  <c:v>320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68F-45AC-BEA0-58A4812762A1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Not_found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HiTE-TIR</c:v>
                </c:pt>
                <c:pt idx="1">
                  <c:v>EDTA-TIR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852</c:v>
                </c:pt>
                <c:pt idx="1">
                  <c:v>877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68F-45AC-BEA0-58A4812762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93709040"/>
        <c:axId val="293707792"/>
      </c:barChart>
      <c:catAx>
        <c:axId val="293709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707792"/>
        <c:crosses val="autoZero"/>
        <c:auto val="1"/>
        <c:lblAlgn val="ctr"/>
        <c:lblOffset val="100"/>
        <c:noMultiLvlLbl val="0"/>
      </c:catAx>
      <c:valAx>
        <c:axId val="293707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7090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l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4338162353607049"/>
          <c:y val="0.15885104817521631"/>
          <c:w val="0.51417410080851134"/>
          <c:h val="0.69280282950822525"/>
        </c:manualLayout>
      </c:layout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HiTE-Helitron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sens</c:v>
                </c:pt>
                <c:pt idx="1">
                  <c:v>spec</c:v>
                </c:pt>
                <c:pt idx="2">
                  <c:v>accu</c:v>
                </c:pt>
                <c:pt idx="3">
                  <c:v>prec</c:v>
                </c:pt>
                <c:pt idx="4">
                  <c:v>1-FDR</c:v>
                </c:pt>
                <c:pt idx="5">
                  <c:v>F1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0.70398602130058396</c:v>
                </c:pt>
                <c:pt idx="1">
                  <c:v>0.97032680353989198</c:v>
                </c:pt>
                <c:pt idx="2">
                  <c:v>0.94381629231484798</c:v>
                </c:pt>
                <c:pt idx="3">
                  <c:v>0.72394677295186804</c:v>
                </c:pt>
                <c:pt idx="4">
                  <c:v>0.72394677295186804</c:v>
                </c:pt>
                <c:pt idx="5">
                  <c:v>0.713826883695311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E53-4429-A0A4-990EB62F076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EAHelitron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sens</c:v>
                </c:pt>
                <c:pt idx="1">
                  <c:v>spec</c:v>
                </c:pt>
                <c:pt idx="2">
                  <c:v>accu</c:v>
                </c:pt>
                <c:pt idx="3">
                  <c:v>prec</c:v>
                </c:pt>
                <c:pt idx="4">
                  <c:v>1-FDR</c:v>
                </c:pt>
                <c:pt idx="5">
                  <c:v>F1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0.26658021860854297</c:v>
                </c:pt>
                <c:pt idx="1">
                  <c:v>0.99830152878364697</c:v>
                </c:pt>
                <c:pt idx="2">
                  <c:v>0.91353535589922297</c:v>
                </c:pt>
                <c:pt idx="3">
                  <c:v>0.953627487946346</c:v>
                </c:pt>
                <c:pt idx="4">
                  <c:v>0.95362748794634622</c:v>
                </c:pt>
                <c:pt idx="5">
                  <c:v>0.41668024688289801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E53-4429-A0A4-990EB62F076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EDTA-Helitron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sens</c:v>
                </c:pt>
                <c:pt idx="1">
                  <c:v>spec</c:v>
                </c:pt>
                <c:pt idx="2">
                  <c:v>accu</c:v>
                </c:pt>
                <c:pt idx="3">
                  <c:v>prec</c:v>
                </c:pt>
                <c:pt idx="4">
                  <c:v>1-FDR</c:v>
                </c:pt>
                <c:pt idx="5">
                  <c:v>F1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0.89301601766153504</c:v>
                </c:pt>
                <c:pt idx="1">
                  <c:v>0.62586910699924903</c:v>
                </c:pt>
                <c:pt idx="2">
                  <c:v>0.65093676211507201</c:v>
                </c:pt>
                <c:pt idx="3">
                  <c:v>0.19818324720925501</c:v>
                </c:pt>
                <c:pt idx="4">
                  <c:v>0.19818324720925495</c:v>
                </c:pt>
                <c:pt idx="5">
                  <c:v>0.324378543658563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528-482D-838E-F5639682AE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87730351"/>
        <c:axId val="687727439"/>
      </c:radarChart>
      <c:catAx>
        <c:axId val="6877303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87727439"/>
        <c:crosses val="autoZero"/>
        <c:auto val="1"/>
        <c:lblAlgn val="ctr"/>
        <c:lblOffset val="100"/>
        <c:noMultiLvlLbl val="0"/>
      </c:catAx>
      <c:valAx>
        <c:axId val="6877274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877303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l"/>
      <c:layout>
        <c:manualLayout>
          <c:xMode val="edge"/>
          <c:yMode val="edge"/>
          <c:x val="0.10096154295799083"/>
          <c:y val="0.439159576952457"/>
          <c:w val="0.21990879947575442"/>
          <c:h val="0.1748904547524751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Perfect</c:v>
                </c:pt>
              </c:strCache>
            </c:strRef>
          </c:tx>
          <c:spPr>
            <a:solidFill>
              <a:srgbClr val="FF5050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EDTA-Helitron</c:v>
                </c:pt>
                <c:pt idx="1">
                  <c:v>EAHelitron</c:v>
                </c:pt>
                <c:pt idx="2">
                  <c:v>HiTE-Helitron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</c:v>
                </c:pt>
                <c:pt idx="1">
                  <c:v>0</c:v>
                </c:pt>
                <c:pt idx="2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8F-45AC-BEA0-58A4812762A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Good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EDTA-Helitron</c:v>
                </c:pt>
                <c:pt idx="1">
                  <c:v>EAHelitron</c:v>
                </c:pt>
                <c:pt idx="2">
                  <c:v>HiTE-Helitron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30</c:v>
                </c:pt>
                <c:pt idx="1">
                  <c:v>0</c:v>
                </c:pt>
                <c:pt idx="2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68F-45AC-BEA0-58A4812762A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Present</c:v>
                </c:pt>
              </c:strCache>
            </c:strRef>
          </c:tx>
          <c:spPr>
            <a:solidFill>
              <a:srgbClr val="FF9900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EDTA-Helitron</c:v>
                </c:pt>
                <c:pt idx="1">
                  <c:v>EAHelitron</c:v>
                </c:pt>
                <c:pt idx="2">
                  <c:v>HiTE-Helitron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54</c:v>
                </c:pt>
                <c:pt idx="1">
                  <c:v>0</c:v>
                </c:pt>
                <c:pt idx="2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68F-45AC-BEA0-58A4812762A1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Not_found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EDTA-Helitron</c:v>
                </c:pt>
                <c:pt idx="1">
                  <c:v>EAHelitron</c:v>
                </c:pt>
                <c:pt idx="2">
                  <c:v>HiTE-Helitron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222</c:v>
                </c:pt>
                <c:pt idx="1">
                  <c:v>310</c:v>
                </c:pt>
                <c:pt idx="2">
                  <c:v>240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68F-45AC-BEA0-58A4812762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93709040"/>
        <c:axId val="293707792"/>
      </c:barChart>
      <c:catAx>
        <c:axId val="293709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707792"/>
        <c:crosses val="autoZero"/>
        <c:auto val="1"/>
        <c:lblAlgn val="ctr"/>
        <c:lblOffset val="100"/>
        <c:noMultiLvlLbl val="0"/>
      </c:catAx>
      <c:valAx>
        <c:axId val="293707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7090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l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4338162353607049"/>
          <c:y val="0.15885104817521631"/>
          <c:w val="0.51417410080851134"/>
          <c:h val="0.69280282950822525"/>
        </c:manualLayout>
      </c:layout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LTR_retriever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sens</c:v>
                </c:pt>
                <c:pt idx="1">
                  <c:v>spec</c:v>
                </c:pt>
                <c:pt idx="2">
                  <c:v>accu</c:v>
                </c:pt>
                <c:pt idx="3">
                  <c:v>prec</c:v>
                </c:pt>
                <c:pt idx="4">
                  <c:v>1-FDR</c:v>
                </c:pt>
                <c:pt idx="5">
                  <c:v>F1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0.96037170000000005</c:v>
                </c:pt>
                <c:pt idx="1">
                  <c:v>0.94555959000000001</c:v>
                </c:pt>
                <c:pt idx="2">
                  <c:v>0.94914200000000004</c:v>
                </c:pt>
                <c:pt idx="3">
                  <c:v>0.84911809000000005</c:v>
                </c:pt>
                <c:pt idx="4">
                  <c:v>0.84911899999999996</c:v>
                </c:pt>
                <c:pt idx="5">
                  <c:v>0.90132000000000001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E53-4429-A0A4-990EB62F076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LTR_FINDER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sens</c:v>
                </c:pt>
                <c:pt idx="1">
                  <c:v>spec</c:v>
                </c:pt>
                <c:pt idx="2">
                  <c:v>accu</c:v>
                </c:pt>
                <c:pt idx="3">
                  <c:v>prec</c:v>
                </c:pt>
                <c:pt idx="4">
                  <c:v>1-FDR</c:v>
                </c:pt>
                <c:pt idx="5">
                  <c:v>F1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0.96756419999999999</c:v>
                </c:pt>
                <c:pt idx="1">
                  <c:v>0.86005366000000005</c:v>
                </c:pt>
                <c:pt idx="2">
                  <c:v>0.8859937</c:v>
                </c:pt>
                <c:pt idx="3">
                  <c:v>0.68736881999999999</c:v>
                </c:pt>
                <c:pt idx="4">
                  <c:v>0.68736900000000001</c:v>
                </c:pt>
                <c:pt idx="5">
                  <c:v>0.80374000000000001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E53-4429-A0A4-990EB62F076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LTRharvest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sens</c:v>
                </c:pt>
                <c:pt idx="1">
                  <c:v>spec</c:v>
                </c:pt>
                <c:pt idx="2">
                  <c:v>accu</c:v>
                </c:pt>
                <c:pt idx="3">
                  <c:v>prec</c:v>
                </c:pt>
                <c:pt idx="4">
                  <c:v>1-FDR</c:v>
                </c:pt>
                <c:pt idx="5">
                  <c:v>F1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0.94194699999999998</c:v>
                </c:pt>
                <c:pt idx="1">
                  <c:v>0.82686296000000004</c:v>
                </c:pt>
                <c:pt idx="2">
                  <c:v>0.85480259999999997</c:v>
                </c:pt>
                <c:pt idx="3">
                  <c:v>0.63560746000000001</c:v>
                </c:pt>
                <c:pt idx="4">
                  <c:v>0.63560799999999995</c:v>
                </c:pt>
                <c:pt idx="5">
                  <c:v>0.75902999999999998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528-482D-838E-F5639682AE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87730351"/>
        <c:axId val="687727439"/>
      </c:radarChart>
      <c:catAx>
        <c:axId val="6877303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87727439"/>
        <c:crosses val="autoZero"/>
        <c:auto val="1"/>
        <c:lblAlgn val="ctr"/>
        <c:lblOffset val="100"/>
        <c:noMultiLvlLbl val="0"/>
      </c:catAx>
      <c:valAx>
        <c:axId val="6877274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877303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l"/>
      <c:layout>
        <c:manualLayout>
          <c:xMode val="edge"/>
          <c:yMode val="edge"/>
          <c:x val="0.10096154295799083"/>
          <c:y val="0.439159576952457"/>
          <c:w val="0.21990879947575442"/>
          <c:h val="0.1748904547524751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Perfect</c:v>
                </c:pt>
              </c:strCache>
            </c:strRef>
          </c:tx>
          <c:spPr>
            <a:solidFill>
              <a:srgbClr val="FF5050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LTRharvest</c:v>
                </c:pt>
                <c:pt idx="1">
                  <c:v>LTR_FINDER</c:v>
                </c:pt>
                <c:pt idx="2">
                  <c:v>LTR_retriever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395</c:v>
                </c:pt>
                <c:pt idx="1">
                  <c:v>493</c:v>
                </c:pt>
                <c:pt idx="2">
                  <c:v>417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8F-45AC-BEA0-58A4812762A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Good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LTRharvest</c:v>
                </c:pt>
                <c:pt idx="1">
                  <c:v>LTR_FINDER</c:v>
                </c:pt>
                <c:pt idx="2">
                  <c:v>LTR_retriever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56</c:v>
                </c:pt>
                <c:pt idx="1">
                  <c:v>68</c:v>
                </c:pt>
                <c:pt idx="2">
                  <c:v>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68F-45AC-BEA0-58A4812762A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Present</c:v>
                </c:pt>
              </c:strCache>
            </c:strRef>
          </c:tx>
          <c:spPr>
            <a:solidFill>
              <a:srgbClr val="FF9900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LTRharvest</c:v>
                </c:pt>
                <c:pt idx="1">
                  <c:v>LTR_FINDER</c:v>
                </c:pt>
                <c:pt idx="2">
                  <c:v>LTR_retriever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105</c:v>
                </c:pt>
                <c:pt idx="1">
                  <c:v>117</c:v>
                </c:pt>
                <c:pt idx="2">
                  <c:v>172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68F-45AC-BEA0-58A4812762A1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Not_found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LTRharvest</c:v>
                </c:pt>
                <c:pt idx="1">
                  <c:v>LTR_FINDER</c:v>
                </c:pt>
                <c:pt idx="2">
                  <c:v>LTR_retriever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549</c:v>
                </c:pt>
                <c:pt idx="1">
                  <c:v>427</c:v>
                </c:pt>
                <c:pt idx="2">
                  <c:v>470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68F-45AC-BEA0-58A4812762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93709040"/>
        <c:axId val="293707792"/>
      </c:barChart>
      <c:catAx>
        <c:axId val="293709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707792"/>
        <c:crosses val="autoZero"/>
        <c:auto val="1"/>
        <c:lblAlgn val="ctr"/>
        <c:lblOffset val="100"/>
        <c:noMultiLvlLbl val="0"/>
      </c:catAx>
      <c:valAx>
        <c:axId val="293707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7090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l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4338162353607049"/>
          <c:y val="0.15885104817521631"/>
          <c:w val="0.51417410080851134"/>
          <c:h val="0.69280282950822525"/>
        </c:manualLayout>
      </c:layout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HiTE-Non-LTR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sens</c:v>
                </c:pt>
                <c:pt idx="1">
                  <c:v>spec</c:v>
                </c:pt>
                <c:pt idx="2">
                  <c:v>accu</c:v>
                </c:pt>
                <c:pt idx="3">
                  <c:v>prec</c:v>
                </c:pt>
                <c:pt idx="4">
                  <c:v>1-FDR</c:v>
                </c:pt>
                <c:pt idx="5">
                  <c:v>F1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0.65188550000000001</c:v>
                </c:pt>
                <c:pt idx="1">
                  <c:v>0.99985036000000005</c:v>
                </c:pt>
                <c:pt idx="2">
                  <c:v>0.99162830000000002</c:v>
                </c:pt>
                <c:pt idx="3">
                  <c:v>0.99060393000000002</c:v>
                </c:pt>
                <c:pt idx="4">
                  <c:v>0.99060400000000004</c:v>
                </c:pt>
                <c:pt idx="5">
                  <c:v>0.78630999999999995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E53-4429-A0A4-990EB62F076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Assembly-Non-LTR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sens</c:v>
                </c:pt>
                <c:pt idx="1">
                  <c:v>spec</c:v>
                </c:pt>
                <c:pt idx="2">
                  <c:v>accu</c:v>
                </c:pt>
                <c:pt idx="3">
                  <c:v>prec</c:v>
                </c:pt>
                <c:pt idx="4">
                  <c:v>1-FDR</c:v>
                </c:pt>
                <c:pt idx="5">
                  <c:v>F1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0.73017129999999997</c:v>
                </c:pt>
                <c:pt idx="1">
                  <c:v>0.98788231999999998</c:v>
                </c:pt>
                <c:pt idx="2">
                  <c:v>0.98191349999999999</c:v>
                </c:pt>
                <c:pt idx="3">
                  <c:v>0.58825503000000001</c:v>
                </c:pt>
                <c:pt idx="4">
                  <c:v>0.588256</c:v>
                </c:pt>
                <c:pt idx="5">
                  <c:v>0.65156999999999998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E53-4429-A0A4-990EB62F07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87730351"/>
        <c:axId val="687727439"/>
      </c:radarChart>
      <c:catAx>
        <c:axId val="6877303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87727439"/>
        <c:crosses val="autoZero"/>
        <c:auto val="1"/>
        <c:lblAlgn val="ctr"/>
        <c:lblOffset val="100"/>
        <c:noMultiLvlLbl val="0"/>
      </c:catAx>
      <c:valAx>
        <c:axId val="6877274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877303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l"/>
      <c:layout>
        <c:manualLayout>
          <c:xMode val="edge"/>
          <c:yMode val="edge"/>
          <c:x val="0.10096154295799083"/>
          <c:y val="0.439159576952457"/>
          <c:w val="0.21990879947575442"/>
          <c:h val="0.1748904547524751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62" b="1" i="0" u="none" strike="noStrike" baseline="0" dirty="0">
                <a:effectLst/>
              </a:rPr>
              <a:t>O. sativa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KRF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Sensitivity</c:v>
                </c:pt>
                <c:pt idx="1">
                  <c:v>Specificity</c:v>
                </c:pt>
                <c:pt idx="2">
                  <c:v>Accuracy</c:v>
                </c:pt>
                <c:pt idx="3">
                  <c:v>Precision</c:v>
                </c:pt>
                <c:pt idx="4">
                  <c:v>FDR</c:v>
                </c:pt>
                <c:pt idx="5">
                  <c:v>F1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0.87360000000000004</c:v>
                </c:pt>
                <c:pt idx="1">
                  <c:v>0.97940000000000005</c:v>
                </c:pt>
                <c:pt idx="2">
                  <c:v>0.92679999999999996</c:v>
                </c:pt>
                <c:pt idx="3">
                  <c:v>0.97670000000000001</c:v>
                </c:pt>
                <c:pt idx="4">
                  <c:v>2.3300000000000001E-2</c:v>
                </c:pt>
                <c:pt idx="5">
                  <c:v>0.92230000000000001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FF-4B16-A998-136C9786B3F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RepeatScout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Sensitivity</c:v>
                </c:pt>
                <c:pt idx="1">
                  <c:v>Specificity</c:v>
                </c:pt>
                <c:pt idx="2">
                  <c:v>Accuracy</c:v>
                </c:pt>
                <c:pt idx="3">
                  <c:v>Precision</c:v>
                </c:pt>
                <c:pt idx="4">
                  <c:v>FDR</c:v>
                </c:pt>
                <c:pt idx="5">
                  <c:v>F1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0.89400000000000002</c:v>
                </c:pt>
                <c:pt idx="1">
                  <c:v>0.95140000000000002</c:v>
                </c:pt>
                <c:pt idx="2">
                  <c:v>0.92300000000000004</c:v>
                </c:pt>
                <c:pt idx="3">
                  <c:v>0.9476</c:v>
                </c:pt>
                <c:pt idx="4">
                  <c:v>5.2400000000000002E-2</c:v>
                </c:pt>
                <c:pt idx="5">
                  <c:v>0.92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1FF-4B16-A998-136C9786B3F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EDTA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Sensitivity</c:v>
                </c:pt>
                <c:pt idx="1">
                  <c:v>Specificity</c:v>
                </c:pt>
                <c:pt idx="2">
                  <c:v>Accuracy</c:v>
                </c:pt>
                <c:pt idx="3">
                  <c:v>Precision</c:v>
                </c:pt>
                <c:pt idx="4">
                  <c:v>FDR</c:v>
                </c:pt>
                <c:pt idx="5">
                  <c:v>F1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0.91310000000000002</c:v>
                </c:pt>
                <c:pt idx="1">
                  <c:v>0.8831</c:v>
                </c:pt>
                <c:pt idx="2">
                  <c:v>0.89790000000000003</c:v>
                </c:pt>
                <c:pt idx="3">
                  <c:v>0.88400000000000001</c:v>
                </c:pt>
                <c:pt idx="4">
                  <c:v>0.11600000000000001</c:v>
                </c:pt>
                <c:pt idx="5">
                  <c:v>0.89829999999999999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1FF-4B16-A998-136C9786B3FE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RepeatModeler2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Sensitivity</c:v>
                </c:pt>
                <c:pt idx="1">
                  <c:v>Specificity</c:v>
                </c:pt>
                <c:pt idx="2">
                  <c:v>Accuracy</c:v>
                </c:pt>
                <c:pt idx="3">
                  <c:v>Precision</c:v>
                </c:pt>
                <c:pt idx="4">
                  <c:v>FDR</c:v>
                </c:pt>
                <c:pt idx="5">
                  <c:v>F1</c:v>
                </c:pt>
              </c:strCache>
            </c:strRef>
          </c:cat>
          <c:val>
            <c:numRef>
              <c:f>Sheet1!$E$2:$E$7</c:f>
              <c:numCache>
                <c:formatCode>General</c:formatCode>
                <c:ptCount val="6"/>
                <c:pt idx="0">
                  <c:v>0.89929999999999999</c:v>
                </c:pt>
                <c:pt idx="1">
                  <c:v>0.93359999999999999</c:v>
                </c:pt>
                <c:pt idx="2">
                  <c:v>0.91659999999999997</c:v>
                </c:pt>
                <c:pt idx="3">
                  <c:v>0.92989999999999995</c:v>
                </c:pt>
                <c:pt idx="4">
                  <c:v>7.0099999999999996E-2</c:v>
                </c:pt>
                <c:pt idx="5">
                  <c:v>0.91439999999999999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1FF-4B16-A998-136C9786B3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72080544"/>
        <c:axId val="272057664"/>
      </c:radarChart>
      <c:catAx>
        <c:axId val="2720805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72057664"/>
        <c:crosses val="autoZero"/>
        <c:auto val="1"/>
        <c:lblAlgn val="ctr"/>
        <c:lblOffset val="100"/>
        <c:noMultiLvlLbl val="0"/>
      </c:catAx>
      <c:valAx>
        <c:axId val="272057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720805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7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Perfect</c:v>
                </c:pt>
              </c:strCache>
            </c:strRef>
          </c:tx>
          <c:spPr>
            <a:solidFill>
              <a:srgbClr val="FF5050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Assembly-Non-LTR</c:v>
                </c:pt>
                <c:pt idx="1">
                  <c:v>HiTE-Non-LTR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77</c:v>
                </c:pt>
                <c:pt idx="1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8F-45AC-BEA0-58A4812762A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Good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Assembly-Non-LTR</c:v>
                </c:pt>
                <c:pt idx="1">
                  <c:v>HiTE-Non-LTR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3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68F-45AC-BEA0-58A4812762A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Present</c:v>
                </c:pt>
              </c:strCache>
            </c:strRef>
          </c:tx>
          <c:spPr>
            <a:solidFill>
              <a:srgbClr val="FF9900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Assembly-Non-LTR</c:v>
                </c:pt>
                <c:pt idx="1">
                  <c:v>HiTE-Non-LTR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21</c:v>
                </c:pt>
                <c:pt idx="1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68F-45AC-BEA0-58A4812762A1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Not_found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Assembly-Non-LTR</c:v>
                </c:pt>
                <c:pt idx="1">
                  <c:v>HiTE-Non-LTR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48</c:v>
                </c:pt>
                <c:pt idx="1">
                  <c:v>104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68F-45AC-BEA0-58A4812762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93709040"/>
        <c:axId val="293707792"/>
      </c:barChart>
      <c:catAx>
        <c:axId val="293709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707792"/>
        <c:crosses val="autoZero"/>
        <c:auto val="1"/>
        <c:lblAlgn val="ctr"/>
        <c:lblOffset val="100"/>
        <c:noMultiLvlLbl val="0"/>
      </c:catAx>
      <c:valAx>
        <c:axId val="293707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7090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l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7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DNA-TIRs number</c:v>
                </c:pt>
              </c:strCache>
            </c:strRef>
          </c:tx>
          <c:dPt>
            <c:idx val="0"/>
            <c:bubble3D val="0"/>
            <c:spPr>
              <a:solidFill>
                <a:schemeClr val="accent4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EA3-496B-9015-9AA6B4ECD41A}"/>
              </c:ext>
            </c:extLst>
          </c:dPt>
          <c:dPt>
            <c:idx val="1"/>
            <c:bubble3D val="0"/>
            <c:spPr>
              <a:solidFill>
                <a:schemeClr val="accent4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EA3-496B-9015-9AA6B4ECD41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Novel DNA-TIRs with known terminals</c:v>
                </c:pt>
                <c:pt idx="1">
                  <c:v>Novel DNA-TIRs with new terminals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687</c:v>
                </c:pt>
                <c:pt idx="1">
                  <c:v>1821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1FA-4BAE-BE08-7941394AA4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7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DNA-TIRs number</c:v>
                </c:pt>
              </c:strCache>
            </c:strRef>
          </c:tx>
          <c:dPt>
            <c:idx val="0"/>
            <c:bubble3D val="0"/>
            <c:spPr>
              <a:solidFill>
                <a:schemeClr val="accent6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026-468F-BD5C-16E61E68B2D1}"/>
              </c:ext>
            </c:extLst>
          </c:dPt>
          <c:dPt>
            <c:idx val="1"/>
            <c:bubble3D val="0"/>
            <c:spPr>
              <a:solidFill>
                <a:schemeClr val="accent6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026-468F-BD5C-16E61E68B2D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Novel DNA-TIRs with copy number &gt; 3</c:v>
                </c:pt>
                <c:pt idx="1">
                  <c:v>Novel DNA-TIRs with copy number &lt;= 3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1180</c:v>
                </c:pt>
                <c:pt idx="1">
                  <c:v>1328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026-468F-BD5C-16E61E68B2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7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k_num</a:t>
            </a:r>
            <a:endParaRPr lang="zh-CN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Sensitivity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11</c:v>
                </c:pt>
                <c:pt idx="1">
                  <c:v>21</c:v>
                </c:pt>
                <c:pt idx="2">
                  <c:v>31</c:v>
                </c:pt>
                <c:pt idx="3">
                  <c:v>41</c:v>
                </c:pt>
                <c:pt idx="4">
                  <c:v>51</c:v>
                </c:pt>
                <c:pt idx="5">
                  <c:v>61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0.84899999999999998</c:v>
                </c:pt>
                <c:pt idx="1">
                  <c:v>0.89300000000000002</c:v>
                </c:pt>
                <c:pt idx="2">
                  <c:v>0.88</c:v>
                </c:pt>
                <c:pt idx="3">
                  <c:v>0.81899999999999995</c:v>
                </c:pt>
                <c:pt idx="4">
                  <c:v>0.77800000000000002</c:v>
                </c:pt>
                <c:pt idx="5">
                  <c:v>0.745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EF5-4133-8E0B-4B5FD950BBD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Precision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11</c:v>
                </c:pt>
                <c:pt idx="1">
                  <c:v>21</c:v>
                </c:pt>
                <c:pt idx="2">
                  <c:v>31</c:v>
                </c:pt>
                <c:pt idx="3">
                  <c:v>41</c:v>
                </c:pt>
                <c:pt idx="4">
                  <c:v>51</c:v>
                </c:pt>
                <c:pt idx="5">
                  <c:v>61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0.73199999999999998</c:v>
                </c:pt>
                <c:pt idx="1">
                  <c:v>0.73499999999999999</c:v>
                </c:pt>
                <c:pt idx="2">
                  <c:v>0.752</c:v>
                </c:pt>
                <c:pt idx="3">
                  <c:v>0.8</c:v>
                </c:pt>
                <c:pt idx="4">
                  <c:v>0.82599999999999996</c:v>
                </c:pt>
                <c:pt idx="5">
                  <c:v>0.84699999999999998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EF5-4133-8E0B-4B5FD950BBD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F1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diamond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11</c:v>
                </c:pt>
                <c:pt idx="1">
                  <c:v>21</c:v>
                </c:pt>
                <c:pt idx="2">
                  <c:v>31</c:v>
                </c:pt>
                <c:pt idx="3">
                  <c:v>41</c:v>
                </c:pt>
                <c:pt idx="4">
                  <c:v>51</c:v>
                </c:pt>
                <c:pt idx="5">
                  <c:v>61</c:v>
                </c:pt>
              </c:numCache>
            </c:numRef>
          </c:cat>
          <c:val>
            <c:numRef>
              <c:f>Sheet1!$D$2:$D$7</c:f>
              <c:numCache>
                <c:formatCode>General</c:formatCode>
                <c:ptCount val="6"/>
                <c:pt idx="0">
                  <c:v>0.78600000000000003</c:v>
                </c:pt>
                <c:pt idx="1">
                  <c:v>0.80600000000000005</c:v>
                </c:pt>
                <c:pt idx="2">
                  <c:v>0.81100000000000005</c:v>
                </c:pt>
                <c:pt idx="3">
                  <c:v>0.81</c:v>
                </c:pt>
                <c:pt idx="4">
                  <c:v>0.80100000000000005</c:v>
                </c:pt>
                <c:pt idx="5">
                  <c:v>0.79300000000000004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EF5-4133-8E0B-4B5FD950BB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73382559"/>
        <c:axId val="973391295"/>
      </c:lineChart>
      <c:lineChart>
        <c:grouping val="standar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Perfect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squar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11</c:v>
                </c:pt>
                <c:pt idx="1">
                  <c:v>21</c:v>
                </c:pt>
                <c:pt idx="2">
                  <c:v>31</c:v>
                </c:pt>
                <c:pt idx="3">
                  <c:v>41</c:v>
                </c:pt>
                <c:pt idx="4">
                  <c:v>51</c:v>
                </c:pt>
                <c:pt idx="5">
                  <c:v>61</c:v>
                </c:pt>
              </c:numCache>
            </c:numRef>
          </c:cat>
          <c:val>
            <c:numRef>
              <c:f>Sheet1!$E$2:$E$7</c:f>
              <c:numCache>
                <c:formatCode>General</c:formatCode>
                <c:ptCount val="6"/>
                <c:pt idx="0">
                  <c:v>88</c:v>
                </c:pt>
                <c:pt idx="1">
                  <c:v>87</c:v>
                </c:pt>
                <c:pt idx="2">
                  <c:v>89</c:v>
                </c:pt>
                <c:pt idx="3">
                  <c:v>88</c:v>
                </c:pt>
                <c:pt idx="4">
                  <c:v>75</c:v>
                </c:pt>
                <c:pt idx="5">
                  <c:v>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EF5-4133-8E0B-4B5FD950BB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32358623"/>
        <c:axId val="1032357375"/>
      </c:lineChart>
      <c:catAx>
        <c:axId val="9733825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73391295"/>
        <c:crosses val="autoZero"/>
        <c:auto val="1"/>
        <c:lblAlgn val="ctr"/>
        <c:lblOffset val="100"/>
        <c:noMultiLvlLbl val="0"/>
      </c:catAx>
      <c:valAx>
        <c:axId val="973391295"/>
        <c:scaling>
          <c:orientation val="minMax"/>
          <c:min val="0.70000000000000007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73382559"/>
        <c:crosses val="autoZero"/>
        <c:crossBetween val="between"/>
      </c:valAx>
      <c:valAx>
        <c:axId val="1032357375"/>
        <c:scaling>
          <c:orientation val="minMax"/>
          <c:min val="70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32358623"/>
        <c:crosses val="max"/>
        <c:crossBetween val="between"/>
      </c:valAx>
      <c:catAx>
        <c:axId val="1032358623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03235737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7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freq_threshold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Sensitivity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2</c:v>
                </c:pt>
                <c:pt idx="1">
                  <c:v>5</c:v>
                </c:pt>
                <c:pt idx="2">
                  <c:v>10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0.88</c:v>
                </c:pt>
                <c:pt idx="1">
                  <c:v>0.81200000000000006</c:v>
                </c:pt>
                <c:pt idx="2">
                  <c:v>0.74099999999999999</c:v>
                </c:pt>
                <c:pt idx="3">
                  <c:v>0.68899999999999995</c:v>
                </c:pt>
                <c:pt idx="4">
                  <c:v>0.57799999999999996</c:v>
                </c:pt>
                <c:pt idx="5">
                  <c:v>0.56599999999999995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EF5-4133-8E0B-4B5FD950BBD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Precision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2</c:v>
                </c:pt>
                <c:pt idx="1">
                  <c:v>5</c:v>
                </c:pt>
                <c:pt idx="2">
                  <c:v>10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0.755</c:v>
                </c:pt>
                <c:pt idx="1">
                  <c:v>0.79200000000000004</c:v>
                </c:pt>
                <c:pt idx="2">
                  <c:v>0.83</c:v>
                </c:pt>
                <c:pt idx="3">
                  <c:v>0.876</c:v>
                </c:pt>
                <c:pt idx="4">
                  <c:v>0.90100000000000002</c:v>
                </c:pt>
                <c:pt idx="5">
                  <c:v>0.90800000000000003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EF5-4133-8E0B-4B5FD950BBD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F1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diamond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2</c:v>
                </c:pt>
                <c:pt idx="1">
                  <c:v>5</c:v>
                </c:pt>
                <c:pt idx="2">
                  <c:v>10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</c:numCache>
            </c:numRef>
          </c:cat>
          <c:val>
            <c:numRef>
              <c:f>Sheet1!$D$2:$D$7</c:f>
              <c:numCache>
                <c:formatCode>General</c:formatCode>
                <c:ptCount val="6"/>
                <c:pt idx="0">
                  <c:v>0.81299999999999994</c:v>
                </c:pt>
                <c:pt idx="1">
                  <c:v>0.80200000000000005</c:v>
                </c:pt>
                <c:pt idx="2">
                  <c:v>0.78300000000000003</c:v>
                </c:pt>
                <c:pt idx="3">
                  <c:v>0.77100000000000002</c:v>
                </c:pt>
                <c:pt idx="4">
                  <c:v>0.70399999999999996</c:v>
                </c:pt>
                <c:pt idx="5">
                  <c:v>0.69699999999999995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EF5-4133-8E0B-4B5FD950BB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73382559"/>
        <c:axId val="973391295"/>
      </c:lineChart>
      <c:lineChart>
        <c:grouping val="standar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Perfect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squar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2</c:v>
                </c:pt>
                <c:pt idx="1">
                  <c:v>5</c:v>
                </c:pt>
                <c:pt idx="2">
                  <c:v>10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</c:numCache>
            </c:numRef>
          </c:cat>
          <c:val>
            <c:numRef>
              <c:f>Sheet1!$E$2:$E$7</c:f>
              <c:numCache>
                <c:formatCode>General</c:formatCode>
                <c:ptCount val="6"/>
                <c:pt idx="0">
                  <c:v>88</c:v>
                </c:pt>
                <c:pt idx="1">
                  <c:v>80</c:v>
                </c:pt>
                <c:pt idx="2">
                  <c:v>62</c:v>
                </c:pt>
                <c:pt idx="3">
                  <c:v>40</c:v>
                </c:pt>
                <c:pt idx="4">
                  <c:v>30</c:v>
                </c:pt>
                <c:pt idx="5">
                  <c:v>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EF5-4133-8E0B-4B5FD950BB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32358623"/>
        <c:axId val="1032357375"/>
      </c:lineChart>
      <c:catAx>
        <c:axId val="9733825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73391295"/>
        <c:crosses val="autoZero"/>
        <c:auto val="1"/>
        <c:lblAlgn val="ctr"/>
        <c:lblOffset val="100"/>
        <c:noMultiLvlLbl val="0"/>
      </c:catAx>
      <c:valAx>
        <c:axId val="973391295"/>
        <c:scaling>
          <c:orientation val="minMax"/>
          <c:min val="0.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73382559"/>
        <c:crosses val="autoZero"/>
        <c:crossBetween val="between"/>
      </c:valAx>
      <c:valAx>
        <c:axId val="1032357375"/>
        <c:scaling>
          <c:orientation val="minMax"/>
          <c:min val="20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32358623"/>
        <c:crosses val="max"/>
        <c:crossBetween val="between"/>
      </c:valAx>
      <c:catAx>
        <c:axId val="1032358623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03235737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7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chunk_size</a:t>
            </a:r>
            <a:endParaRPr lang="zh-CN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Sensitivity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17.5 (1/6)</c:v>
                </c:pt>
                <c:pt idx="1">
                  <c:v>35 (2/6)</c:v>
                </c:pt>
                <c:pt idx="2">
                  <c:v>52.5 (3/6)</c:v>
                </c:pt>
                <c:pt idx="3">
                  <c:v>70 (4/6)</c:v>
                </c:pt>
                <c:pt idx="4">
                  <c:v>87.5 (5/6)</c:v>
                </c:pt>
                <c:pt idx="5">
                  <c:v>105 (6/6)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0.81899999999999995</c:v>
                </c:pt>
                <c:pt idx="1">
                  <c:v>0.85299999999999998</c:v>
                </c:pt>
                <c:pt idx="2">
                  <c:v>0.85599999999999998</c:v>
                </c:pt>
                <c:pt idx="3">
                  <c:v>0.85899999999999999</c:v>
                </c:pt>
                <c:pt idx="4">
                  <c:v>0.84299999999999997</c:v>
                </c:pt>
                <c:pt idx="5">
                  <c:v>0.88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EF5-4133-8E0B-4B5FD950BBD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Precision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17.5 (1/6)</c:v>
                </c:pt>
                <c:pt idx="1">
                  <c:v>35 (2/6)</c:v>
                </c:pt>
                <c:pt idx="2">
                  <c:v>52.5 (3/6)</c:v>
                </c:pt>
                <c:pt idx="3">
                  <c:v>70 (4/6)</c:v>
                </c:pt>
                <c:pt idx="4">
                  <c:v>87.5 (5/6)</c:v>
                </c:pt>
                <c:pt idx="5">
                  <c:v>105 (6/6)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0.79300000000000004</c:v>
                </c:pt>
                <c:pt idx="1">
                  <c:v>0.77400000000000002</c:v>
                </c:pt>
                <c:pt idx="2">
                  <c:v>0.76400000000000001</c:v>
                </c:pt>
                <c:pt idx="3">
                  <c:v>0.76100000000000001</c:v>
                </c:pt>
                <c:pt idx="4">
                  <c:v>0.755</c:v>
                </c:pt>
                <c:pt idx="5">
                  <c:v>0.753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EF5-4133-8E0B-4B5FD950BBD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F1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diamond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17.5 (1/6)</c:v>
                </c:pt>
                <c:pt idx="1">
                  <c:v>35 (2/6)</c:v>
                </c:pt>
                <c:pt idx="2">
                  <c:v>52.5 (3/6)</c:v>
                </c:pt>
                <c:pt idx="3">
                  <c:v>70 (4/6)</c:v>
                </c:pt>
                <c:pt idx="4">
                  <c:v>87.5 (5/6)</c:v>
                </c:pt>
                <c:pt idx="5">
                  <c:v>105 (6/6)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0.80600000000000005</c:v>
                </c:pt>
                <c:pt idx="1">
                  <c:v>0.81100000000000005</c:v>
                </c:pt>
                <c:pt idx="2">
                  <c:v>0.80700000000000005</c:v>
                </c:pt>
                <c:pt idx="3">
                  <c:v>0.80700000000000005</c:v>
                </c:pt>
                <c:pt idx="4">
                  <c:v>0.79600000000000004</c:v>
                </c:pt>
                <c:pt idx="5">
                  <c:v>0.81200000000000006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EF5-4133-8E0B-4B5FD950BB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73382559"/>
        <c:axId val="973391295"/>
      </c:lineChart>
      <c:lineChart>
        <c:grouping val="standar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Perfect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squar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Lbls>
            <c:dLbl>
              <c:idx val="5"/>
              <c:layout>
                <c:manualLayout>
                  <c:x val="-3.1250000000000118E-2"/>
                  <c:y val="-3.515624783733711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446C-478F-A343-1FA605E95F6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17.5 (1/6)</c:v>
                </c:pt>
                <c:pt idx="1">
                  <c:v>35 (2/6)</c:v>
                </c:pt>
                <c:pt idx="2">
                  <c:v>52.5 (3/6)</c:v>
                </c:pt>
                <c:pt idx="3">
                  <c:v>70 (4/6)</c:v>
                </c:pt>
                <c:pt idx="4">
                  <c:v>87.5 (5/6)</c:v>
                </c:pt>
                <c:pt idx="5">
                  <c:v>105 (6/6)</c:v>
                </c:pt>
              </c:strCache>
            </c:strRef>
          </c:cat>
          <c:val>
            <c:numRef>
              <c:f>Sheet1!$E$2:$E$7</c:f>
              <c:numCache>
                <c:formatCode>General</c:formatCode>
                <c:ptCount val="6"/>
                <c:pt idx="0">
                  <c:v>73</c:v>
                </c:pt>
                <c:pt idx="1">
                  <c:v>84</c:v>
                </c:pt>
                <c:pt idx="2">
                  <c:v>86</c:v>
                </c:pt>
                <c:pt idx="3">
                  <c:v>88</c:v>
                </c:pt>
                <c:pt idx="4">
                  <c:v>89</c:v>
                </c:pt>
                <c:pt idx="5">
                  <c:v>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EF5-4133-8E0B-4B5FD950BB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32358623"/>
        <c:axId val="1032357375"/>
      </c:lineChart>
      <c:catAx>
        <c:axId val="9733825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73391295"/>
        <c:crosses val="autoZero"/>
        <c:auto val="1"/>
        <c:lblAlgn val="ctr"/>
        <c:lblOffset val="100"/>
        <c:noMultiLvlLbl val="0"/>
      </c:catAx>
      <c:valAx>
        <c:axId val="973391295"/>
        <c:scaling>
          <c:orientation val="minMax"/>
          <c:min val="0.70000000000000007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73382559"/>
        <c:crosses val="autoZero"/>
        <c:crossBetween val="between"/>
      </c:valAx>
      <c:valAx>
        <c:axId val="1032357375"/>
        <c:scaling>
          <c:orientation val="minMax"/>
          <c:min val="70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32358623"/>
        <c:crosses val="max"/>
        <c:crossBetween val="between"/>
      </c:valAx>
      <c:catAx>
        <c:axId val="1032358623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03235737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7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62" b="0" i="0" u="none" strike="noStrike" baseline="0" dirty="0" err="1">
                <a:effectLst/>
              </a:rPr>
              <a:t>flanking_len</a:t>
            </a:r>
            <a:endParaRPr lang="zh-CN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Sensitivity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40</c:v>
                </c:pt>
                <c:pt idx="4">
                  <c:v>80</c:v>
                </c:pt>
                <c:pt idx="5">
                  <c:v>160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0.50800000000000001</c:v>
                </c:pt>
                <c:pt idx="1">
                  <c:v>0.82099999999999995</c:v>
                </c:pt>
                <c:pt idx="2">
                  <c:v>0.82799999999999996</c:v>
                </c:pt>
                <c:pt idx="3">
                  <c:v>0.879</c:v>
                </c:pt>
                <c:pt idx="4">
                  <c:v>0.89</c:v>
                </c:pt>
                <c:pt idx="5">
                  <c:v>0.90300000000000002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EF5-4133-8E0B-4B5FD950BBD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Precision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40</c:v>
                </c:pt>
                <c:pt idx="4">
                  <c:v>80</c:v>
                </c:pt>
                <c:pt idx="5">
                  <c:v>160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0.96299999999999997</c:v>
                </c:pt>
                <c:pt idx="1">
                  <c:v>0.78900000000000003</c:v>
                </c:pt>
                <c:pt idx="2">
                  <c:v>0.76700000000000002</c:v>
                </c:pt>
                <c:pt idx="3">
                  <c:v>0.76</c:v>
                </c:pt>
                <c:pt idx="4">
                  <c:v>0.748</c:v>
                </c:pt>
                <c:pt idx="5">
                  <c:v>0.749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EF5-4133-8E0B-4B5FD950BBD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F1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diamond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40</c:v>
                </c:pt>
                <c:pt idx="4">
                  <c:v>80</c:v>
                </c:pt>
                <c:pt idx="5">
                  <c:v>160</c:v>
                </c:pt>
              </c:numCache>
            </c:numRef>
          </c:cat>
          <c:val>
            <c:numRef>
              <c:f>Sheet1!$D$2:$D$7</c:f>
              <c:numCache>
                <c:formatCode>General</c:formatCode>
                <c:ptCount val="6"/>
                <c:pt idx="0">
                  <c:v>0.66500000000000004</c:v>
                </c:pt>
                <c:pt idx="1">
                  <c:v>0.80500000000000005</c:v>
                </c:pt>
                <c:pt idx="2">
                  <c:v>0.79600000000000004</c:v>
                </c:pt>
                <c:pt idx="3">
                  <c:v>0.81499999999999995</c:v>
                </c:pt>
                <c:pt idx="4">
                  <c:v>0.81299999999999994</c:v>
                </c:pt>
                <c:pt idx="5">
                  <c:v>0.81899999999999995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EF5-4133-8E0B-4B5FD950BB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73382559"/>
        <c:axId val="973391295"/>
      </c:lineChart>
      <c:lineChart>
        <c:grouping val="standar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Perfect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squar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40</c:v>
                </c:pt>
                <c:pt idx="4">
                  <c:v>80</c:v>
                </c:pt>
                <c:pt idx="5">
                  <c:v>160</c:v>
                </c:pt>
              </c:numCache>
            </c:numRef>
          </c:cat>
          <c:val>
            <c:numRef>
              <c:f>Sheet1!$E$2:$E$7</c:f>
              <c:numCache>
                <c:formatCode>General</c:formatCode>
                <c:ptCount val="6"/>
                <c:pt idx="0">
                  <c:v>8</c:v>
                </c:pt>
                <c:pt idx="1">
                  <c:v>80</c:v>
                </c:pt>
                <c:pt idx="2">
                  <c:v>83</c:v>
                </c:pt>
                <c:pt idx="3">
                  <c:v>90</c:v>
                </c:pt>
                <c:pt idx="4">
                  <c:v>89</c:v>
                </c:pt>
                <c:pt idx="5">
                  <c:v>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EF5-4133-8E0B-4B5FD950BB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32358623"/>
        <c:axId val="1032357375"/>
      </c:lineChart>
      <c:catAx>
        <c:axId val="9733825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73391295"/>
        <c:crosses val="autoZero"/>
        <c:auto val="1"/>
        <c:lblAlgn val="ctr"/>
        <c:lblOffset val="100"/>
        <c:noMultiLvlLbl val="0"/>
      </c:catAx>
      <c:valAx>
        <c:axId val="973391295"/>
        <c:scaling>
          <c:orientation val="minMax"/>
          <c:min val="0.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73382559"/>
        <c:crosses val="autoZero"/>
        <c:crossBetween val="between"/>
      </c:valAx>
      <c:valAx>
        <c:axId val="1032357375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32358623"/>
        <c:crosses val="max"/>
        <c:crossBetween val="between"/>
      </c:valAx>
      <c:catAx>
        <c:axId val="1032358623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03235737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7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500" b="1" i="1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500" b="1" i="1" baseline="0" dirty="0"/>
              <a:t>(A) k_num</a:t>
            </a:r>
            <a:endParaRPr lang="zh-CN" altLang="en-US" sz="1500" b="1" i="1" baseline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1" i="1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Sensitivity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3"/>
              <c:layout>
                <c:manualLayout>
                  <c:x val="-4.3833725219492199E-2"/>
                  <c:y val="-7.351962163445117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BDD-48BB-8339-A0B524D97B1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11</c:v>
                </c:pt>
                <c:pt idx="1">
                  <c:v>21</c:v>
                </c:pt>
                <c:pt idx="2">
                  <c:v>31</c:v>
                </c:pt>
                <c:pt idx="3">
                  <c:v>41</c:v>
                </c:pt>
                <c:pt idx="4">
                  <c:v>51</c:v>
                </c:pt>
                <c:pt idx="5">
                  <c:v>61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0.84899999999999998</c:v>
                </c:pt>
                <c:pt idx="1">
                  <c:v>0.89300000000000002</c:v>
                </c:pt>
                <c:pt idx="2">
                  <c:v>0.88</c:v>
                </c:pt>
                <c:pt idx="3">
                  <c:v>0.81899999999999995</c:v>
                </c:pt>
                <c:pt idx="4">
                  <c:v>0.77800000000000002</c:v>
                </c:pt>
                <c:pt idx="5">
                  <c:v>0.745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EF5-4133-8E0B-4B5FD950BBD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Precision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Lbl>
              <c:idx val="3"/>
              <c:layout>
                <c:manualLayout>
                  <c:x val="-8.0360901233080535E-17"/>
                  <c:y val="4.643344524281126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0BDD-48BB-8339-A0B524D97B1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11</c:v>
                </c:pt>
                <c:pt idx="1">
                  <c:v>21</c:v>
                </c:pt>
                <c:pt idx="2">
                  <c:v>31</c:v>
                </c:pt>
                <c:pt idx="3">
                  <c:v>41</c:v>
                </c:pt>
                <c:pt idx="4">
                  <c:v>51</c:v>
                </c:pt>
                <c:pt idx="5">
                  <c:v>61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0.73199999999999998</c:v>
                </c:pt>
                <c:pt idx="1">
                  <c:v>0.73499999999999999</c:v>
                </c:pt>
                <c:pt idx="2">
                  <c:v>0.752</c:v>
                </c:pt>
                <c:pt idx="3">
                  <c:v>0.8</c:v>
                </c:pt>
                <c:pt idx="4">
                  <c:v>0.82599999999999996</c:v>
                </c:pt>
                <c:pt idx="5">
                  <c:v>0.84699999999999998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EF5-4133-8E0B-4B5FD950BBD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F1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diamond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11</c:v>
                </c:pt>
                <c:pt idx="1">
                  <c:v>21</c:v>
                </c:pt>
                <c:pt idx="2">
                  <c:v>31</c:v>
                </c:pt>
                <c:pt idx="3">
                  <c:v>41</c:v>
                </c:pt>
                <c:pt idx="4">
                  <c:v>51</c:v>
                </c:pt>
                <c:pt idx="5">
                  <c:v>61</c:v>
                </c:pt>
              </c:numCache>
            </c:numRef>
          </c:cat>
          <c:val>
            <c:numRef>
              <c:f>Sheet1!$D$2:$D$7</c:f>
              <c:numCache>
                <c:formatCode>General</c:formatCode>
                <c:ptCount val="6"/>
                <c:pt idx="0">
                  <c:v>0.78600000000000003</c:v>
                </c:pt>
                <c:pt idx="1">
                  <c:v>0.80600000000000005</c:v>
                </c:pt>
                <c:pt idx="2">
                  <c:v>0.81100000000000005</c:v>
                </c:pt>
                <c:pt idx="3">
                  <c:v>0.81</c:v>
                </c:pt>
                <c:pt idx="4">
                  <c:v>0.80100000000000005</c:v>
                </c:pt>
                <c:pt idx="5">
                  <c:v>0.79300000000000004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EF5-4133-8E0B-4B5FD950BB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73382559"/>
        <c:axId val="973391295"/>
      </c:lineChart>
      <c:lineChart>
        <c:grouping val="standar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Perfect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squar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11</c:v>
                </c:pt>
                <c:pt idx="1">
                  <c:v>21</c:v>
                </c:pt>
                <c:pt idx="2">
                  <c:v>31</c:v>
                </c:pt>
                <c:pt idx="3">
                  <c:v>41</c:v>
                </c:pt>
                <c:pt idx="4">
                  <c:v>51</c:v>
                </c:pt>
                <c:pt idx="5">
                  <c:v>61</c:v>
                </c:pt>
              </c:numCache>
            </c:numRef>
          </c:cat>
          <c:val>
            <c:numRef>
              <c:f>Sheet1!$E$2:$E$7</c:f>
              <c:numCache>
                <c:formatCode>General</c:formatCode>
                <c:ptCount val="6"/>
                <c:pt idx="0">
                  <c:v>88</c:v>
                </c:pt>
                <c:pt idx="1">
                  <c:v>87</c:v>
                </c:pt>
                <c:pt idx="2">
                  <c:v>89</c:v>
                </c:pt>
                <c:pt idx="3">
                  <c:v>88</c:v>
                </c:pt>
                <c:pt idx="4">
                  <c:v>75</c:v>
                </c:pt>
                <c:pt idx="5">
                  <c:v>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EF5-4133-8E0B-4B5FD950BB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32358623"/>
        <c:axId val="1032357375"/>
      </c:lineChart>
      <c:catAx>
        <c:axId val="9733825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73391295"/>
        <c:crosses val="autoZero"/>
        <c:auto val="1"/>
        <c:lblAlgn val="ctr"/>
        <c:lblOffset val="100"/>
        <c:noMultiLvlLbl val="0"/>
      </c:catAx>
      <c:valAx>
        <c:axId val="973391295"/>
        <c:scaling>
          <c:orientation val="minMax"/>
          <c:min val="0.70000000000000007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73382559"/>
        <c:crosses val="autoZero"/>
        <c:crossBetween val="between"/>
      </c:valAx>
      <c:valAx>
        <c:axId val="1032357375"/>
        <c:scaling>
          <c:orientation val="minMax"/>
          <c:min val="70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32358623"/>
        <c:crosses val="max"/>
        <c:crossBetween val="between"/>
      </c:valAx>
      <c:catAx>
        <c:axId val="1032358623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03235737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7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500" b="1" i="1" baseline="0" dirty="0"/>
              <a:t>(B) freq_threshold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Sensitivity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4.1642038958517591E-2"/>
                  <c:y val="-3.8694537702343079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93B4-4785-87D3-97739BBE0EF3}"/>
                </c:ext>
              </c:extLst>
            </c:dLbl>
            <c:dLbl>
              <c:idx val="1"/>
              <c:layout>
                <c:manualLayout>
                  <c:x val="-4.6025411480466849E-2"/>
                  <c:y val="-0.12769197441773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93B4-4785-87D3-97739BBE0EF3}"/>
                </c:ext>
              </c:extLst>
            </c:dLbl>
            <c:dLbl>
              <c:idx val="2"/>
              <c:layout>
                <c:manualLayout>
                  <c:x val="-2.19168626097461E-3"/>
                  <c:y val="1.934726885117143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93B4-4785-87D3-97739BBE0EF3}"/>
                </c:ext>
              </c:extLst>
            </c:dLbl>
            <c:dLbl>
              <c:idx val="4"/>
              <c:layout>
                <c:manualLayout>
                  <c:x val="-1.315011756584758E-2"/>
                  <c:y val="-5.417235278327988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93B4-4785-87D3-97739BBE0EF3}"/>
                </c:ext>
              </c:extLst>
            </c:dLbl>
            <c:dLbl>
              <c:idx val="5"/>
              <c:layout>
                <c:manualLayout>
                  <c:x val="-2.8491921392669931E-2"/>
                  <c:y val="-6.578071409398263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93B4-4785-87D3-97739BBE0EF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2</c:v>
                </c:pt>
                <c:pt idx="1">
                  <c:v>5</c:v>
                </c:pt>
                <c:pt idx="2">
                  <c:v>10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0.88</c:v>
                </c:pt>
                <c:pt idx="1">
                  <c:v>0.81200000000000006</c:v>
                </c:pt>
                <c:pt idx="2">
                  <c:v>0.74099999999999999</c:v>
                </c:pt>
                <c:pt idx="3">
                  <c:v>0.68899999999999995</c:v>
                </c:pt>
                <c:pt idx="4">
                  <c:v>0.57799999999999996</c:v>
                </c:pt>
                <c:pt idx="5">
                  <c:v>0.56599999999999995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3B4-4785-87D3-97739BBE0EF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Precision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Lbl>
              <c:idx val="1"/>
              <c:layout>
                <c:manualLayout>
                  <c:x val="-6.136721530728912E-2"/>
                  <c:y val="6.965016786421690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93B4-4785-87D3-97739BBE0EF3}"/>
                </c:ext>
              </c:extLst>
            </c:dLbl>
            <c:dLbl>
              <c:idx val="3"/>
              <c:layout>
                <c:manualLayout>
                  <c:x val="-3.2875293914619234E-2"/>
                  <c:y val="-6.578071409398264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93B4-4785-87D3-97739BBE0EF3}"/>
                </c:ext>
              </c:extLst>
            </c:dLbl>
            <c:dLbl>
              <c:idx val="4"/>
              <c:layout>
                <c:manualLayout>
                  <c:x val="-3.9450352697542983E-2"/>
                  <c:y val="-5.80418065535140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93B4-4785-87D3-97739BBE0EF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2</c:v>
                </c:pt>
                <c:pt idx="1">
                  <c:v>5</c:v>
                </c:pt>
                <c:pt idx="2">
                  <c:v>10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0.755</c:v>
                </c:pt>
                <c:pt idx="1">
                  <c:v>0.79200000000000004</c:v>
                </c:pt>
                <c:pt idx="2">
                  <c:v>0.83</c:v>
                </c:pt>
                <c:pt idx="3">
                  <c:v>0.876</c:v>
                </c:pt>
                <c:pt idx="4">
                  <c:v>0.90100000000000002</c:v>
                </c:pt>
                <c:pt idx="5">
                  <c:v>0.90800000000000003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3B4-4785-87D3-97739BBE0EF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F1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diamond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dLbl>
              <c:idx val="1"/>
              <c:layout>
                <c:manualLayout>
                  <c:x val="-2.19168626097461E-3"/>
                  <c:y val="5.030289901304554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93B4-4785-87D3-97739BBE0EF3}"/>
                </c:ext>
              </c:extLst>
            </c:dLbl>
            <c:dLbl>
              <c:idx val="4"/>
              <c:layout>
                <c:manualLayout>
                  <c:x val="-2.1916862609746183E-2"/>
                  <c:y val="-3.095563016187418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93B4-4785-87D3-97739BBE0EF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2</c:v>
                </c:pt>
                <c:pt idx="1">
                  <c:v>5</c:v>
                </c:pt>
                <c:pt idx="2">
                  <c:v>10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</c:numCache>
            </c:numRef>
          </c:cat>
          <c:val>
            <c:numRef>
              <c:f>Sheet1!$D$2:$D$7</c:f>
              <c:numCache>
                <c:formatCode>General</c:formatCode>
                <c:ptCount val="6"/>
                <c:pt idx="0">
                  <c:v>0.81299999999999994</c:v>
                </c:pt>
                <c:pt idx="1">
                  <c:v>0.80200000000000005</c:v>
                </c:pt>
                <c:pt idx="2">
                  <c:v>0.78300000000000003</c:v>
                </c:pt>
                <c:pt idx="3">
                  <c:v>0.77100000000000002</c:v>
                </c:pt>
                <c:pt idx="4">
                  <c:v>0.70399999999999996</c:v>
                </c:pt>
                <c:pt idx="5">
                  <c:v>0.69699999999999995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3B4-4785-87D3-97739BBE0E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73382559"/>
        <c:axId val="973391295"/>
      </c:lineChart>
      <c:lineChart>
        <c:grouping val="standar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Perfect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squar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1.9725176348771512E-2"/>
                  <c:y val="-7.351962163445122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93B4-4785-87D3-97739BBE0EF3}"/>
                </c:ext>
              </c:extLst>
            </c:dLbl>
            <c:dLbl>
              <c:idx val="1"/>
              <c:layout>
                <c:manualLayout>
                  <c:x val="0"/>
                  <c:y val="-7.7389075404685802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93B4-4785-87D3-97739BBE0EF3}"/>
                </c:ext>
              </c:extLst>
            </c:dLbl>
            <c:dLbl>
              <c:idx val="2"/>
              <c:layout>
                <c:manualLayout>
                  <c:x val="-6.1367215307289086E-2"/>
                  <c:y val="1.160836131070274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93B4-4785-87D3-97739BBE0EF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2</c:v>
                </c:pt>
                <c:pt idx="1">
                  <c:v>5</c:v>
                </c:pt>
                <c:pt idx="2">
                  <c:v>10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</c:numCache>
            </c:numRef>
          </c:cat>
          <c:val>
            <c:numRef>
              <c:f>Sheet1!$E$2:$E$7</c:f>
              <c:numCache>
                <c:formatCode>General</c:formatCode>
                <c:ptCount val="6"/>
                <c:pt idx="0">
                  <c:v>88</c:v>
                </c:pt>
                <c:pt idx="1">
                  <c:v>80</c:v>
                </c:pt>
                <c:pt idx="2">
                  <c:v>62</c:v>
                </c:pt>
                <c:pt idx="3">
                  <c:v>40</c:v>
                </c:pt>
                <c:pt idx="4">
                  <c:v>30</c:v>
                </c:pt>
                <c:pt idx="5">
                  <c:v>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3B4-4785-87D3-97739BBE0E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32358623"/>
        <c:axId val="1032357375"/>
      </c:lineChart>
      <c:catAx>
        <c:axId val="9733825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73391295"/>
        <c:crosses val="autoZero"/>
        <c:auto val="1"/>
        <c:lblAlgn val="ctr"/>
        <c:lblOffset val="100"/>
        <c:noMultiLvlLbl val="0"/>
      </c:catAx>
      <c:valAx>
        <c:axId val="973391295"/>
        <c:scaling>
          <c:orientation val="minMax"/>
          <c:min val="0.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73382559"/>
        <c:crosses val="autoZero"/>
        <c:crossBetween val="between"/>
      </c:valAx>
      <c:valAx>
        <c:axId val="1032357375"/>
        <c:scaling>
          <c:orientation val="minMax"/>
          <c:min val="20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32358623"/>
        <c:crosses val="max"/>
        <c:crossBetween val="between"/>
      </c:valAx>
      <c:catAx>
        <c:axId val="1032358623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03235737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7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500" b="1" i="1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500" b="1" i="1" baseline="0" dirty="0"/>
              <a:t>(C) chunk_size</a:t>
            </a:r>
            <a:endParaRPr lang="zh-CN" altLang="en-US" sz="1500" b="1" i="1" baseline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1" i="1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Sensitivity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4.1642038958517591E-2"/>
                  <c:y val="-6.965016786421697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2374-4EC0-B5A8-E40366AB3984}"/>
                </c:ext>
              </c:extLst>
            </c:dLbl>
            <c:dLbl>
              <c:idx val="1"/>
              <c:layout>
                <c:manualLayout>
                  <c:x val="-4.6025411480466773E-2"/>
                  <c:y val="-5.417235278327985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2374-4EC0-B5A8-E40366AB3984}"/>
                </c:ext>
              </c:extLst>
            </c:dLbl>
            <c:dLbl>
              <c:idx val="2"/>
              <c:layout>
                <c:manualLayout>
                  <c:x val="-1.753349008779688E-2"/>
                  <c:y val="4.256399147257700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2374-4EC0-B5A8-E40366AB398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17.5 (1/6)</c:v>
                </c:pt>
                <c:pt idx="1">
                  <c:v>35 (2/6)</c:v>
                </c:pt>
                <c:pt idx="2">
                  <c:v>52.5 (3/6)</c:v>
                </c:pt>
                <c:pt idx="3">
                  <c:v>70 (4/6)</c:v>
                </c:pt>
                <c:pt idx="4">
                  <c:v>87.5 (5/6)</c:v>
                </c:pt>
                <c:pt idx="5">
                  <c:v>105 (6/6)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0.81899999999999995</c:v>
                </c:pt>
                <c:pt idx="1">
                  <c:v>0.85299999999999998</c:v>
                </c:pt>
                <c:pt idx="2">
                  <c:v>0.85599999999999998</c:v>
                </c:pt>
                <c:pt idx="3">
                  <c:v>0.85899999999999999</c:v>
                </c:pt>
                <c:pt idx="4">
                  <c:v>0.84299999999999997</c:v>
                </c:pt>
                <c:pt idx="5">
                  <c:v>0.88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374-4EC0-B5A8-E40366AB398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Precision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4.6025411480466814E-2"/>
                  <c:y val="4.643344524281119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2374-4EC0-B5A8-E40366AB398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17.5 (1/6)</c:v>
                </c:pt>
                <c:pt idx="1">
                  <c:v>35 (2/6)</c:v>
                </c:pt>
                <c:pt idx="2">
                  <c:v>52.5 (3/6)</c:v>
                </c:pt>
                <c:pt idx="3">
                  <c:v>70 (4/6)</c:v>
                </c:pt>
                <c:pt idx="4">
                  <c:v>87.5 (5/6)</c:v>
                </c:pt>
                <c:pt idx="5">
                  <c:v>105 (6/6)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0.79300000000000004</c:v>
                </c:pt>
                <c:pt idx="1">
                  <c:v>0.77400000000000002</c:v>
                </c:pt>
                <c:pt idx="2">
                  <c:v>0.76400000000000001</c:v>
                </c:pt>
                <c:pt idx="3">
                  <c:v>0.76100000000000001</c:v>
                </c:pt>
                <c:pt idx="4">
                  <c:v>0.755</c:v>
                </c:pt>
                <c:pt idx="5">
                  <c:v>0.753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374-4EC0-B5A8-E40366AB398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F1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diamond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1.3150117565847681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2374-4EC0-B5A8-E40366AB398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17.5 (1/6)</c:v>
                </c:pt>
                <c:pt idx="1">
                  <c:v>35 (2/6)</c:v>
                </c:pt>
                <c:pt idx="2">
                  <c:v>52.5 (3/6)</c:v>
                </c:pt>
                <c:pt idx="3">
                  <c:v>70 (4/6)</c:v>
                </c:pt>
                <c:pt idx="4">
                  <c:v>87.5 (5/6)</c:v>
                </c:pt>
                <c:pt idx="5">
                  <c:v>105 (6/6)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0.80600000000000005</c:v>
                </c:pt>
                <c:pt idx="1">
                  <c:v>0.81100000000000005</c:v>
                </c:pt>
                <c:pt idx="2">
                  <c:v>0.80700000000000005</c:v>
                </c:pt>
                <c:pt idx="3">
                  <c:v>0.80700000000000005</c:v>
                </c:pt>
                <c:pt idx="4">
                  <c:v>0.79600000000000004</c:v>
                </c:pt>
                <c:pt idx="5">
                  <c:v>0.81200000000000006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374-4EC0-B5A8-E40366AB39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73382559"/>
        <c:axId val="973391295"/>
      </c:lineChart>
      <c:lineChart>
        <c:grouping val="standar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Perfect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squar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Lbls>
            <c:dLbl>
              <c:idx val="2"/>
              <c:layout>
                <c:manualLayout>
                  <c:x val="-4.1642038958517591E-2"/>
                  <c:y val="-5.417235278327985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2374-4EC0-B5A8-E40366AB3984}"/>
                </c:ext>
              </c:extLst>
            </c:dLbl>
            <c:dLbl>
              <c:idx val="5"/>
              <c:layout>
                <c:manualLayout>
                  <c:x val="-3.1250000000000118E-2"/>
                  <c:y val="-3.515624783733711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374-4EC0-B5A8-E40366AB398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17.5 (1/6)</c:v>
                </c:pt>
                <c:pt idx="1">
                  <c:v>35 (2/6)</c:v>
                </c:pt>
                <c:pt idx="2">
                  <c:v>52.5 (3/6)</c:v>
                </c:pt>
                <c:pt idx="3">
                  <c:v>70 (4/6)</c:v>
                </c:pt>
                <c:pt idx="4">
                  <c:v>87.5 (5/6)</c:v>
                </c:pt>
                <c:pt idx="5">
                  <c:v>105 (6/6)</c:v>
                </c:pt>
              </c:strCache>
            </c:strRef>
          </c:cat>
          <c:val>
            <c:numRef>
              <c:f>Sheet1!$E$2:$E$7</c:f>
              <c:numCache>
                <c:formatCode>General</c:formatCode>
                <c:ptCount val="6"/>
                <c:pt idx="0">
                  <c:v>73</c:v>
                </c:pt>
                <c:pt idx="1">
                  <c:v>84</c:v>
                </c:pt>
                <c:pt idx="2">
                  <c:v>86</c:v>
                </c:pt>
                <c:pt idx="3">
                  <c:v>88</c:v>
                </c:pt>
                <c:pt idx="4">
                  <c:v>89</c:v>
                </c:pt>
                <c:pt idx="5">
                  <c:v>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2374-4EC0-B5A8-E40366AB39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32358623"/>
        <c:axId val="1032357375"/>
      </c:lineChart>
      <c:catAx>
        <c:axId val="9733825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73391295"/>
        <c:crosses val="autoZero"/>
        <c:auto val="1"/>
        <c:lblAlgn val="ctr"/>
        <c:lblOffset val="100"/>
        <c:noMultiLvlLbl val="0"/>
      </c:catAx>
      <c:valAx>
        <c:axId val="973391295"/>
        <c:scaling>
          <c:orientation val="minMax"/>
          <c:min val="0.70000000000000007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73382559"/>
        <c:crosses val="autoZero"/>
        <c:crossBetween val="between"/>
      </c:valAx>
      <c:valAx>
        <c:axId val="1032357375"/>
        <c:scaling>
          <c:orientation val="minMax"/>
          <c:min val="70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32358623"/>
        <c:crosses val="max"/>
        <c:crossBetween val="between"/>
      </c:valAx>
      <c:catAx>
        <c:axId val="1032358623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03235737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1" i="0" baseline="0" dirty="0">
                <a:effectLst/>
              </a:rPr>
              <a:t>D. rerio</a:t>
            </a:r>
            <a:endParaRPr lang="zh-CN" altLang="zh-CN" sz="2000" b="1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KRF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Sensitivity</c:v>
                </c:pt>
                <c:pt idx="1">
                  <c:v>Specificity</c:v>
                </c:pt>
                <c:pt idx="2">
                  <c:v>Accuracy</c:v>
                </c:pt>
                <c:pt idx="3">
                  <c:v>Precision</c:v>
                </c:pt>
                <c:pt idx="4">
                  <c:v>FDR</c:v>
                </c:pt>
                <c:pt idx="5">
                  <c:v>F1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0.85899999999999999</c:v>
                </c:pt>
                <c:pt idx="1">
                  <c:v>0.94010000000000005</c:v>
                </c:pt>
                <c:pt idx="2">
                  <c:v>0.89200000000000002</c:v>
                </c:pt>
                <c:pt idx="3">
                  <c:v>0.95430000000000004</c:v>
                </c:pt>
                <c:pt idx="4">
                  <c:v>4.5699999999999998E-2</c:v>
                </c:pt>
                <c:pt idx="5">
                  <c:v>0.90410000000000001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B61-41FF-BDF1-CBAC5229A5E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RepeatScout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Sensitivity</c:v>
                </c:pt>
                <c:pt idx="1">
                  <c:v>Specificity</c:v>
                </c:pt>
                <c:pt idx="2">
                  <c:v>Accuracy</c:v>
                </c:pt>
                <c:pt idx="3">
                  <c:v>Precision</c:v>
                </c:pt>
                <c:pt idx="4">
                  <c:v>FDR</c:v>
                </c:pt>
                <c:pt idx="5">
                  <c:v>F1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</c:numCache>
            </c:numRef>
          </c:val>
          <c:extLst>
            <c:ext xmlns:c16="http://schemas.microsoft.com/office/drawing/2014/chart" uri="{C3380CC4-5D6E-409C-BE32-E72D297353CC}">
              <c16:uniqueId val="{00000001-8B61-41FF-BDF1-CBAC5229A5E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EDTA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Sensitivity</c:v>
                </c:pt>
                <c:pt idx="1">
                  <c:v>Specificity</c:v>
                </c:pt>
                <c:pt idx="2">
                  <c:v>Accuracy</c:v>
                </c:pt>
                <c:pt idx="3">
                  <c:v>Precision</c:v>
                </c:pt>
                <c:pt idx="4">
                  <c:v>FDR</c:v>
                </c:pt>
                <c:pt idx="5">
                  <c:v>F1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0.91339999999999999</c:v>
                </c:pt>
                <c:pt idx="1">
                  <c:v>0.89549999999999996</c:v>
                </c:pt>
                <c:pt idx="2">
                  <c:v>0.90610000000000002</c:v>
                </c:pt>
                <c:pt idx="3">
                  <c:v>0.92679999999999996</c:v>
                </c:pt>
                <c:pt idx="4">
                  <c:v>7.3200000000000001E-2</c:v>
                </c:pt>
                <c:pt idx="5">
                  <c:v>0.92010000000000003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B61-41FF-BDF1-CBAC5229A5E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RepeatModeler2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Sensitivity</c:v>
                </c:pt>
                <c:pt idx="1">
                  <c:v>Specificity</c:v>
                </c:pt>
                <c:pt idx="2">
                  <c:v>Accuracy</c:v>
                </c:pt>
                <c:pt idx="3">
                  <c:v>Precision</c:v>
                </c:pt>
                <c:pt idx="4">
                  <c:v>FDR</c:v>
                </c:pt>
                <c:pt idx="5">
                  <c:v>F1</c:v>
                </c:pt>
              </c:strCache>
            </c:strRef>
          </c:cat>
          <c:val>
            <c:numRef>
              <c:f>Sheet1!$E$2:$E$7</c:f>
              <c:numCache>
                <c:formatCode>General</c:formatCode>
                <c:ptCount val="6"/>
                <c:pt idx="0">
                  <c:v>0.92969999999999997</c:v>
                </c:pt>
                <c:pt idx="1">
                  <c:v>0.91800000000000004</c:v>
                </c:pt>
                <c:pt idx="2">
                  <c:v>0.92490000000000006</c:v>
                </c:pt>
                <c:pt idx="3">
                  <c:v>0.94210000000000005</c:v>
                </c:pt>
                <c:pt idx="4">
                  <c:v>5.79E-2</c:v>
                </c:pt>
                <c:pt idx="5">
                  <c:v>0.93589999999999995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B61-41FF-BDF1-CBAC5229A5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72080544"/>
        <c:axId val="272057664"/>
      </c:radarChart>
      <c:catAx>
        <c:axId val="2720805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72057664"/>
        <c:crosses val="autoZero"/>
        <c:auto val="1"/>
        <c:lblAlgn val="ctr"/>
        <c:lblOffset val="100"/>
        <c:noMultiLvlLbl val="0"/>
      </c:catAx>
      <c:valAx>
        <c:axId val="272057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720805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8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500" b="1" i="1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500" b="1" i="1" u="none" strike="noStrike" baseline="0" dirty="0">
                <a:effectLst/>
              </a:rPr>
              <a:t>(D) flanking_len</a:t>
            </a:r>
            <a:endParaRPr lang="zh-CN" altLang="en-US" sz="1500" b="1" i="1" baseline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1" i="1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Sensitivity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1"/>
              <c:layout>
                <c:manualLayout>
                  <c:x val="0"/>
                  <c:y val="-4.592362996763951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B9DB-4E62-B4D3-8C05A0F562F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40</c:v>
                </c:pt>
                <c:pt idx="4">
                  <c:v>80</c:v>
                </c:pt>
                <c:pt idx="5">
                  <c:v>160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0.50800000000000001</c:v>
                </c:pt>
                <c:pt idx="1">
                  <c:v>0.82099999999999995</c:v>
                </c:pt>
                <c:pt idx="2">
                  <c:v>0.82799999999999996</c:v>
                </c:pt>
                <c:pt idx="3">
                  <c:v>0.879</c:v>
                </c:pt>
                <c:pt idx="4">
                  <c:v>0.89</c:v>
                </c:pt>
                <c:pt idx="5">
                  <c:v>0.90300000000000002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9DB-4E62-B4D3-8C05A0F562F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Precision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Lbl>
              <c:idx val="1"/>
              <c:layout>
                <c:manualLayout>
                  <c:x val="-2.8491916475713877E-2"/>
                  <c:y val="7.653938327939918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B9DB-4E62-B4D3-8C05A0F562F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40</c:v>
                </c:pt>
                <c:pt idx="4">
                  <c:v>80</c:v>
                </c:pt>
                <c:pt idx="5">
                  <c:v>160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0.96299999999999997</c:v>
                </c:pt>
                <c:pt idx="1">
                  <c:v>0.78900000000000003</c:v>
                </c:pt>
                <c:pt idx="2">
                  <c:v>0.76700000000000002</c:v>
                </c:pt>
                <c:pt idx="3">
                  <c:v>0.76</c:v>
                </c:pt>
                <c:pt idx="4">
                  <c:v>0.748</c:v>
                </c:pt>
                <c:pt idx="5">
                  <c:v>0.749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9DB-4E62-B4D3-8C05A0F562F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F1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diamond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dLbl>
              <c:idx val="1"/>
              <c:layout>
                <c:manualLayout>
                  <c:x val="4.3833717654944426E-3"/>
                  <c:y val="1.530787665587983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B9DB-4E62-B4D3-8C05A0F562F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40</c:v>
                </c:pt>
                <c:pt idx="4">
                  <c:v>80</c:v>
                </c:pt>
                <c:pt idx="5">
                  <c:v>160</c:v>
                </c:pt>
              </c:numCache>
            </c:numRef>
          </c:cat>
          <c:val>
            <c:numRef>
              <c:f>Sheet1!$D$2:$D$7</c:f>
              <c:numCache>
                <c:formatCode>General</c:formatCode>
                <c:ptCount val="6"/>
                <c:pt idx="0">
                  <c:v>0.66500000000000004</c:v>
                </c:pt>
                <c:pt idx="1">
                  <c:v>0.80500000000000005</c:v>
                </c:pt>
                <c:pt idx="2">
                  <c:v>0.79600000000000004</c:v>
                </c:pt>
                <c:pt idx="3">
                  <c:v>0.81499999999999995</c:v>
                </c:pt>
                <c:pt idx="4">
                  <c:v>0.81299999999999994</c:v>
                </c:pt>
                <c:pt idx="5">
                  <c:v>0.81899999999999995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9DB-4E62-B4D3-8C05A0F562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73382559"/>
        <c:axId val="973391295"/>
      </c:lineChart>
      <c:lineChart>
        <c:grouping val="standar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Perfect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squar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5.9175518834174996E-2"/>
                  <c:y val="-3.444272247572963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B9DB-4E62-B4D3-8C05A0F562F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40</c:v>
                </c:pt>
                <c:pt idx="4">
                  <c:v>80</c:v>
                </c:pt>
                <c:pt idx="5">
                  <c:v>160</c:v>
                </c:pt>
              </c:numCache>
            </c:numRef>
          </c:cat>
          <c:val>
            <c:numRef>
              <c:f>Sheet1!$E$2:$E$7</c:f>
              <c:numCache>
                <c:formatCode>General</c:formatCode>
                <c:ptCount val="6"/>
                <c:pt idx="0">
                  <c:v>8</c:v>
                </c:pt>
                <c:pt idx="1">
                  <c:v>80</c:v>
                </c:pt>
                <c:pt idx="2">
                  <c:v>83</c:v>
                </c:pt>
                <c:pt idx="3">
                  <c:v>90</c:v>
                </c:pt>
                <c:pt idx="4">
                  <c:v>89</c:v>
                </c:pt>
                <c:pt idx="5">
                  <c:v>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9DB-4E62-B4D3-8C05A0F562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32358623"/>
        <c:axId val="1032357375"/>
      </c:lineChart>
      <c:catAx>
        <c:axId val="9733825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73391295"/>
        <c:crosses val="autoZero"/>
        <c:auto val="1"/>
        <c:lblAlgn val="ctr"/>
        <c:lblOffset val="100"/>
        <c:noMultiLvlLbl val="0"/>
      </c:catAx>
      <c:valAx>
        <c:axId val="973391295"/>
        <c:scaling>
          <c:orientation val="minMax"/>
          <c:min val="0.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73382559"/>
        <c:crosses val="autoZero"/>
        <c:crossBetween val="between"/>
      </c:valAx>
      <c:valAx>
        <c:axId val="1032357375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32358623"/>
        <c:crosses val="max"/>
        <c:crossBetween val="between"/>
      </c:valAx>
      <c:catAx>
        <c:axId val="1032358623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03235737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62" b="0" i="0" u="none" strike="noStrike" baseline="0" dirty="0">
                <a:effectLst/>
              </a:rPr>
              <a:t>D. melanogaster</a:t>
            </a:r>
            <a:endParaRPr lang="zh-CN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Perfect</c:v>
                </c:pt>
              </c:strCache>
            </c:strRef>
          </c:tx>
          <c:spPr>
            <a:solidFill>
              <a:srgbClr val="FF505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KRF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0.37812499999999999</c:v>
                </c:pt>
                <c:pt idx="1">
                  <c:v>6.5625000000000003E-2</c:v>
                </c:pt>
                <c:pt idx="2">
                  <c:v>0.13437499999999999</c:v>
                </c:pt>
                <c:pt idx="3">
                  <c:v>0.20624999999999999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5B0-4754-90C3-D60C68A0CF1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Good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KRF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0.1125</c:v>
                </c:pt>
                <c:pt idx="1">
                  <c:v>0.33124999999999999</c:v>
                </c:pt>
                <c:pt idx="2">
                  <c:v>7.1874999999999994E-2</c:v>
                </c:pt>
                <c:pt idx="3">
                  <c:v>0.1125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5B0-4754-90C3-D60C68A0CF1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Present</c:v>
                </c:pt>
              </c:strCache>
            </c:strRef>
          </c:tx>
          <c:spPr>
            <a:solidFill>
              <a:srgbClr val="FF990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KRF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0.15312500000000001</c:v>
                </c:pt>
                <c:pt idx="1">
                  <c:v>0.15312500000000001</c:v>
                </c:pt>
                <c:pt idx="2">
                  <c:v>5.9374999999999997E-2</c:v>
                </c:pt>
                <c:pt idx="3">
                  <c:v>0.121875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5B0-4754-90C3-D60C68A0CF1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Not_found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KRF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0.35625000000000001</c:v>
                </c:pt>
                <c:pt idx="1">
                  <c:v>0.45</c:v>
                </c:pt>
                <c:pt idx="2">
                  <c:v>0.734375</c:v>
                </c:pt>
                <c:pt idx="3">
                  <c:v>0.55937499999999996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5B0-4754-90C3-D60C68A0CF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93709040"/>
        <c:axId val="293707792"/>
      </c:barChart>
      <c:catAx>
        <c:axId val="293709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707792"/>
        <c:crosses val="autoZero"/>
        <c:auto val="1"/>
        <c:lblAlgn val="ctr"/>
        <c:lblOffset val="100"/>
        <c:noMultiLvlLbl val="0"/>
      </c:catAx>
      <c:valAx>
        <c:axId val="293707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7090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72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7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0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3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5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7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8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9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0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E46AAF-12A8-4624-8EDF-DCD94EB31EC8}" type="datetimeFigureOut">
              <a:rPr lang="zh-CN" altLang="en-US" smtClean="0"/>
              <a:t>2022/12/18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101410-6C15-4D5A-8C58-45F0BF9724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72798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28995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9969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73987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11959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17633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02510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81283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8213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8755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7399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499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15367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39113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1651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92273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60975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9679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422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16108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987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9752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66489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34728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405096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449083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222295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935544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15574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6863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34724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49564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33067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664843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441559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48254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177861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35657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1370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977655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69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10480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70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129038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71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20360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72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63814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34489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76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28282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77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943626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78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831326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79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280207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81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77014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84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004732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86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872458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88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492448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90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90245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75086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88576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98886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3145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4CA56-C766-4643-9C49-0B5937DF92E1}" type="datetimeFigureOut">
              <a:rPr lang="zh-CN" altLang="en-US" smtClean="0"/>
              <a:t>2022/12/18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1A4B-E62A-4F8E-837E-E9B10A41F2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4CA56-C766-4643-9C49-0B5937DF92E1}" type="datetimeFigureOut">
              <a:rPr lang="zh-CN" altLang="en-US" smtClean="0"/>
              <a:t>2022/12/18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1A4B-E62A-4F8E-837E-E9B10A41F2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4CA56-C766-4643-9C49-0B5937DF92E1}" type="datetimeFigureOut">
              <a:rPr lang="zh-CN" altLang="en-US" smtClean="0"/>
              <a:t>2022/12/18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1A4B-E62A-4F8E-837E-E9B10A41F2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4CA56-C766-4643-9C49-0B5937DF92E1}" type="datetimeFigureOut">
              <a:rPr lang="zh-CN" altLang="en-US" smtClean="0"/>
              <a:t>2022/12/18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31A4B-E62A-4F8E-837E-E9B10A41F2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7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8.xml"/><Relationship Id="rId4" Type="http://schemas.openxmlformats.org/officeDocument/2006/relationships/chart" Target="../charts/char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9.xml"/><Relationship Id="rId3" Type="http://schemas.openxmlformats.org/officeDocument/2006/relationships/chart" Target="../charts/chart14.xml"/><Relationship Id="rId7" Type="http://schemas.openxmlformats.org/officeDocument/2006/relationships/chart" Target="../charts/chart18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4.xml"/><Relationship Id="rId6" Type="http://schemas.openxmlformats.org/officeDocument/2006/relationships/chart" Target="../charts/chart17.xml"/><Relationship Id="rId5" Type="http://schemas.openxmlformats.org/officeDocument/2006/relationships/chart" Target="../charts/chart16.xml"/><Relationship Id="rId4" Type="http://schemas.openxmlformats.org/officeDocument/2006/relationships/chart" Target="../charts/chart15.xml"/><Relationship Id="rId9" Type="http://schemas.openxmlformats.org/officeDocument/2006/relationships/chart" Target="../charts/char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1.xml"/><Relationship Id="rId7" Type="http://schemas.openxmlformats.org/officeDocument/2006/relationships/chart" Target="../charts/chart25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24.xml"/><Relationship Id="rId5" Type="http://schemas.openxmlformats.org/officeDocument/2006/relationships/chart" Target="../charts/chart23.xml"/><Relationship Id="rId4" Type="http://schemas.openxmlformats.org/officeDocument/2006/relationships/chart" Target="../charts/chart2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6.xml"/><Relationship Id="rId7" Type="http://schemas.openxmlformats.org/officeDocument/2006/relationships/chart" Target="../charts/chart30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29.xml"/><Relationship Id="rId5" Type="http://schemas.openxmlformats.org/officeDocument/2006/relationships/chart" Target="../charts/chart28.xml"/><Relationship Id="rId4" Type="http://schemas.openxmlformats.org/officeDocument/2006/relationships/chart" Target="../charts/chart2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1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34.xml"/><Relationship Id="rId5" Type="http://schemas.openxmlformats.org/officeDocument/2006/relationships/chart" Target="../charts/chart33.xml"/><Relationship Id="rId4" Type="http://schemas.openxmlformats.org/officeDocument/2006/relationships/chart" Target="../charts/chart3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5.xml"/><Relationship Id="rId7" Type="http://schemas.openxmlformats.org/officeDocument/2006/relationships/chart" Target="../charts/chart39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38.xml"/><Relationship Id="rId5" Type="http://schemas.openxmlformats.org/officeDocument/2006/relationships/chart" Target="../charts/chart37.xml"/><Relationship Id="rId4" Type="http://schemas.openxmlformats.org/officeDocument/2006/relationships/chart" Target="../charts/chart3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0.xml"/><Relationship Id="rId7" Type="http://schemas.openxmlformats.org/officeDocument/2006/relationships/chart" Target="../charts/chart44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43.xml"/><Relationship Id="rId5" Type="http://schemas.openxmlformats.org/officeDocument/2006/relationships/chart" Target="../charts/chart42.xml"/><Relationship Id="rId4" Type="http://schemas.openxmlformats.org/officeDocument/2006/relationships/chart" Target="../charts/chart4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5.xml"/><Relationship Id="rId7" Type="http://schemas.openxmlformats.org/officeDocument/2006/relationships/chart" Target="../charts/chart49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48.xml"/><Relationship Id="rId5" Type="http://schemas.openxmlformats.org/officeDocument/2006/relationships/chart" Target="../charts/chart47.xml"/><Relationship Id="rId4" Type="http://schemas.openxmlformats.org/officeDocument/2006/relationships/chart" Target="../charts/chart4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0.xml"/><Relationship Id="rId7" Type="http://schemas.openxmlformats.org/officeDocument/2006/relationships/chart" Target="../charts/chart54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53.xml"/><Relationship Id="rId5" Type="http://schemas.openxmlformats.org/officeDocument/2006/relationships/chart" Target="../charts/chart52.xml"/><Relationship Id="rId4" Type="http://schemas.openxmlformats.org/officeDocument/2006/relationships/chart" Target="../charts/chart5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5.xml"/><Relationship Id="rId7" Type="http://schemas.openxmlformats.org/officeDocument/2006/relationships/chart" Target="../charts/chart59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58.xml"/><Relationship Id="rId5" Type="http://schemas.openxmlformats.org/officeDocument/2006/relationships/chart" Target="../charts/chart57.xml"/><Relationship Id="rId4" Type="http://schemas.openxmlformats.org/officeDocument/2006/relationships/chart" Target="../charts/chart5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2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4.xml"/><Relationship Id="rId2" Type="http://schemas.openxmlformats.org/officeDocument/2006/relationships/chart" Target="../charts/chart63.xml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6.xml"/><Relationship Id="rId2" Type="http://schemas.openxmlformats.org/officeDocument/2006/relationships/chart" Target="../charts/chart65.xml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8.xml"/><Relationship Id="rId2" Type="http://schemas.openxmlformats.org/officeDocument/2006/relationships/chart" Target="../charts/chart67.xml"/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0.xml"/><Relationship Id="rId2" Type="http://schemas.openxmlformats.org/officeDocument/2006/relationships/chart" Target="../charts/chart69.xml"/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1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7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3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4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6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8.xml"/><Relationship Id="rId2" Type="http://schemas.openxmlformats.org/officeDocument/2006/relationships/chart" Target="../charts/chart77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80.xml"/><Relationship Id="rId4" Type="http://schemas.openxmlformats.org/officeDocument/2006/relationships/chart" Target="../charts/chart79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Dn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/>
        </p:nvCxnSpPr>
        <p:spPr>
          <a:xfrm>
            <a:off x="3526403" y="3662934"/>
            <a:ext cx="5370286" cy="0"/>
          </a:xfrm>
          <a:prstGeom prst="line">
            <a:avLst/>
          </a:prstGeom>
          <a:ln>
            <a:solidFill>
              <a:srgbClr val="1BA0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3526403" y="4516020"/>
            <a:ext cx="5370286" cy="0"/>
          </a:xfrm>
          <a:prstGeom prst="line">
            <a:avLst/>
          </a:prstGeom>
          <a:ln>
            <a:solidFill>
              <a:srgbClr val="1BA0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5400129" y="3917539"/>
            <a:ext cx="22008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研究进展汇报</a:t>
            </a:r>
          </a:p>
        </p:txBody>
      </p:sp>
      <p:sp>
        <p:nvSpPr>
          <p:cNvPr id="20" name="矩形 19"/>
          <p:cNvSpPr/>
          <p:nvPr/>
        </p:nvSpPr>
        <p:spPr>
          <a:xfrm>
            <a:off x="7185999" y="5232290"/>
            <a:ext cx="171069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0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报告人：胡康</a:t>
            </a:r>
          </a:p>
        </p:txBody>
      </p:sp>
      <p:grpSp>
        <p:nvGrpSpPr>
          <p:cNvPr id="201" name="组合 1"/>
          <p:cNvGrpSpPr/>
          <p:nvPr/>
        </p:nvGrpSpPr>
        <p:grpSpPr bwMode="auto">
          <a:xfrm>
            <a:off x="10203209" y="-781974"/>
            <a:ext cx="2441455" cy="3223791"/>
            <a:chOff x="0" y="-2"/>
            <a:chExt cx="2175714" cy="2871210"/>
          </a:xfrm>
          <a:solidFill>
            <a:srgbClr val="157E9F"/>
          </a:solidFill>
        </p:grpSpPr>
        <p:sp>
          <p:nvSpPr>
            <p:cNvPr id="202" name="矩形 13"/>
            <p:cNvSpPr>
              <a:spLocks noChangeArrowheads="1"/>
            </p:cNvSpPr>
            <p:nvPr/>
          </p:nvSpPr>
          <p:spPr bwMode="auto">
            <a:xfrm rot="2727610">
              <a:off x="-391510" y="1232685"/>
              <a:ext cx="2871210" cy="4058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704020202090204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704020202090204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704020202090204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704020202090204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704020202090204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704020202090204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704020202090204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704020202090204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704020202090204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704020202090204" pitchFamily="34" charset="0"/>
                <a:buNone/>
              </a:pPr>
              <a:endParaRPr lang="zh-CN" altLang="zh-CN" sz="1800">
                <a:solidFill>
                  <a:srgbClr val="2A2E37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03" name="TextBox 14"/>
            <p:cNvSpPr>
              <a:spLocks noChangeArrowheads="1"/>
            </p:cNvSpPr>
            <p:nvPr/>
          </p:nvSpPr>
          <p:spPr bwMode="auto">
            <a:xfrm rot="2748894">
              <a:off x="528210" y="1172289"/>
              <a:ext cx="819483" cy="3282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704020202090204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704020202090204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704020202090204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704020202090204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704020202090204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704020202090204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704020202090204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704020202090204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704020202090204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704020202090204" pitchFamily="34" charset="0"/>
                <a:buNone/>
              </a:pPr>
              <a:r>
                <a:rPr lang="en-US" altLang="zh-CN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2022</a:t>
              </a:r>
              <a:endPara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4" name="直接连接符 15"/>
            <p:cNvSpPr>
              <a:spLocks noChangeShapeType="1"/>
            </p:cNvSpPr>
            <p:nvPr/>
          </p:nvSpPr>
          <p:spPr bwMode="auto">
            <a:xfrm>
              <a:off x="0" y="609418"/>
              <a:ext cx="2016224" cy="2016224"/>
            </a:xfrm>
            <a:prstGeom prst="line">
              <a:avLst/>
            </a:prstGeom>
            <a:grpFill/>
            <a:ln w="9525">
              <a:solidFill>
                <a:schemeClr val="bg1"/>
              </a:solidFill>
              <a:prstDash val="dash"/>
              <a:beve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" name="直接连接符 16"/>
            <p:cNvSpPr>
              <a:spLocks noChangeShapeType="1"/>
            </p:cNvSpPr>
            <p:nvPr/>
          </p:nvSpPr>
          <p:spPr bwMode="auto">
            <a:xfrm>
              <a:off x="159490" y="328427"/>
              <a:ext cx="2016224" cy="2016224"/>
            </a:xfrm>
            <a:prstGeom prst="line">
              <a:avLst/>
            </a:prstGeom>
            <a:grpFill/>
            <a:ln w="9525">
              <a:solidFill>
                <a:schemeClr val="bg1"/>
              </a:solidFill>
              <a:prstDash val="dash"/>
              <a:bevel/>
            </a:ln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5492" y="1034189"/>
            <a:ext cx="2192108" cy="2192108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23007" y="525573"/>
            <a:ext cx="3883835" cy="13134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矩形 4"/>
          <p:cNvSpPr/>
          <p:nvPr/>
        </p:nvSpPr>
        <p:spPr>
          <a:xfrm>
            <a:off x="1266973" y="525692"/>
            <a:ext cx="504450" cy="128474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6" name="矩形 5"/>
          <p:cNvSpPr/>
          <p:nvPr/>
        </p:nvSpPr>
        <p:spPr>
          <a:xfrm>
            <a:off x="2189839" y="525693"/>
            <a:ext cx="504450" cy="128474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7" name="文本框 6"/>
          <p:cNvSpPr txBox="1"/>
          <p:nvPr/>
        </p:nvSpPr>
        <p:spPr>
          <a:xfrm>
            <a:off x="1205043" y="265692"/>
            <a:ext cx="863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Repeat1</a:t>
            </a:r>
            <a:endParaRPr lang="zh-CN" altLang="en-US" sz="1200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2110384" y="266422"/>
            <a:ext cx="9674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Repeat2</a:t>
            </a:r>
            <a:endParaRPr lang="zh-CN" altLang="en-US" sz="1200" b="1" dirty="0"/>
          </a:p>
        </p:txBody>
      </p:sp>
      <p:sp>
        <p:nvSpPr>
          <p:cNvPr id="9" name="矩形 8"/>
          <p:cNvSpPr/>
          <p:nvPr/>
        </p:nvSpPr>
        <p:spPr>
          <a:xfrm>
            <a:off x="623012" y="2248547"/>
            <a:ext cx="3883836" cy="1322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0" name="矩形 9"/>
          <p:cNvSpPr/>
          <p:nvPr/>
        </p:nvSpPr>
        <p:spPr>
          <a:xfrm>
            <a:off x="1262910" y="2248546"/>
            <a:ext cx="504450" cy="13220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</a:rPr>
              <a:t>XXX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185776" y="2248546"/>
            <a:ext cx="504450" cy="13220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</a:rPr>
              <a:t>XXX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278390" y="743540"/>
            <a:ext cx="204446" cy="8915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3" name="圆角矩形 12"/>
          <p:cNvSpPr/>
          <p:nvPr/>
        </p:nvSpPr>
        <p:spPr>
          <a:xfrm>
            <a:off x="1334206" y="856480"/>
            <a:ext cx="204446" cy="8915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4" name="圆角矩形 13"/>
          <p:cNvSpPr/>
          <p:nvPr/>
        </p:nvSpPr>
        <p:spPr>
          <a:xfrm>
            <a:off x="1399764" y="967067"/>
            <a:ext cx="204446" cy="8915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5" name="圆角矩形 14"/>
          <p:cNvSpPr/>
          <p:nvPr/>
        </p:nvSpPr>
        <p:spPr>
          <a:xfrm>
            <a:off x="1465275" y="1086596"/>
            <a:ext cx="204446" cy="8915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圆角矩形 15"/>
          <p:cNvSpPr/>
          <p:nvPr/>
        </p:nvSpPr>
        <p:spPr>
          <a:xfrm>
            <a:off x="1568215" y="1206124"/>
            <a:ext cx="204446" cy="8915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7" name="圆角矩形 16"/>
          <p:cNvSpPr/>
          <p:nvPr/>
        </p:nvSpPr>
        <p:spPr>
          <a:xfrm>
            <a:off x="2200024" y="743540"/>
            <a:ext cx="204446" cy="8915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8" name="圆角矩形 17"/>
          <p:cNvSpPr/>
          <p:nvPr/>
        </p:nvSpPr>
        <p:spPr>
          <a:xfrm>
            <a:off x="2282512" y="856480"/>
            <a:ext cx="204446" cy="8915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9" name="圆角矩形 18"/>
          <p:cNvSpPr/>
          <p:nvPr/>
        </p:nvSpPr>
        <p:spPr>
          <a:xfrm>
            <a:off x="2348069" y="967067"/>
            <a:ext cx="204446" cy="8915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0" name="圆角矩形 19"/>
          <p:cNvSpPr/>
          <p:nvPr/>
        </p:nvSpPr>
        <p:spPr>
          <a:xfrm>
            <a:off x="2413581" y="1086596"/>
            <a:ext cx="204446" cy="8915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1" name="圆角矩形 20"/>
          <p:cNvSpPr/>
          <p:nvPr/>
        </p:nvSpPr>
        <p:spPr>
          <a:xfrm>
            <a:off x="2489847" y="1206124"/>
            <a:ext cx="204446" cy="8915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2" name="圆角矩形 21"/>
          <p:cNvSpPr/>
          <p:nvPr/>
        </p:nvSpPr>
        <p:spPr>
          <a:xfrm>
            <a:off x="1606926" y="1325653"/>
            <a:ext cx="204446" cy="8915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3" name="圆角矩形 22"/>
          <p:cNvSpPr/>
          <p:nvPr/>
        </p:nvSpPr>
        <p:spPr>
          <a:xfrm>
            <a:off x="1665314" y="1434243"/>
            <a:ext cx="204446" cy="8915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4" name="圆角矩形 23"/>
          <p:cNvSpPr/>
          <p:nvPr/>
        </p:nvSpPr>
        <p:spPr>
          <a:xfrm>
            <a:off x="1754077" y="1563006"/>
            <a:ext cx="204446" cy="8915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5" name="圆角矩形 24"/>
          <p:cNvSpPr/>
          <p:nvPr/>
        </p:nvSpPr>
        <p:spPr>
          <a:xfrm>
            <a:off x="1835158" y="1694185"/>
            <a:ext cx="204446" cy="8915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6" name="圆角矩形 25"/>
          <p:cNvSpPr/>
          <p:nvPr/>
        </p:nvSpPr>
        <p:spPr>
          <a:xfrm>
            <a:off x="1893547" y="1808037"/>
            <a:ext cx="204446" cy="8915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7" name="圆角矩形 26"/>
          <p:cNvSpPr/>
          <p:nvPr/>
        </p:nvSpPr>
        <p:spPr>
          <a:xfrm>
            <a:off x="1982310" y="1942063"/>
            <a:ext cx="204446" cy="8915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8" name="圆角矩形 27"/>
          <p:cNvSpPr/>
          <p:nvPr/>
        </p:nvSpPr>
        <p:spPr>
          <a:xfrm>
            <a:off x="2040699" y="2055916"/>
            <a:ext cx="204446" cy="8915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9" name="圆角矩形 28"/>
          <p:cNvSpPr/>
          <p:nvPr/>
        </p:nvSpPr>
        <p:spPr>
          <a:xfrm>
            <a:off x="3027023" y="752110"/>
            <a:ext cx="204446" cy="8915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0" name="圆角矩形 29"/>
          <p:cNvSpPr/>
          <p:nvPr/>
        </p:nvSpPr>
        <p:spPr>
          <a:xfrm>
            <a:off x="3114997" y="860699"/>
            <a:ext cx="204446" cy="8915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1" name="圆角矩形 30"/>
          <p:cNvSpPr/>
          <p:nvPr/>
        </p:nvSpPr>
        <p:spPr>
          <a:xfrm>
            <a:off x="3180481" y="989462"/>
            <a:ext cx="204446" cy="8915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2" name="圆角矩形 31"/>
          <p:cNvSpPr/>
          <p:nvPr/>
        </p:nvSpPr>
        <p:spPr>
          <a:xfrm>
            <a:off x="3249924" y="1120642"/>
            <a:ext cx="204446" cy="8915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3" name="圆角矩形 32"/>
          <p:cNvSpPr/>
          <p:nvPr/>
        </p:nvSpPr>
        <p:spPr>
          <a:xfrm>
            <a:off x="3722109" y="754161"/>
            <a:ext cx="204446" cy="8915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4" name="圆角矩形 33"/>
          <p:cNvSpPr/>
          <p:nvPr/>
        </p:nvSpPr>
        <p:spPr>
          <a:xfrm>
            <a:off x="3799232" y="888189"/>
            <a:ext cx="204446" cy="8915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5" name="圆角矩形 34"/>
          <p:cNvSpPr/>
          <p:nvPr/>
        </p:nvSpPr>
        <p:spPr>
          <a:xfrm>
            <a:off x="3869261" y="1002041"/>
            <a:ext cx="204446" cy="8915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6" name="矩形 35"/>
          <p:cNvSpPr/>
          <p:nvPr/>
        </p:nvSpPr>
        <p:spPr>
          <a:xfrm>
            <a:off x="1753930" y="2248546"/>
            <a:ext cx="455105" cy="13220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</a:rPr>
              <a:t>XXX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cxnSp>
        <p:nvCxnSpPr>
          <p:cNvPr id="37" name="曲线连接符 3"/>
          <p:cNvCxnSpPr>
            <a:stCxn id="22" idx="3"/>
            <a:endCxn id="29" idx="1"/>
          </p:cNvCxnSpPr>
          <p:nvPr/>
        </p:nvCxnSpPr>
        <p:spPr>
          <a:xfrm flipV="1">
            <a:off x="1811368" y="798517"/>
            <a:ext cx="1223430" cy="573543"/>
          </a:xfrm>
          <a:prstGeom prst="bentConnector3">
            <a:avLst>
              <a:gd name="adj1" fmla="val 79491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13" idx="3"/>
            <a:endCxn id="18" idx="1"/>
          </p:cNvCxnSpPr>
          <p:nvPr/>
        </p:nvCxnSpPr>
        <p:spPr>
          <a:xfrm>
            <a:off x="1538649" y="902884"/>
            <a:ext cx="75163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14" idx="3"/>
            <a:endCxn id="19" idx="1"/>
          </p:cNvCxnSpPr>
          <p:nvPr/>
        </p:nvCxnSpPr>
        <p:spPr>
          <a:xfrm>
            <a:off x="1604207" y="1013472"/>
            <a:ext cx="75163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15" idx="3"/>
            <a:endCxn id="20" idx="1"/>
          </p:cNvCxnSpPr>
          <p:nvPr/>
        </p:nvCxnSpPr>
        <p:spPr>
          <a:xfrm>
            <a:off x="1669718" y="1133000"/>
            <a:ext cx="75163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16" idx="3"/>
            <a:endCxn id="21" idx="1"/>
          </p:cNvCxnSpPr>
          <p:nvPr/>
        </p:nvCxnSpPr>
        <p:spPr>
          <a:xfrm>
            <a:off x="1772656" y="1252529"/>
            <a:ext cx="72496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12" idx="3"/>
            <a:endCxn id="17" idx="1"/>
          </p:cNvCxnSpPr>
          <p:nvPr/>
        </p:nvCxnSpPr>
        <p:spPr>
          <a:xfrm>
            <a:off x="1482832" y="789943"/>
            <a:ext cx="72496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3" name="曲线连接符 3"/>
          <p:cNvCxnSpPr>
            <a:stCxn id="23" idx="3"/>
            <a:endCxn id="30" idx="1"/>
          </p:cNvCxnSpPr>
          <p:nvPr/>
        </p:nvCxnSpPr>
        <p:spPr>
          <a:xfrm flipV="1">
            <a:off x="1869757" y="907106"/>
            <a:ext cx="1253016" cy="573543"/>
          </a:xfrm>
          <a:prstGeom prst="bentConnector3">
            <a:avLst>
              <a:gd name="adj1" fmla="val 78795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4" name="曲线连接符 3"/>
          <p:cNvCxnSpPr>
            <a:stCxn id="24" idx="3"/>
            <a:endCxn id="31" idx="1"/>
          </p:cNvCxnSpPr>
          <p:nvPr/>
        </p:nvCxnSpPr>
        <p:spPr>
          <a:xfrm flipV="1">
            <a:off x="1958521" y="1035870"/>
            <a:ext cx="1229736" cy="573543"/>
          </a:xfrm>
          <a:prstGeom prst="bentConnector3">
            <a:avLst>
              <a:gd name="adj1" fmla="val 79814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5" name="曲线连接符 3"/>
          <p:cNvCxnSpPr>
            <a:stCxn id="25" idx="3"/>
            <a:endCxn id="32" idx="1"/>
          </p:cNvCxnSpPr>
          <p:nvPr/>
        </p:nvCxnSpPr>
        <p:spPr>
          <a:xfrm flipV="1">
            <a:off x="2039600" y="1167049"/>
            <a:ext cx="1218099" cy="573543"/>
          </a:xfrm>
          <a:prstGeom prst="bentConnector3">
            <a:avLst>
              <a:gd name="adj1" fmla="val 79620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6" name="曲线连接符 3"/>
          <p:cNvCxnSpPr>
            <a:stCxn id="26" idx="3"/>
            <a:endCxn id="33" idx="1"/>
          </p:cNvCxnSpPr>
          <p:nvPr/>
        </p:nvCxnSpPr>
        <p:spPr>
          <a:xfrm flipV="1">
            <a:off x="2097992" y="800570"/>
            <a:ext cx="1631895" cy="1053876"/>
          </a:xfrm>
          <a:prstGeom prst="bentConnector3">
            <a:avLst>
              <a:gd name="adj1" fmla="val 87800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7" name="曲线连接符 3"/>
          <p:cNvCxnSpPr>
            <a:stCxn id="27" idx="3"/>
            <a:endCxn id="34" idx="1"/>
          </p:cNvCxnSpPr>
          <p:nvPr/>
        </p:nvCxnSpPr>
        <p:spPr>
          <a:xfrm flipV="1">
            <a:off x="2186749" y="934597"/>
            <a:ext cx="1620256" cy="1053876"/>
          </a:xfrm>
          <a:prstGeom prst="bentConnector3">
            <a:avLst>
              <a:gd name="adj1" fmla="val 89508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8" name="曲线连接符 3"/>
          <p:cNvCxnSpPr>
            <a:stCxn id="28" idx="3"/>
            <a:endCxn id="35" idx="1"/>
          </p:cNvCxnSpPr>
          <p:nvPr/>
        </p:nvCxnSpPr>
        <p:spPr>
          <a:xfrm flipV="1">
            <a:off x="2245144" y="1048449"/>
            <a:ext cx="1631895" cy="1053876"/>
          </a:xfrm>
          <a:prstGeom prst="bentConnector3">
            <a:avLst>
              <a:gd name="adj1" fmla="val 92436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5" idx="1"/>
            <a:endCxn id="12" idx="1"/>
          </p:cNvCxnSpPr>
          <p:nvPr/>
        </p:nvCxnSpPr>
        <p:spPr>
          <a:xfrm>
            <a:off x="1286164" y="592573"/>
            <a:ext cx="0" cy="197378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stCxn id="5" idx="3"/>
            <a:endCxn id="16" idx="3"/>
          </p:cNvCxnSpPr>
          <p:nvPr/>
        </p:nvCxnSpPr>
        <p:spPr>
          <a:xfrm>
            <a:off x="1771426" y="592571"/>
            <a:ext cx="1233" cy="659961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2207753" y="571559"/>
            <a:ext cx="50" cy="218385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stCxn id="6" idx="3"/>
            <a:endCxn id="21" idx="3"/>
          </p:cNvCxnSpPr>
          <p:nvPr/>
        </p:nvCxnSpPr>
        <p:spPr>
          <a:xfrm>
            <a:off x="2694285" y="592571"/>
            <a:ext cx="0" cy="659961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3015661" y="526461"/>
            <a:ext cx="438701" cy="1314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cxnSp>
        <p:nvCxnSpPr>
          <p:cNvPr id="54" name="直接连接符 53"/>
          <p:cNvCxnSpPr>
            <a:stCxn id="53" idx="1"/>
            <a:endCxn id="29" idx="1"/>
          </p:cNvCxnSpPr>
          <p:nvPr/>
        </p:nvCxnSpPr>
        <p:spPr>
          <a:xfrm>
            <a:off x="3032353" y="594909"/>
            <a:ext cx="2445" cy="203613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stCxn id="53" idx="3"/>
            <a:endCxn id="32" idx="3"/>
          </p:cNvCxnSpPr>
          <p:nvPr/>
        </p:nvCxnSpPr>
        <p:spPr>
          <a:xfrm>
            <a:off x="3454367" y="594906"/>
            <a:ext cx="1" cy="572143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3716288" y="526762"/>
            <a:ext cx="357416" cy="1311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cxnSp>
        <p:nvCxnSpPr>
          <p:cNvPr id="57" name="直接连接符 56"/>
          <p:cNvCxnSpPr>
            <a:stCxn id="56" idx="1"/>
            <a:endCxn id="33" idx="1"/>
          </p:cNvCxnSpPr>
          <p:nvPr/>
        </p:nvCxnSpPr>
        <p:spPr>
          <a:xfrm>
            <a:off x="3729882" y="595051"/>
            <a:ext cx="0" cy="205519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56" idx="3"/>
            <a:endCxn id="35" idx="3"/>
          </p:cNvCxnSpPr>
          <p:nvPr/>
        </p:nvCxnSpPr>
        <p:spPr>
          <a:xfrm>
            <a:off x="4073701" y="595054"/>
            <a:ext cx="0" cy="453398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419100" y="249720"/>
            <a:ext cx="4178851" cy="2234369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cxnSp>
        <p:nvCxnSpPr>
          <p:cNvPr id="61" name="直接连接符 60"/>
          <p:cNvCxnSpPr/>
          <p:nvPr/>
        </p:nvCxnSpPr>
        <p:spPr>
          <a:xfrm>
            <a:off x="5104243" y="2238224"/>
            <a:ext cx="4283334" cy="103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endCxn id="78" idx="0"/>
          </p:cNvCxnSpPr>
          <p:nvPr/>
        </p:nvCxnSpPr>
        <p:spPr>
          <a:xfrm>
            <a:off x="5104243" y="2238734"/>
            <a:ext cx="91599" cy="588851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endCxn id="79" idx="0"/>
          </p:cNvCxnSpPr>
          <p:nvPr/>
        </p:nvCxnSpPr>
        <p:spPr>
          <a:xfrm>
            <a:off x="5488097" y="2243851"/>
            <a:ext cx="229527" cy="578423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endCxn id="81" idx="0"/>
          </p:cNvCxnSpPr>
          <p:nvPr/>
        </p:nvCxnSpPr>
        <p:spPr>
          <a:xfrm>
            <a:off x="5864207" y="2243415"/>
            <a:ext cx="297938" cy="58281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endCxn id="83" idx="0"/>
          </p:cNvCxnSpPr>
          <p:nvPr/>
        </p:nvCxnSpPr>
        <p:spPr>
          <a:xfrm>
            <a:off x="6708760" y="2240390"/>
            <a:ext cx="389722" cy="57942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endCxn id="82" idx="0"/>
          </p:cNvCxnSpPr>
          <p:nvPr/>
        </p:nvCxnSpPr>
        <p:spPr>
          <a:xfrm>
            <a:off x="6047140" y="2246643"/>
            <a:ext cx="492072" cy="57486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5082049" y="2858995"/>
            <a:ext cx="4692156" cy="46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endCxn id="80" idx="0"/>
          </p:cNvCxnSpPr>
          <p:nvPr/>
        </p:nvCxnSpPr>
        <p:spPr>
          <a:xfrm>
            <a:off x="5351082" y="2238734"/>
            <a:ext cx="208838" cy="587492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9" name="文本框 68"/>
          <p:cNvSpPr txBox="1"/>
          <p:nvPr/>
        </p:nvSpPr>
        <p:spPr>
          <a:xfrm>
            <a:off x="4801863" y="2431371"/>
            <a:ext cx="199942" cy="181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①</a:t>
            </a:r>
          </a:p>
        </p:txBody>
      </p:sp>
      <p:sp>
        <p:nvSpPr>
          <p:cNvPr id="70" name="文本框 69"/>
          <p:cNvSpPr txBox="1"/>
          <p:nvPr/>
        </p:nvSpPr>
        <p:spPr>
          <a:xfrm>
            <a:off x="5731942" y="2430075"/>
            <a:ext cx="199942" cy="181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②</a:t>
            </a:r>
          </a:p>
        </p:txBody>
      </p:sp>
      <p:sp>
        <p:nvSpPr>
          <p:cNvPr id="71" name="文本框 70"/>
          <p:cNvSpPr txBox="1"/>
          <p:nvPr/>
        </p:nvSpPr>
        <p:spPr>
          <a:xfrm>
            <a:off x="6471173" y="2444445"/>
            <a:ext cx="199942" cy="181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③</a:t>
            </a:r>
          </a:p>
        </p:txBody>
      </p:sp>
      <p:cxnSp>
        <p:nvCxnSpPr>
          <p:cNvPr id="72" name="直接箭头连接符 71"/>
          <p:cNvCxnSpPr>
            <a:endCxn id="84" idx="0"/>
          </p:cNvCxnSpPr>
          <p:nvPr/>
        </p:nvCxnSpPr>
        <p:spPr>
          <a:xfrm flipH="1">
            <a:off x="7917308" y="2248056"/>
            <a:ext cx="123052" cy="57817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endCxn id="85" idx="0"/>
          </p:cNvCxnSpPr>
          <p:nvPr/>
        </p:nvCxnSpPr>
        <p:spPr>
          <a:xfrm flipH="1">
            <a:off x="8597009" y="2248056"/>
            <a:ext cx="59338" cy="576535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/>
          <p:cNvSpPr txBox="1"/>
          <p:nvPr/>
        </p:nvSpPr>
        <p:spPr>
          <a:xfrm>
            <a:off x="7279954" y="2437318"/>
            <a:ext cx="199942" cy="181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④</a:t>
            </a:r>
          </a:p>
        </p:txBody>
      </p:sp>
      <p:cxnSp>
        <p:nvCxnSpPr>
          <p:cNvPr id="75" name="直接箭头连接符 74"/>
          <p:cNvCxnSpPr/>
          <p:nvPr/>
        </p:nvCxnSpPr>
        <p:spPr>
          <a:xfrm flipV="1">
            <a:off x="9049544" y="3163896"/>
            <a:ext cx="724661" cy="44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8780221" y="3233950"/>
            <a:ext cx="5847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start</a:t>
            </a:r>
            <a:endParaRPr lang="zh-CN" altLang="en-US" sz="1200" dirty="0"/>
          </a:p>
        </p:txBody>
      </p:sp>
      <p:sp>
        <p:nvSpPr>
          <p:cNvPr id="77" name="文本框 76"/>
          <p:cNvSpPr txBox="1"/>
          <p:nvPr/>
        </p:nvSpPr>
        <p:spPr>
          <a:xfrm>
            <a:off x="9685808" y="3235317"/>
            <a:ext cx="7772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end</a:t>
            </a:r>
            <a:endParaRPr lang="zh-CN" altLang="en-US" sz="1200" dirty="0"/>
          </a:p>
        </p:txBody>
      </p:sp>
      <p:sp>
        <p:nvSpPr>
          <p:cNvPr id="78" name="矩形 77"/>
          <p:cNvSpPr/>
          <p:nvPr/>
        </p:nvSpPr>
        <p:spPr>
          <a:xfrm>
            <a:off x="5033778" y="2827585"/>
            <a:ext cx="3241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/>
              <a:t>s1</a:t>
            </a:r>
            <a:endParaRPr lang="zh-CN" altLang="en-US" sz="1200" dirty="0"/>
          </a:p>
        </p:txBody>
      </p:sp>
      <p:sp>
        <p:nvSpPr>
          <p:cNvPr id="79" name="矩形 78"/>
          <p:cNvSpPr/>
          <p:nvPr/>
        </p:nvSpPr>
        <p:spPr>
          <a:xfrm>
            <a:off x="5547545" y="2822274"/>
            <a:ext cx="34015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/>
              <a:t>e1</a:t>
            </a:r>
            <a:endParaRPr lang="zh-CN" altLang="en-US" sz="1200" dirty="0"/>
          </a:p>
        </p:txBody>
      </p:sp>
      <p:sp>
        <p:nvSpPr>
          <p:cNvPr id="80" name="矩形 79"/>
          <p:cNvSpPr/>
          <p:nvPr/>
        </p:nvSpPr>
        <p:spPr>
          <a:xfrm>
            <a:off x="5397856" y="2826226"/>
            <a:ext cx="3241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/>
              <a:t>s2</a:t>
            </a:r>
            <a:endParaRPr lang="zh-CN" altLang="en-US" sz="1200" dirty="0"/>
          </a:p>
        </p:txBody>
      </p:sp>
      <p:sp>
        <p:nvSpPr>
          <p:cNvPr id="81" name="矩形 80"/>
          <p:cNvSpPr/>
          <p:nvPr/>
        </p:nvSpPr>
        <p:spPr>
          <a:xfrm>
            <a:off x="5992066" y="2826226"/>
            <a:ext cx="34015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/>
              <a:t>e2</a:t>
            </a:r>
            <a:endParaRPr lang="zh-CN" altLang="en-US" sz="1200" dirty="0"/>
          </a:p>
        </p:txBody>
      </p:sp>
      <p:sp>
        <p:nvSpPr>
          <p:cNvPr id="82" name="矩形 81"/>
          <p:cNvSpPr/>
          <p:nvPr/>
        </p:nvSpPr>
        <p:spPr>
          <a:xfrm>
            <a:off x="6377148" y="2821503"/>
            <a:ext cx="3241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/>
              <a:t>s3</a:t>
            </a:r>
            <a:endParaRPr lang="zh-CN" altLang="en-US" sz="1200" dirty="0"/>
          </a:p>
        </p:txBody>
      </p:sp>
      <p:sp>
        <p:nvSpPr>
          <p:cNvPr id="83" name="矩形 82"/>
          <p:cNvSpPr/>
          <p:nvPr/>
        </p:nvSpPr>
        <p:spPr>
          <a:xfrm>
            <a:off x="6928403" y="2819810"/>
            <a:ext cx="34015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/>
              <a:t>e3</a:t>
            </a:r>
            <a:endParaRPr lang="zh-CN" altLang="en-US" sz="1200" dirty="0"/>
          </a:p>
        </p:txBody>
      </p:sp>
      <p:sp>
        <p:nvSpPr>
          <p:cNvPr id="84" name="矩形 83"/>
          <p:cNvSpPr/>
          <p:nvPr/>
        </p:nvSpPr>
        <p:spPr>
          <a:xfrm>
            <a:off x="7755244" y="2826226"/>
            <a:ext cx="3241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/>
              <a:t>s5</a:t>
            </a:r>
            <a:endParaRPr lang="zh-CN" altLang="en-US" sz="1200" dirty="0"/>
          </a:p>
        </p:txBody>
      </p:sp>
      <p:sp>
        <p:nvSpPr>
          <p:cNvPr id="85" name="矩形 84"/>
          <p:cNvSpPr/>
          <p:nvPr/>
        </p:nvSpPr>
        <p:spPr>
          <a:xfrm>
            <a:off x="8426930" y="2824591"/>
            <a:ext cx="34015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/>
              <a:t>e5</a:t>
            </a:r>
            <a:endParaRPr lang="zh-CN" altLang="en-US" sz="1200" dirty="0"/>
          </a:p>
        </p:txBody>
      </p:sp>
      <p:sp>
        <p:nvSpPr>
          <p:cNvPr id="86" name="文本框 85"/>
          <p:cNvSpPr txBox="1"/>
          <p:nvPr/>
        </p:nvSpPr>
        <p:spPr>
          <a:xfrm>
            <a:off x="9299100" y="1822946"/>
            <a:ext cx="2136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Query candidate repeat</a:t>
            </a:r>
          </a:p>
        </p:txBody>
      </p:sp>
      <p:cxnSp>
        <p:nvCxnSpPr>
          <p:cNvPr id="87" name="直接箭头连接符 86"/>
          <p:cNvCxnSpPr>
            <a:endCxn id="86" idx="1"/>
          </p:cNvCxnSpPr>
          <p:nvPr/>
        </p:nvCxnSpPr>
        <p:spPr>
          <a:xfrm flipV="1">
            <a:off x="8554612" y="1961446"/>
            <a:ext cx="744488" cy="2238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本框 87"/>
          <p:cNvSpPr txBox="1"/>
          <p:nvPr/>
        </p:nvSpPr>
        <p:spPr>
          <a:xfrm>
            <a:off x="9869802" y="2469177"/>
            <a:ext cx="1781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Target candidate repeat</a:t>
            </a:r>
          </a:p>
        </p:txBody>
      </p:sp>
      <p:sp>
        <p:nvSpPr>
          <p:cNvPr id="89" name="文本框 88"/>
          <p:cNvSpPr txBox="1"/>
          <p:nvPr/>
        </p:nvSpPr>
        <p:spPr>
          <a:xfrm>
            <a:off x="10140448" y="3025396"/>
            <a:ext cx="8130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direction</a:t>
            </a:r>
            <a:endParaRPr lang="zh-CN" altLang="en-US" sz="1200" dirty="0"/>
          </a:p>
        </p:txBody>
      </p:sp>
      <p:cxnSp>
        <p:nvCxnSpPr>
          <p:cNvPr id="90" name="直接箭头连接符 89"/>
          <p:cNvCxnSpPr>
            <a:endCxn id="93" idx="0"/>
          </p:cNvCxnSpPr>
          <p:nvPr/>
        </p:nvCxnSpPr>
        <p:spPr>
          <a:xfrm flipH="1">
            <a:off x="6904929" y="2248056"/>
            <a:ext cx="40062" cy="575166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>
            <a:endCxn id="94" idx="0"/>
          </p:cNvCxnSpPr>
          <p:nvPr/>
        </p:nvCxnSpPr>
        <p:spPr>
          <a:xfrm>
            <a:off x="7312274" y="2248056"/>
            <a:ext cx="860" cy="576535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/>
          <p:cNvSpPr txBox="1"/>
          <p:nvPr/>
        </p:nvSpPr>
        <p:spPr>
          <a:xfrm>
            <a:off x="7930630" y="2452675"/>
            <a:ext cx="199942" cy="181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⑤</a:t>
            </a:r>
          </a:p>
        </p:txBody>
      </p:sp>
      <p:sp>
        <p:nvSpPr>
          <p:cNvPr id="93" name="矩形 92"/>
          <p:cNvSpPr/>
          <p:nvPr/>
        </p:nvSpPr>
        <p:spPr>
          <a:xfrm>
            <a:off x="6742865" y="2823222"/>
            <a:ext cx="3241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/>
              <a:t>s4</a:t>
            </a:r>
            <a:endParaRPr lang="zh-CN" altLang="en-US" sz="1200" dirty="0"/>
          </a:p>
        </p:txBody>
      </p:sp>
      <p:sp>
        <p:nvSpPr>
          <p:cNvPr id="94" name="矩形 93"/>
          <p:cNvSpPr/>
          <p:nvPr/>
        </p:nvSpPr>
        <p:spPr>
          <a:xfrm>
            <a:off x="7143055" y="2824591"/>
            <a:ext cx="34015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/>
              <a:t>e4</a:t>
            </a:r>
            <a:endParaRPr lang="zh-CN" altLang="en-US" sz="1200" dirty="0"/>
          </a:p>
        </p:txBody>
      </p:sp>
      <p:cxnSp>
        <p:nvCxnSpPr>
          <p:cNvPr id="95" name="直接箭头连接符 94"/>
          <p:cNvCxnSpPr>
            <a:endCxn id="98" idx="0"/>
          </p:cNvCxnSpPr>
          <p:nvPr/>
        </p:nvCxnSpPr>
        <p:spPr>
          <a:xfrm>
            <a:off x="8338923" y="2250939"/>
            <a:ext cx="53429" cy="573652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>
            <a:endCxn id="99" idx="0"/>
          </p:cNvCxnSpPr>
          <p:nvPr/>
        </p:nvCxnSpPr>
        <p:spPr>
          <a:xfrm>
            <a:off x="8869264" y="2249568"/>
            <a:ext cx="81036" cy="582765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文本框 96"/>
          <p:cNvSpPr txBox="1"/>
          <p:nvPr/>
        </p:nvSpPr>
        <p:spPr>
          <a:xfrm>
            <a:off x="8998455" y="2472092"/>
            <a:ext cx="199942" cy="181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⑥</a:t>
            </a:r>
          </a:p>
        </p:txBody>
      </p:sp>
      <p:sp>
        <p:nvSpPr>
          <p:cNvPr id="98" name="矩形 97"/>
          <p:cNvSpPr/>
          <p:nvPr/>
        </p:nvSpPr>
        <p:spPr>
          <a:xfrm>
            <a:off x="8230288" y="2824591"/>
            <a:ext cx="3241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/>
              <a:t>s6</a:t>
            </a:r>
            <a:endParaRPr lang="zh-CN" altLang="en-US" sz="1200" dirty="0"/>
          </a:p>
        </p:txBody>
      </p:sp>
      <p:sp>
        <p:nvSpPr>
          <p:cNvPr id="99" name="矩形 98"/>
          <p:cNvSpPr/>
          <p:nvPr/>
        </p:nvSpPr>
        <p:spPr>
          <a:xfrm>
            <a:off x="8780221" y="2832333"/>
            <a:ext cx="34015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/>
              <a:t>e6</a:t>
            </a:r>
            <a:endParaRPr lang="zh-CN" altLang="en-US" sz="1200" dirty="0"/>
          </a:p>
        </p:txBody>
      </p:sp>
      <p:sp>
        <p:nvSpPr>
          <p:cNvPr id="100" name="左大括号 99"/>
          <p:cNvSpPr/>
          <p:nvPr/>
        </p:nvSpPr>
        <p:spPr>
          <a:xfrm rot="5400000">
            <a:off x="7628413" y="1794952"/>
            <a:ext cx="99497" cy="728084"/>
          </a:xfrm>
          <a:prstGeom prst="leftBrac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文本框 100"/>
          <p:cNvSpPr txBox="1"/>
          <p:nvPr/>
        </p:nvSpPr>
        <p:spPr>
          <a:xfrm>
            <a:off x="7260113" y="1764336"/>
            <a:ext cx="1135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s5-e4 &gt; p</a:t>
            </a:r>
          </a:p>
        </p:txBody>
      </p:sp>
      <p:sp>
        <p:nvSpPr>
          <p:cNvPr id="102" name="文本框 101"/>
          <p:cNvSpPr txBox="1"/>
          <p:nvPr/>
        </p:nvSpPr>
        <p:spPr>
          <a:xfrm>
            <a:off x="6742865" y="3574006"/>
            <a:ext cx="371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①</a:t>
            </a:r>
          </a:p>
        </p:txBody>
      </p:sp>
      <p:sp>
        <p:nvSpPr>
          <p:cNvPr id="103" name="文本框 102"/>
          <p:cNvSpPr txBox="1"/>
          <p:nvPr/>
        </p:nvSpPr>
        <p:spPr>
          <a:xfrm>
            <a:off x="7412464" y="3468087"/>
            <a:ext cx="3427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②</a:t>
            </a:r>
          </a:p>
        </p:txBody>
      </p:sp>
      <p:sp>
        <p:nvSpPr>
          <p:cNvPr id="104" name="文本框 103"/>
          <p:cNvSpPr txBox="1"/>
          <p:nvPr/>
        </p:nvSpPr>
        <p:spPr>
          <a:xfrm>
            <a:off x="8065392" y="3548541"/>
            <a:ext cx="361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③</a:t>
            </a:r>
          </a:p>
        </p:txBody>
      </p:sp>
      <p:sp>
        <p:nvSpPr>
          <p:cNvPr id="105" name="文本框 104"/>
          <p:cNvSpPr txBox="1"/>
          <p:nvPr/>
        </p:nvSpPr>
        <p:spPr>
          <a:xfrm>
            <a:off x="8065392" y="4116809"/>
            <a:ext cx="361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④</a:t>
            </a:r>
          </a:p>
        </p:txBody>
      </p:sp>
      <p:sp>
        <p:nvSpPr>
          <p:cNvPr id="106" name="文本框 105"/>
          <p:cNvSpPr txBox="1"/>
          <p:nvPr/>
        </p:nvSpPr>
        <p:spPr>
          <a:xfrm>
            <a:off x="6761488" y="4149745"/>
            <a:ext cx="340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⑤</a:t>
            </a:r>
          </a:p>
        </p:txBody>
      </p:sp>
      <p:sp>
        <p:nvSpPr>
          <p:cNvPr id="107" name="文本框 106"/>
          <p:cNvSpPr txBox="1"/>
          <p:nvPr/>
        </p:nvSpPr>
        <p:spPr>
          <a:xfrm>
            <a:off x="7411996" y="4361531"/>
            <a:ext cx="343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⑥</a:t>
            </a:r>
          </a:p>
        </p:txBody>
      </p:sp>
      <p:cxnSp>
        <p:nvCxnSpPr>
          <p:cNvPr id="108" name="直接箭头连接符 107"/>
          <p:cNvCxnSpPr>
            <a:stCxn id="102" idx="3"/>
            <a:endCxn id="103" idx="1"/>
          </p:cNvCxnSpPr>
          <p:nvPr/>
        </p:nvCxnSpPr>
        <p:spPr>
          <a:xfrm flipV="1">
            <a:off x="7114165" y="3621976"/>
            <a:ext cx="298299" cy="105919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>
            <a:stCxn id="103" idx="3"/>
            <a:endCxn id="104" idx="1"/>
          </p:cNvCxnSpPr>
          <p:nvPr/>
        </p:nvCxnSpPr>
        <p:spPr>
          <a:xfrm>
            <a:off x="7755244" y="3589593"/>
            <a:ext cx="310148" cy="112837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>
            <a:stCxn id="104" idx="2"/>
            <a:endCxn id="105" idx="0"/>
          </p:cNvCxnSpPr>
          <p:nvPr/>
        </p:nvCxnSpPr>
        <p:spPr>
          <a:xfrm>
            <a:off x="8246161" y="3856318"/>
            <a:ext cx="0" cy="260491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/>
          <p:cNvCxnSpPr/>
          <p:nvPr/>
        </p:nvCxnSpPr>
        <p:spPr>
          <a:xfrm>
            <a:off x="7102452" y="4356925"/>
            <a:ext cx="309544" cy="211786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任意多边形 111"/>
          <p:cNvSpPr/>
          <p:nvPr/>
        </p:nvSpPr>
        <p:spPr>
          <a:xfrm>
            <a:off x="7132953" y="3744944"/>
            <a:ext cx="873245" cy="494509"/>
          </a:xfrm>
          <a:custGeom>
            <a:avLst/>
            <a:gdLst>
              <a:gd name="connsiteX0" fmla="*/ 0 w 1400783"/>
              <a:gd name="connsiteY0" fmla="*/ 282102 h 836579"/>
              <a:gd name="connsiteX1" fmla="*/ 768485 w 1400783"/>
              <a:gd name="connsiteY1" fmla="*/ 0 h 836579"/>
              <a:gd name="connsiteX2" fmla="*/ 1400783 w 1400783"/>
              <a:gd name="connsiteY2" fmla="*/ 243192 h 836579"/>
              <a:gd name="connsiteX3" fmla="*/ 1400783 w 1400783"/>
              <a:gd name="connsiteY3" fmla="*/ 836579 h 836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783" h="836579">
                <a:moveTo>
                  <a:pt x="0" y="282102"/>
                </a:moveTo>
                <a:lnTo>
                  <a:pt x="768485" y="0"/>
                </a:lnTo>
                <a:lnTo>
                  <a:pt x="1400783" y="243192"/>
                </a:lnTo>
                <a:lnTo>
                  <a:pt x="1400783" y="836579"/>
                </a:lnTo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3" name="直接连接符 112"/>
          <p:cNvCxnSpPr/>
          <p:nvPr/>
        </p:nvCxnSpPr>
        <p:spPr>
          <a:xfrm>
            <a:off x="7134541" y="4207779"/>
            <a:ext cx="284893" cy="197063"/>
          </a:xfrm>
          <a:prstGeom prst="line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4" name="矩形 113"/>
          <p:cNvSpPr/>
          <p:nvPr/>
        </p:nvSpPr>
        <p:spPr>
          <a:xfrm>
            <a:off x="4954521" y="5110576"/>
            <a:ext cx="196642" cy="1819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s1</a:t>
            </a:r>
            <a:endParaRPr lang="zh-CN" altLang="en-US" sz="1400" dirty="0"/>
          </a:p>
        </p:txBody>
      </p:sp>
      <p:sp>
        <p:nvSpPr>
          <p:cNvPr id="115" name="矩形 114"/>
          <p:cNvSpPr/>
          <p:nvPr/>
        </p:nvSpPr>
        <p:spPr>
          <a:xfrm>
            <a:off x="7132953" y="5109110"/>
            <a:ext cx="207556" cy="1819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e4</a:t>
            </a:r>
            <a:endParaRPr lang="zh-CN" altLang="en-US" sz="1400" dirty="0"/>
          </a:p>
        </p:txBody>
      </p:sp>
      <p:sp>
        <p:nvSpPr>
          <p:cNvPr id="116" name="矩形 115"/>
          <p:cNvSpPr/>
          <p:nvPr/>
        </p:nvSpPr>
        <p:spPr>
          <a:xfrm>
            <a:off x="7739149" y="5111069"/>
            <a:ext cx="196642" cy="1819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s5</a:t>
            </a:r>
            <a:endParaRPr lang="zh-CN" altLang="en-US" sz="1400" dirty="0"/>
          </a:p>
        </p:txBody>
      </p:sp>
      <p:sp>
        <p:nvSpPr>
          <p:cNvPr id="117" name="矩形 116"/>
          <p:cNvSpPr/>
          <p:nvPr/>
        </p:nvSpPr>
        <p:spPr>
          <a:xfrm>
            <a:off x="8799052" y="5100186"/>
            <a:ext cx="207556" cy="1819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e6</a:t>
            </a:r>
            <a:endParaRPr lang="zh-CN" altLang="en-US" sz="1400" dirty="0"/>
          </a:p>
        </p:txBody>
      </p:sp>
      <p:cxnSp>
        <p:nvCxnSpPr>
          <p:cNvPr id="118" name="直接箭头连接符 117"/>
          <p:cNvCxnSpPr/>
          <p:nvPr/>
        </p:nvCxnSpPr>
        <p:spPr>
          <a:xfrm>
            <a:off x="7529912" y="3121318"/>
            <a:ext cx="0" cy="337245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/>
          <p:nvPr/>
        </p:nvCxnSpPr>
        <p:spPr>
          <a:xfrm>
            <a:off x="7527123" y="4681701"/>
            <a:ext cx="0" cy="337245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矩形 119"/>
          <p:cNvSpPr/>
          <p:nvPr/>
        </p:nvSpPr>
        <p:spPr>
          <a:xfrm>
            <a:off x="5038754" y="5043262"/>
            <a:ext cx="2205997" cy="8684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矩形 120"/>
          <p:cNvSpPr/>
          <p:nvPr/>
        </p:nvSpPr>
        <p:spPr>
          <a:xfrm>
            <a:off x="7815387" y="5041411"/>
            <a:ext cx="1049623" cy="9054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文本框 121"/>
          <p:cNvSpPr txBox="1"/>
          <p:nvPr/>
        </p:nvSpPr>
        <p:spPr>
          <a:xfrm>
            <a:off x="9758073" y="4972839"/>
            <a:ext cx="1223116" cy="218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Defined elements</a:t>
            </a:r>
          </a:p>
        </p:txBody>
      </p:sp>
      <p:cxnSp>
        <p:nvCxnSpPr>
          <p:cNvPr id="223" name="直接箭头连接符 222"/>
          <p:cNvCxnSpPr/>
          <p:nvPr/>
        </p:nvCxnSpPr>
        <p:spPr>
          <a:xfrm flipV="1">
            <a:off x="9691864" y="2623399"/>
            <a:ext cx="177938" cy="219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8734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3</a:t>
            </a:r>
          </a:p>
        </p:txBody>
      </p:sp>
      <p:sp>
        <p:nvSpPr>
          <p:cNvPr id="1768" name="矩形 1767"/>
          <p:cNvSpPr/>
          <p:nvPr/>
        </p:nvSpPr>
        <p:spPr>
          <a:xfrm>
            <a:off x="3529133" y="310334"/>
            <a:ext cx="2485929" cy="369328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RESEARCH PURPOES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我的方法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71034" y="6475178"/>
            <a:ext cx="4294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i="1" dirty="0">
                <a:solidFill>
                  <a:schemeClr val="bg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报告人： 胡康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439014" y="310334"/>
            <a:ext cx="6214656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pPr marL="342900" indent="-342900">
              <a:buAutoNum type="alphaLcPeriod"/>
            </a:pPr>
            <a:r>
              <a:rPr lang="zh-CN" altLang="en-US" dirty="0"/>
              <a:t>利用</a:t>
            </a:r>
            <a:r>
              <a:rPr lang="en-US" altLang="zh-CN" dirty="0" err="1"/>
              <a:t>Kmer</a:t>
            </a:r>
            <a:r>
              <a:rPr lang="zh-CN" altLang="en-US" dirty="0"/>
              <a:t>覆盖的方法找出候选重复区域，减少序列自比对的计算量。</a:t>
            </a:r>
            <a:endParaRPr lang="en-US" altLang="zh-CN" dirty="0"/>
          </a:p>
          <a:p>
            <a:pPr marL="342900" indent="-342900">
              <a:buAutoNum type="alphaLcPeriod"/>
            </a:pPr>
            <a:endParaRPr lang="en-US" altLang="zh-CN" dirty="0"/>
          </a:p>
          <a:p>
            <a:pPr marL="342900" indent="-342900">
              <a:buAutoNum type="alphaLcPeriod"/>
            </a:pPr>
            <a:r>
              <a:rPr lang="zh-CN" altLang="en-US" dirty="0"/>
              <a:t>将候选重复区域进行自比对，获取能代表候选重复区域的最长序列集合。这一步能够基本上确定序列的边界，并且能够有效的解决候选重复区域中包含多个</a:t>
            </a:r>
            <a:r>
              <a:rPr lang="en-US" altLang="zh-CN" dirty="0"/>
              <a:t>TE</a:t>
            </a:r>
            <a:r>
              <a:rPr lang="zh-CN" altLang="en-US" dirty="0"/>
              <a:t>的情况。</a:t>
            </a:r>
            <a:endParaRPr lang="en-US" altLang="zh-CN" dirty="0"/>
          </a:p>
          <a:p>
            <a:pPr marL="342900" indent="-342900">
              <a:buAutoNum type="alphaLcPeriod"/>
            </a:pPr>
            <a:endParaRPr lang="en-US" altLang="zh-CN" dirty="0"/>
          </a:p>
          <a:p>
            <a:pPr marL="342900" indent="-342900">
              <a:buAutoNum type="alphaLcPeriod"/>
            </a:pPr>
            <a:r>
              <a:rPr lang="zh-CN" altLang="en-US" dirty="0"/>
              <a:t>初步过滤假阳性序列。</a:t>
            </a:r>
            <a:r>
              <a:rPr lang="en-US" altLang="zh-CN" dirty="0"/>
              <a:t>1.</a:t>
            </a:r>
            <a:r>
              <a:rPr lang="zh-CN" altLang="en-US" dirty="0"/>
              <a:t>过滤掉串联重复。 </a:t>
            </a:r>
            <a:r>
              <a:rPr lang="en-US" altLang="zh-CN" dirty="0"/>
              <a:t>2.</a:t>
            </a:r>
            <a:r>
              <a:rPr lang="zh-CN" altLang="en-US" dirty="0"/>
              <a:t>过滤掉拷贝数</a:t>
            </a:r>
            <a:r>
              <a:rPr lang="en-US" altLang="zh-CN" dirty="0"/>
              <a:t>&lt;3</a:t>
            </a:r>
            <a:r>
              <a:rPr lang="zh-CN" altLang="en-US" dirty="0"/>
              <a:t>的序列（非重复序列和部分</a:t>
            </a:r>
            <a:r>
              <a:rPr lang="en-US" altLang="zh-CN" dirty="0"/>
              <a:t>segmental duplication</a:t>
            </a:r>
            <a:r>
              <a:rPr lang="zh-CN" altLang="en-US" dirty="0"/>
              <a:t>）。</a:t>
            </a:r>
            <a:r>
              <a:rPr lang="en-US" altLang="zh-CN" dirty="0"/>
              <a:t>3.</a:t>
            </a:r>
            <a:r>
              <a:rPr lang="zh-CN" altLang="en-US" dirty="0"/>
              <a:t>过滤掉</a:t>
            </a:r>
            <a:r>
              <a:rPr lang="en-US" altLang="zh-CN" dirty="0"/>
              <a:t>TE</a:t>
            </a:r>
            <a:r>
              <a:rPr lang="zh-CN" altLang="en-US" dirty="0"/>
              <a:t>冗余序列（某条序列的</a:t>
            </a:r>
            <a:r>
              <a:rPr lang="en-US" altLang="zh-CN" dirty="0"/>
              <a:t>99%</a:t>
            </a:r>
            <a:r>
              <a:rPr lang="zh-CN" altLang="en-US" dirty="0"/>
              <a:t>都包含在另外一条序列中为冗余）。</a:t>
            </a:r>
            <a:endParaRPr lang="en-US" altLang="zh-CN" dirty="0"/>
          </a:p>
          <a:p>
            <a:pPr marL="342900" indent="-342900">
              <a:buAutoNum type="alphaLcPeriod"/>
            </a:pPr>
            <a:endParaRPr lang="en-US" altLang="zh-CN" dirty="0"/>
          </a:p>
          <a:p>
            <a:pPr marL="342900" indent="-342900">
              <a:buAutoNum type="alphaLcPeriod"/>
            </a:pPr>
            <a:r>
              <a:rPr lang="zh-CN" altLang="en-US" dirty="0"/>
              <a:t>序列分类：</a:t>
            </a:r>
            <a:endParaRPr lang="en-US" altLang="zh-CN" dirty="0"/>
          </a:p>
          <a:p>
            <a:r>
              <a:rPr lang="en-US" altLang="zh-CN" dirty="0"/>
              <a:t>	1) </a:t>
            </a:r>
            <a:r>
              <a:rPr lang="zh-CN" altLang="en-US" dirty="0"/>
              <a:t>与已知</a:t>
            </a:r>
            <a:r>
              <a:rPr lang="en-US" altLang="zh-CN" dirty="0"/>
              <a:t>TE</a:t>
            </a:r>
            <a:r>
              <a:rPr lang="zh-CN" altLang="en-US" dirty="0"/>
              <a:t>有高一致性，可确定序列的分类。</a:t>
            </a:r>
            <a:endParaRPr lang="en-US" altLang="zh-CN" dirty="0"/>
          </a:p>
          <a:p>
            <a:r>
              <a:rPr lang="en-US" altLang="zh-CN" dirty="0"/>
              <a:t>	2)</a:t>
            </a:r>
            <a:r>
              <a:rPr lang="zh-CN" altLang="en-US" dirty="0"/>
              <a:t>有明显的</a:t>
            </a:r>
            <a:r>
              <a:rPr lang="en-US" altLang="zh-CN" dirty="0"/>
              <a:t>LTR</a:t>
            </a:r>
            <a:r>
              <a:rPr lang="zh-CN" altLang="en-US" dirty="0"/>
              <a:t>结构和</a:t>
            </a:r>
            <a:r>
              <a:rPr lang="en-US" altLang="zh-CN" dirty="0"/>
              <a:t>TIR</a:t>
            </a:r>
            <a:r>
              <a:rPr lang="zh-CN" altLang="en-US" dirty="0"/>
              <a:t>结构， 可进一步确定序列的边界，并对其进行分类。</a:t>
            </a:r>
            <a:endParaRPr lang="en-US" altLang="zh-CN" dirty="0"/>
          </a:p>
          <a:p>
            <a:r>
              <a:rPr lang="en-US" altLang="zh-CN" dirty="0"/>
              <a:t>	3)</a:t>
            </a:r>
            <a:r>
              <a:rPr lang="zh-CN" altLang="en-US" dirty="0"/>
              <a:t>与已知蛋白质编码序列具有较高一致性（</a:t>
            </a:r>
            <a:r>
              <a:rPr lang="en-US" altLang="zh-CN" dirty="0"/>
              <a:t>&gt;=80%</a:t>
            </a:r>
            <a:r>
              <a:rPr lang="zh-CN" altLang="en-US" dirty="0"/>
              <a:t>）的序列，也可对其进行分类。</a:t>
            </a:r>
            <a:endParaRPr lang="en-US" altLang="zh-CN" dirty="0"/>
          </a:p>
          <a:p>
            <a:r>
              <a:rPr lang="en-US" altLang="zh-CN" dirty="0"/>
              <a:t>	4)</a:t>
            </a:r>
            <a:r>
              <a:rPr lang="zh-CN" altLang="en-US" dirty="0"/>
              <a:t>对于不满足上述三种条件的序列，可认为是假阳性序列进行过滤。</a:t>
            </a:r>
          </a:p>
        </p:txBody>
      </p:sp>
      <p:sp>
        <p:nvSpPr>
          <p:cNvPr id="6" name="左大括号 5"/>
          <p:cNvSpPr/>
          <p:nvPr/>
        </p:nvSpPr>
        <p:spPr>
          <a:xfrm>
            <a:off x="3054649" y="1020405"/>
            <a:ext cx="384365" cy="895547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609552" y="1283512"/>
            <a:ext cx="14238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De novo</a:t>
            </a:r>
            <a:r>
              <a:rPr lang="zh-CN" altLang="en-US" dirty="0"/>
              <a:t>发现</a:t>
            </a:r>
          </a:p>
        </p:txBody>
      </p:sp>
      <p:sp>
        <p:nvSpPr>
          <p:cNvPr id="1728" name="矩形 1727"/>
          <p:cNvSpPr/>
          <p:nvPr/>
        </p:nvSpPr>
        <p:spPr>
          <a:xfrm>
            <a:off x="1652063" y="3473883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过滤与分类</a:t>
            </a:r>
          </a:p>
        </p:txBody>
      </p:sp>
      <p:sp>
        <p:nvSpPr>
          <p:cNvPr id="68" name="左大括号 67"/>
          <p:cNvSpPr/>
          <p:nvPr/>
        </p:nvSpPr>
        <p:spPr>
          <a:xfrm>
            <a:off x="3054649" y="2955829"/>
            <a:ext cx="384365" cy="1439373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596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3.1</a:t>
            </a:r>
          </a:p>
        </p:txBody>
      </p:sp>
      <p:sp>
        <p:nvSpPr>
          <p:cNvPr id="1768" name="矩形 1767"/>
          <p:cNvSpPr/>
          <p:nvPr/>
        </p:nvSpPr>
        <p:spPr>
          <a:xfrm>
            <a:off x="3529133" y="310334"/>
            <a:ext cx="2485929" cy="369328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RESEARCH PURPOES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15359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err="1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Kmer</a:t>
            </a:r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覆盖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71034" y="6475178"/>
            <a:ext cx="4294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i="1" dirty="0">
                <a:solidFill>
                  <a:schemeClr val="bg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报告人： 胡康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1355939" y="1846049"/>
            <a:ext cx="6763315" cy="17461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" name="矩形 8"/>
          <p:cNvSpPr/>
          <p:nvPr/>
        </p:nvSpPr>
        <p:spPr>
          <a:xfrm>
            <a:off x="2477343" y="1846207"/>
            <a:ext cx="878449" cy="17080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0" name="矩形 9"/>
          <p:cNvSpPr/>
          <p:nvPr/>
        </p:nvSpPr>
        <p:spPr>
          <a:xfrm>
            <a:off x="4084422" y="1846208"/>
            <a:ext cx="878449" cy="17080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1" name="文本框 10"/>
          <p:cNvSpPr txBox="1"/>
          <p:nvPr/>
        </p:nvSpPr>
        <p:spPr>
          <a:xfrm>
            <a:off x="2369497" y="1500544"/>
            <a:ext cx="1503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Repeat1</a:t>
            </a:r>
            <a:endParaRPr lang="zh-CN" altLang="en-US" b="1" dirty="0"/>
          </a:p>
        </p:txBody>
      </p:sp>
      <p:sp>
        <p:nvSpPr>
          <p:cNvPr id="12" name="文本框 11"/>
          <p:cNvSpPr txBox="1"/>
          <p:nvPr/>
        </p:nvSpPr>
        <p:spPr>
          <a:xfrm>
            <a:off x="4010764" y="1481245"/>
            <a:ext cx="1684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Repeat2</a:t>
            </a:r>
            <a:endParaRPr lang="zh-CN" altLang="en-US" b="1" dirty="0"/>
          </a:p>
        </p:txBody>
      </p:sp>
      <p:sp>
        <p:nvSpPr>
          <p:cNvPr id="13" name="圆角矩形 12"/>
          <p:cNvSpPr/>
          <p:nvPr/>
        </p:nvSpPr>
        <p:spPr>
          <a:xfrm>
            <a:off x="1355947" y="4136695"/>
            <a:ext cx="6763316" cy="17576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4" name="矩形 13"/>
          <p:cNvSpPr/>
          <p:nvPr/>
        </p:nvSpPr>
        <p:spPr>
          <a:xfrm>
            <a:off x="2470267" y="4136694"/>
            <a:ext cx="878449" cy="175765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XXX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077346" y="4136694"/>
            <a:ext cx="878449" cy="175765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XXX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2497224" y="2135830"/>
            <a:ext cx="356022" cy="118522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7" name="圆角矩形 16"/>
          <p:cNvSpPr/>
          <p:nvPr/>
        </p:nvSpPr>
        <p:spPr>
          <a:xfrm>
            <a:off x="2594422" y="2285981"/>
            <a:ext cx="356022" cy="118522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8" name="圆角矩形 17"/>
          <p:cNvSpPr/>
          <p:nvPr/>
        </p:nvSpPr>
        <p:spPr>
          <a:xfrm>
            <a:off x="2708584" y="2433003"/>
            <a:ext cx="356022" cy="118522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9" name="圆角矩形 18"/>
          <p:cNvSpPr/>
          <p:nvPr/>
        </p:nvSpPr>
        <p:spPr>
          <a:xfrm>
            <a:off x="2822665" y="2591913"/>
            <a:ext cx="356022" cy="118522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0" name="圆角矩形 19"/>
          <p:cNvSpPr/>
          <p:nvPr/>
        </p:nvSpPr>
        <p:spPr>
          <a:xfrm>
            <a:off x="3001925" y="2750823"/>
            <a:ext cx="356022" cy="118522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1" name="圆角矩形 20"/>
          <p:cNvSpPr/>
          <p:nvPr/>
        </p:nvSpPr>
        <p:spPr>
          <a:xfrm>
            <a:off x="4102159" y="2135830"/>
            <a:ext cx="356022" cy="118522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2" name="圆角矩形 21"/>
          <p:cNvSpPr/>
          <p:nvPr/>
        </p:nvSpPr>
        <p:spPr>
          <a:xfrm>
            <a:off x="4245803" y="2285981"/>
            <a:ext cx="356022" cy="118522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3" name="圆角矩形 22"/>
          <p:cNvSpPr/>
          <p:nvPr/>
        </p:nvSpPr>
        <p:spPr>
          <a:xfrm>
            <a:off x="4359964" y="2433003"/>
            <a:ext cx="356022" cy="118522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4" name="圆角矩形 23"/>
          <p:cNvSpPr/>
          <p:nvPr/>
        </p:nvSpPr>
        <p:spPr>
          <a:xfrm>
            <a:off x="4474046" y="2591913"/>
            <a:ext cx="356022" cy="118522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5" name="圆角矩形 24"/>
          <p:cNvSpPr/>
          <p:nvPr/>
        </p:nvSpPr>
        <p:spPr>
          <a:xfrm>
            <a:off x="4606857" y="2750823"/>
            <a:ext cx="356022" cy="118522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6" name="圆角矩形 25"/>
          <p:cNvSpPr/>
          <p:nvPr/>
        </p:nvSpPr>
        <p:spPr>
          <a:xfrm>
            <a:off x="3069336" y="2909733"/>
            <a:ext cx="356022" cy="1185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7" name="圆角矩形 26"/>
          <p:cNvSpPr/>
          <p:nvPr/>
        </p:nvSpPr>
        <p:spPr>
          <a:xfrm>
            <a:off x="3171014" y="3054101"/>
            <a:ext cx="356022" cy="1185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8" name="圆角矩形 27"/>
          <p:cNvSpPr/>
          <p:nvPr/>
        </p:nvSpPr>
        <p:spPr>
          <a:xfrm>
            <a:off x="3325586" y="3225287"/>
            <a:ext cx="356022" cy="1185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9" name="圆角矩形 28"/>
          <p:cNvSpPr/>
          <p:nvPr/>
        </p:nvSpPr>
        <p:spPr>
          <a:xfrm>
            <a:off x="3466781" y="3399686"/>
            <a:ext cx="356022" cy="1185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0" name="圆角矩形 29"/>
          <p:cNvSpPr/>
          <p:nvPr/>
        </p:nvSpPr>
        <p:spPr>
          <a:xfrm>
            <a:off x="3568459" y="3551050"/>
            <a:ext cx="356022" cy="1185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1" name="圆角矩形 30"/>
          <p:cNvSpPr/>
          <p:nvPr/>
        </p:nvSpPr>
        <p:spPr>
          <a:xfrm>
            <a:off x="3723031" y="3729234"/>
            <a:ext cx="356022" cy="1185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2" name="圆角矩形 31"/>
          <p:cNvSpPr/>
          <p:nvPr/>
        </p:nvSpPr>
        <p:spPr>
          <a:xfrm>
            <a:off x="3824710" y="3880598"/>
            <a:ext cx="356022" cy="1185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3" name="圆角矩形 32"/>
          <p:cNvSpPr/>
          <p:nvPr/>
        </p:nvSpPr>
        <p:spPr>
          <a:xfrm>
            <a:off x="5542296" y="2147223"/>
            <a:ext cx="356022" cy="1185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4" name="圆角矩形 33"/>
          <p:cNvSpPr/>
          <p:nvPr/>
        </p:nvSpPr>
        <p:spPr>
          <a:xfrm>
            <a:off x="5695494" y="2291590"/>
            <a:ext cx="356022" cy="1185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5" name="圆角矩形 34"/>
          <p:cNvSpPr/>
          <p:nvPr/>
        </p:nvSpPr>
        <p:spPr>
          <a:xfrm>
            <a:off x="5809528" y="2462777"/>
            <a:ext cx="356022" cy="1185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6" name="圆角矩形 35"/>
          <p:cNvSpPr/>
          <p:nvPr/>
        </p:nvSpPr>
        <p:spPr>
          <a:xfrm>
            <a:off x="5930456" y="2637177"/>
            <a:ext cx="356022" cy="1185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7" name="圆角矩形 36"/>
          <p:cNvSpPr/>
          <p:nvPr/>
        </p:nvSpPr>
        <p:spPr>
          <a:xfrm>
            <a:off x="6752719" y="2149951"/>
            <a:ext cx="356022" cy="1185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8" name="圆角矩形 37"/>
          <p:cNvSpPr/>
          <p:nvPr/>
        </p:nvSpPr>
        <p:spPr>
          <a:xfrm>
            <a:off x="6887021" y="2328137"/>
            <a:ext cx="356022" cy="1185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9" name="圆角矩形 38"/>
          <p:cNvSpPr/>
          <p:nvPr/>
        </p:nvSpPr>
        <p:spPr>
          <a:xfrm>
            <a:off x="7008970" y="2479500"/>
            <a:ext cx="356022" cy="1185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0" name="矩形 39"/>
          <p:cNvSpPr/>
          <p:nvPr/>
        </p:nvSpPr>
        <p:spPr>
          <a:xfrm>
            <a:off x="3325330" y="4136694"/>
            <a:ext cx="792520" cy="17576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XXX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cxnSp>
        <p:nvCxnSpPr>
          <p:cNvPr id="41" name="曲线连接符 3"/>
          <p:cNvCxnSpPr>
            <a:stCxn id="26" idx="3"/>
            <a:endCxn id="33" idx="1"/>
          </p:cNvCxnSpPr>
          <p:nvPr/>
        </p:nvCxnSpPr>
        <p:spPr>
          <a:xfrm flipV="1">
            <a:off x="3425352" y="2208920"/>
            <a:ext cx="2130483" cy="762510"/>
          </a:xfrm>
          <a:prstGeom prst="bentConnector3">
            <a:avLst>
              <a:gd name="adj1" fmla="val 79491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17" idx="3"/>
            <a:endCxn id="22" idx="1"/>
          </p:cNvCxnSpPr>
          <p:nvPr/>
        </p:nvCxnSpPr>
        <p:spPr>
          <a:xfrm>
            <a:off x="2950439" y="2347674"/>
            <a:ext cx="130890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18" idx="3"/>
            <a:endCxn id="23" idx="1"/>
          </p:cNvCxnSpPr>
          <p:nvPr/>
        </p:nvCxnSpPr>
        <p:spPr>
          <a:xfrm>
            <a:off x="3064602" y="2494697"/>
            <a:ext cx="130890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19" idx="3"/>
            <a:endCxn id="24" idx="1"/>
          </p:cNvCxnSpPr>
          <p:nvPr/>
        </p:nvCxnSpPr>
        <p:spPr>
          <a:xfrm>
            <a:off x="3178682" y="2653606"/>
            <a:ext cx="130890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20" idx="3"/>
            <a:endCxn id="25" idx="1"/>
          </p:cNvCxnSpPr>
          <p:nvPr/>
        </p:nvCxnSpPr>
        <p:spPr>
          <a:xfrm>
            <a:off x="3357940" y="2812517"/>
            <a:ext cx="126245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16" idx="3"/>
            <a:endCxn id="21" idx="1"/>
          </p:cNvCxnSpPr>
          <p:nvPr/>
        </p:nvCxnSpPr>
        <p:spPr>
          <a:xfrm>
            <a:off x="2853240" y="2197522"/>
            <a:ext cx="126245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7" name="曲线连接符 3"/>
          <p:cNvCxnSpPr>
            <a:stCxn id="27" idx="3"/>
            <a:endCxn id="34" idx="1"/>
          </p:cNvCxnSpPr>
          <p:nvPr/>
        </p:nvCxnSpPr>
        <p:spPr>
          <a:xfrm flipV="1">
            <a:off x="3527031" y="2353286"/>
            <a:ext cx="2182003" cy="762510"/>
          </a:xfrm>
          <a:prstGeom prst="bentConnector3">
            <a:avLst>
              <a:gd name="adj1" fmla="val 78795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8" name="曲线连接符 3"/>
          <p:cNvCxnSpPr>
            <a:stCxn id="28" idx="3"/>
            <a:endCxn id="35" idx="1"/>
          </p:cNvCxnSpPr>
          <p:nvPr/>
        </p:nvCxnSpPr>
        <p:spPr>
          <a:xfrm flipV="1">
            <a:off x="3681605" y="2524475"/>
            <a:ext cx="2141464" cy="762510"/>
          </a:xfrm>
          <a:prstGeom prst="bentConnector3">
            <a:avLst>
              <a:gd name="adj1" fmla="val 79814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9" name="曲线连接符 3"/>
          <p:cNvCxnSpPr>
            <a:stCxn id="29" idx="3"/>
            <a:endCxn id="36" idx="1"/>
          </p:cNvCxnSpPr>
          <p:nvPr/>
        </p:nvCxnSpPr>
        <p:spPr>
          <a:xfrm flipV="1">
            <a:off x="3822795" y="2698873"/>
            <a:ext cx="2121199" cy="762510"/>
          </a:xfrm>
          <a:prstGeom prst="bentConnector3">
            <a:avLst>
              <a:gd name="adj1" fmla="val 79620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0" name="曲线连接符 3"/>
          <p:cNvCxnSpPr>
            <a:stCxn id="30" idx="3"/>
            <a:endCxn id="37" idx="1"/>
          </p:cNvCxnSpPr>
          <p:nvPr/>
        </p:nvCxnSpPr>
        <p:spPr>
          <a:xfrm flipV="1">
            <a:off x="3924480" y="2211650"/>
            <a:ext cx="2841784" cy="1401099"/>
          </a:xfrm>
          <a:prstGeom prst="bentConnector3">
            <a:avLst>
              <a:gd name="adj1" fmla="val 87800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1" name="曲线连接符 3"/>
          <p:cNvCxnSpPr>
            <a:stCxn id="31" idx="3"/>
            <a:endCxn id="38" idx="1"/>
          </p:cNvCxnSpPr>
          <p:nvPr/>
        </p:nvCxnSpPr>
        <p:spPr>
          <a:xfrm flipV="1">
            <a:off x="4079041" y="2389835"/>
            <a:ext cx="2821516" cy="1401099"/>
          </a:xfrm>
          <a:prstGeom prst="bentConnector3">
            <a:avLst>
              <a:gd name="adj1" fmla="val 89508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2" name="曲线连接符 3"/>
          <p:cNvCxnSpPr>
            <a:stCxn id="32" idx="3"/>
            <a:endCxn id="39" idx="1"/>
          </p:cNvCxnSpPr>
          <p:nvPr/>
        </p:nvCxnSpPr>
        <p:spPr>
          <a:xfrm flipV="1">
            <a:off x="4180731" y="2541198"/>
            <a:ext cx="2841784" cy="1401099"/>
          </a:xfrm>
          <a:prstGeom prst="bentConnector3">
            <a:avLst>
              <a:gd name="adj1" fmla="val 92436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9" idx="1"/>
            <a:endCxn id="16" idx="1"/>
          </p:cNvCxnSpPr>
          <p:nvPr/>
        </p:nvCxnSpPr>
        <p:spPr>
          <a:xfrm>
            <a:off x="2510762" y="1935123"/>
            <a:ext cx="0" cy="262408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>
            <a:stCxn id="9" idx="3"/>
            <a:endCxn id="20" idx="3"/>
          </p:cNvCxnSpPr>
          <p:nvPr/>
        </p:nvCxnSpPr>
        <p:spPr>
          <a:xfrm>
            <a:off x="3355797" y="1935121"/>
            <a:ext cx="2148" cy="8774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>
            <a:off x="4115618" y="1907186"/>
            <a:ext cx="87" cy="290337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10" idx="3"/>
            <a:endCxn id="25" idx="3"/>
          </p:cNvCxnSpPr>
          <p:nvPr/>
        </p:nvCxnSpPr>
        <p:spPr>
          <a:xfrm>
            <a:off x="4962865" y="1935121"/>
            <a:ext cx="0" cy="8774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5522510" y="1847230"/>
            <a:ext cx="763955" cy="17480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cxnSp>
        <p:nvCxnSpPr>
          <p:cNvPr id="58" name="直接连接符 57"/>
          <p:cNvCxnSpPr>
            <a:stCxn id="57" idx="1"/>
            <a:endCxn id="33" idx="1"/>
          </p:cNvCxnSpPr>
          <p:nvPr/>
        </p:nvCxnSpPr>
        <p:spPr>
          <a:xfrm>
            <a:off x="5551577" y="1938229"/>
            <a:ext cx="4258" cy="270698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57" idx="3"/>
            <a:endCxn id="36" idx="3"/>
          </p:cNvCxnSpPr>
          <p:nvPr/>
        </p:nvCxnSpPr>
        <p:spPr>
          <a:xfrm>
            <a:off x="6286473" y="1938225"/>
            <a:ext cx="2" cy="760649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6742582" y="1847630"/>
            <a:ext cx="622405" cy="174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cxnSp>
        <p:nvCxnSpPr>
          <p:cNvPr id="61" name="直接连接符 60"/>
          <p:cNvCxnSpPr>
            <a:stCxn id="60" idx="1"/>
            <a:endCxn id="37" idx="1"/>
          </p:cNvCxnSpPr>
          <p:nvPr/>
        </p:nvCxnSpPr>
        <p:spPr>
          <a:xfrm>
            <a:off x="6766255" y="1938418"/>
            <a:ext cx="0" cy="273232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60" idx="3"/>
            <a:endCxn id="39" idx="3"/>
          </p:cNvCxnSpPr>
          <p:nvPr/>
        </p:nvCxnSpPr>
        <p:spPr>
          <a:xfrm>
            <a:off x="7364982" y="1938422"/>
            <a:ext cx="0" cy="602780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9" name="文本框 68"/>
          <p:cNvSpPr txBox="1"/>
          <p:nvPr/>
        </p:nvSpPr>
        <p:spPr>
          <a:xfrm>
            <a:off x="132718" y="5655124"/>
            <a:ext cx="10714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可能会存在不是重复区的序列被当成重复区标记（重复边界不明），以及标记的重复区中实际包含多条</a:t>
            </a:r>
            <a:r>
              <a:rPr lang="en-US" altLang="zh-CN" dirty="0"/>
              <a:t>TE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270972" y="887296"/>
            <a:ext cx="52978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Kmer</a:t>
            </a:r>
            <a:r>
              <a:rPr lang="zh-CN" altLang="en-US" dirty="0"/>
              <a:t>覆盖的方法发现候选重复区域，减少搜索范围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23806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8" name="矩形 1767"/>
          <p:cNvSpPr/>
          <p:nvPr/>
        </p:nvSpPr>
        <p:spPr>
          <a:xfrm>
            <a:off x="3529133" y="310334"/>
            <a:ext cx="2485929" cy="369328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RESEARCH PURPOES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1355939" y="1846049"/>
            <a:ext cx="6763315" cy="17461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" name="矩形 8"/>
          <p:cNvSpPr/>
          <p:nvPr/>
        </p:nvSpPr>
        <p:spPr>
          <a:xfrm>
            <a:off x="2477343" y="1846207"/>
            <a:ext cx="878449" cy="17080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0" name="矩形 9"/>
          <p:cNvSpPr/>
          <p:nvPr/>
        </p:nvSpPr>
        <p:spPr>
          <a:xfrm>
            <a:off x="4084422" y="1846208"/>
            <a:ext cx="878449" cy="17080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1" name="文本框 10"/>
          <p:cNvSpPr txBox="1"/>
          <p:nvPr/>
        </p:nvSpPr>
        <p:spPr>
          <a:xfrm>
            <a:off x="2369497" y="1500544"/>
            <a:ext cx="1503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Repeat1</a:t>
            </a:r>
            <a:endParaRPr lang="zh-CN" altLang="en-US" b="1" dirty="0"/>
          </a:p>
        </p:txBody>
      </p:sp>
      <p:sp>
        <p:nvSpPr>
          <p:cNvPr id="12" name="文本框 11"/>
          <p:cNvSpPr txBox="1"/>
          <p:nvPr/>
        </p:nvSpPr>
        <p:spPr>
          <a:xfrm>
            <a:off x="4010764" y="1481245"/>
            <a:ext cx="1684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Repeat2</a:t>
            </a:r>
            <a:endParaRPr lang="zh-CN" altLang="en-US" b="1" dirty="0"/>
          </a:p>
        </p:txBody>
      </p:sp>
      <p:sp>
        <p:nvSpPr>
          <p:cNvPr id="13" name="圆角矩形 12"/>
          <p:cNvSpPr/>
          <p:nvPr/>
        </p:nvSpPr>
        <p:spPr>
          <a:xfrm>
            <a:off x="1355947" y="4136695"/>
            <a:ext cx="6763316" cy="17576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4" name="矩形 13"/>
          <p:cNvSpPr/>
          <p:nvPr/>
        </p:nvSpPr>
        <p:spPr>
          <a:xfrm>
            <a:off x="2470267" y="4136694"/>
            <a:ext cx="878449" cy="175765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XXX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077346" y="4136694"/>
            <a:ext cx="878449" cy="175765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XXX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2497224" y="2135830"/>
            <a:ext cx="356022" cy="118522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7" name="圆角矩形 16"/>
          <p:cNvSpPr/>
          <p:nvPr/>
        </p:nvSpPr>
        <p:spPr>
          <a:xfrm>
            <a:off x="2594422" y="2285981"/>
            <a:ext cx="356022" cy="118522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8" name="圆角矩形 17"/>
          <p:cNvSpPr/>
          <p:nvPr/>
        </p:nvSpPr>
        <p:spPr>
          <a:xfrm>
            <a:off x="2708584" y="2433003"/>
            <a:ext cx="356022" cy="118522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9" name="圆角矩形 18"/>
          <p:cNvSpPr/>
          <p:nvPr/>
        </p:nvSpPr>
        <p:spPr>
          <a:xfrm>
            <a:off x="2822665" y="2591913"/>
            <a:ext cx="356022" cy="118522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0" name="圆角矩形 19"/>
          <p:cNvSpPr/>
          <p:nvPr/>
        </p:nvSpPr>
        <p:spPr>
          <a:xfrm>
            <a:off x="3001925" y="2750823"/>
            <a:ext cx="356022" cy="118522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1" name="圆角矩形 20"/>
          <p:cNvSpPr/>
          <p:nvPr/>
        </p:nvSpPr>
        <p:spPr>
          <a:xfrm>
            <a:off x="4102159" y="2135830"/>
            <a:ext cx="356022" cy="118522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2" name="圆角矩形 21"/>
          <p:cNvSpPr/>
          <p:nvPr/>
        </p:nvSpPr>
        <p:spPr>
          <a:xfrm>
            <a:off x="4245803" y="2285981"/>
            <a:ext cx="356022" cy="118522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3" name="圆角矩形 22"/>
          <p:cNvSpPr/>
          <p:nvPr/>
        </p:nvSpPr>
        <p:spPr>
          <a:xfrm>
            <a:off x="4359964" y="2433003"/>
            <a:ext cx="356022" cy="118522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4" name="圆角矩形 23"/>
          <p:cNvSpPr/>
          <p:nvPr/>
        </p:nvSpPr>
        <p:spPr>
          <a:xfrm>
            <a:off x="4474046" y="2591913"/>
            <a:ext cx="356022" cy="118522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5" name="圆角矩形 24"/>
          <p:cNvSpPr/>
          <p:nvPr/>
        </p:nvSpPr>
        <p:spPr>
          <a:xfrm>
            <a:off x="4606857" y="2750823"/>
            <a:ext cx="356022" cy="118522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6" name="圆角矩形 25"/>
          <p:cNvSpPr/>
          <p:nvPr/>
        </p:nvSpPr>
        <p:spPr>
          <a:xfrm>
            <a:off x="3069336" y="2909733"/>
            <a:ext cx="356022" cy="1185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7" name="圆角矩形 26"/>
          <p:cNvSpPr/>
          <p:nvPr/>
        </p:nvSpPr>
        <p:spPr>
          <a:xfrm>
            <a:off x="3171014" y="3054101"/>
            <a:ext cx="356022" cy="1185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8" name="圆角矩形 27"/>
          <p:cNvSpPr/>
          <p:nvPr/>
        </p:nvSpPr>
        <p:spPr>
          <a:xfrm>
            <a:off x="3325586" y="3225287"/>
            <a:ext cx="356022" cy="1185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9" name="圆角矩形 28"/>
          <p:cNvSpPr/>
          <p:nvPr/>
        </p:nvSpPr>
        <p:spPr>
          <a:xfrm>
            <a:off x="3466781" y="3399686"/>
            <a:ext cx="356022" cy="1185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0" name="圆角矩形 29"/>
          <p:cNvSpPr/>
          <p:nvPr/>
        </p:nvSpPr>
        <p:spPr>
          <a:xfrm>
            <a:off x="3568459" y="3551050"/>
            <a:ext cx="356022" cy="1185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1" name="圆角矩形 30"/>
          <p:cNvSpPr/>
          <p:nvPr/>
        </p:nvSpPr>
        <p:spPr>
          <a:xfrm>
            <a:off x="3723031" y="3729234"/>
            <a:ext cx="356022" cy="1185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2" name="圆角矩形 31"/>
          <p:cNvSpPr/>
          <p:nvPr/>
        </p:nvSpPr>
        <p:spPr>
          <a:xfrm>
            <a:off x="3824710" y="3880598"/>
            <a:ext cx="356022" cy="1185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3" name="圆角矩形 32"/>
          <p:cNvSpPr/>
          <p:nvPr/>
        </p:nvSpPr>
        <p:spPr>
          <a:xfrm>
            <a:off x="5542296" y="2147223"/>
            <a:ext cx="356022" cy="1185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4" name="圆角矩形 33"/>
          <p:cNvSpPr/>
          <p:nvPr/>
        </p:nvSpPr>
        <p:spPr>
          <a:xfrm>
            <a:off x="5695494" y="2291590"/>
            <a:ext cx="356022" cy="1185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5" name="圆角矩形 34"/>
          <p:cNvSpPr/>
          <p:nvPr/>
        </p:nvSpPr>
        <p:spPr>
          <a:xfrm>
            <a:off x="5809528" y="2462777"/>
            <a:ext cx="356022" cy="1185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6" name="圆角矩形 35"/>
          <p:cNvSpPr/>
          <p:nvPr/>
        </p:nvSpPr>
        <p:spPr>
          <a:xfrm>
            <a:off x="5930456" y="2637177"/>
            <a:ext cx="356022" cy="1185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7" name="圆角矩形 36"/>
          <p:cNvSpPr/>
          <p:nvPr/>
        </p:nvSpPr>
        <p:spPr>
          <a:xfrm>
            <a:off x="6752719" y="2149951"/>
            <a:ext cx="356022" cy="1185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8" name="圆角矩形 37"/>
          <p:cNvSpPr/>
          <p:nvPr/>
        </p:nvSpPr>
        <p:spPr>
          <a:xfrm>
            <a:off x="6887021" y="2328137"/>
            <a:ext cx="356022" cy="1185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9" name="圆角矩形 38"/>
          <p:cNvSpPr/>
          <p:nvPr/>
        </p:nvSpPr>
        <p:spPr>
          <a:xfrm>
            <a:off x="7008970" y="2479500"/>
            <a:ext cx="356022" cy="1185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0" name="矩形 39"/>
          <p:cNvSpPr/>
          <p:nvPr/>
        </p:nvSpPr>
        <p:spPr>
          <a:xfrm>
            <a:off x="3325330" y="4136694"/>
            <a:ext cx="792520" cy="17576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XXX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cxnSp>
        <p:nvCxnSpPr>
          <p:cNvPr id="41" name="曲线连接符 3"/>
          <p:cNvCxnSpPr>
            <a:stCxn id="26" idx="3"/>
            <a:endCxn id="33" idx="1"/>
          </p:cNvCxnSpPr>
          <p:nvPr/>
        </p:nvCxnSpPr>
        <p:spPr>
          <a:xfrm flipV="1">
            <a:off x="3425352" y="2208920"/>
            <a:ext cx="2130483" cy="762510"/>
          </a:xfrm>
          <a:prstGeom prst="bentConnector3">
            <a:avLst>
              <a:gd name="adj1" fmla="val 79491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17" idx="3"/>
            <a:endCxn id="22" idx="1"/>
          </p:cNvCxnSpPr>
          <p:nvPr/>
        </p:nvCxnSpPr>
        <p:spPr>
          <a:xfrm>
            <a:off x="2950439" y="2347674"/>
            <a:ext cx="130890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18" idx="3"/>
            <a:endCxn id="23" idx="1"/>
          </p:cNvCxnSpPr>
          <p:nvPr/>
        </p:nvCxnSpPr>
        <p:spPr>
          <a:xfrm>
            <a:off x="3064602" y="2494697"/>
            <a:ext cx="130890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19" idx="3"/>
            <a:endCxn id="24" idx="1"/>
          </p:cNvCxnSpPr>
          <p:nvPr/>
        </p:nvCxnSpPr>
        <p:spPr>
          <a:xfrm>
            <a:off x="3178682" y="2653606"/>
            <a:ext cx="130890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20" idx="3"/>
            <a:endCxn id="25" idx="1"/>
          </p:cNvCxnSpPr>
          <p:nvPr/>
        </p:nvCxnSpPr>
        <p:spPr>
          <a:xfrm>
            <a:off x="3357940" y="2812517"/>
            <a:ext cx="126245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16" idx="3"/>
            <a:endCxn id="21" idx="1"/>
          </p:cNvCxnSpPr>
          <p:nvPr/>
        </p:nvCxnSpPr>
        <p:spPr>
          <a:xfrm>
            <a:off x="2853240" y="2197522"/>
            <a:ext cx="126245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7" name="曲线连接符 3"/>
          <p:cNvCxnSpPr>
            <a:stCxn id="27" idx="3"/>
            <a:endCxn id="34" idx="1"/>
          </p:cNvCxnSpPr>
          <p:nvPr/>
        </p:nvCxnSpPr>
        <p:spPr>
          <a:xfrm flipV="1">
            <a:off x="3527031" y="2353286"/>
            <a:ext cx="2182003" cy="762510"/>
          </a:xfrm>
          <a:prstGeom prst="bentConnector3">
            <a:avLst>
              <a:gd name="adj1" fmla="val 78795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8" name="曲线连接符 3"/>
          <p:cNvCxnSpPr>
            <a:stCxn id="28" idx="3"/>
            <a:endCxn id="35" idx="1"/>
          </p:cNvCxnSpPr>
          <p:nvPr/>
        </p:nvCxnSpPr>
        <p:spPr>
          <a:xfrm flipV="1">
            <a:off x="3681605" y="2524475"/>
            <a:ext cx="2141464" cy="762510"/>
          </a:xfrm>
          <a:prstGeom prst="bentConnector3">
            <a:avLst>
              <a:gd name="adj1" fmla="val 79814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9" name="曲线连接符 3"/>
          <p:cNvCxnSpPr>
            <a:stCxn id="29" idx="3"/>
            <a:endCxn id="36" idx="1"/>
          </p:cNvCxnSpPr>
          <p:nvPr/>
        </p:nvCxnSpPr>
        <p:spPr>
          <a:xfrm flipV="1">
            <a:off x="3822795" y="2698873"/>
            <a:ext cx="2121199" cy="762510"/>
          </a:xfrm>
          <a:prstGeom prst="bentConnector3">
            <a:avLst>
              <a:gd name="adj1" fmla="val 79620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0" name="曲线连接符 3"/>
          <p:cNvCxnSpPr>
            <a:stCxn id="30" idx="3"/>
            <a:endCxn id="37" idx="1"/>
          </p:cNvCxnSpPr>
          <p:nvPr/>
        </p:nvCxnSpPr>
        <p:spPr>
          <a:xfrm flipV="1">
            <a:off x="3924480" y="2211650"/>
            <a:ext cx="2841784" cy="1401099"/>
          </a:xfrm>
          <a:prstGeom prst="bentConnector3">
            <a:avLst>
              <a:gd name="adj1" fmla="val 87800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1" name="曲线连接符 3"/>
          <p:cNvCxnSpPr>
            <a:stCxn id="31" idx="3"/>
            <a:endCxn id="38" idx="1"/>
          </p:cNvCxnSpPr>
          <p:nvPr/>
        </p:nvCxnSpPr>
        <p:spPr>
          <a:xfrm flipV="1">
            <a:off x="4079041" y="2389835"/>
            <a:ext cx="2821516" cy="1401099"/>
          </a:xfrm>
          <a:prstGeom prst="bentConnector3">
            <a:avLst>
              <a:gd name="adj1" fmla="val 89508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2" name="曲线连接符 3"/>
          <p:cNvCxnSpPr>
            <a:stCxn id="32" idx="3"/>
            <a:endCxn id="39" idx="1"/>
          </p:cNvCxnSpPr>
          <p:nvPr/>
        </p:nvCxnSpPr>
        <p:spPr>
          <a:xfrm flipV="1">
            <a:off x="4180731" y="2541198"/>
            <a:ext cx="2841784" cy="1401099"/>
          </a:xfrm>
          <a:prstGeom prst="bentConnector3">
            <a:avLst>
              <a:gd name="adj1" fmla="val 92436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9" idx="1"/>
            <a:endCxn id="16" idx="1"/>
          </p:cNvCxnSpPr>
          <p:nvPr/>
        </p:nvCxnSpPr>
        <p:spPr>
          <a:xfrm>
            <a:off x="2510762" y="1935123"/>
            <a:ext cx="0" cy="262408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>
            <a:stCxn id="9" idx="3"/>
            <a:endCxn id="20" idx="3"/>
          </p:cNvCxnSpPr>
          <p:nvPr/>
        </p:nvCxnSpPr>
        <p:spPr>
          <a:xfrm>
            <a:off x="3355797" y="1935121"/>
            <a:ext cx="2148" cy="8774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>
            <a:off x="4115618" y="1907186"/>
            <a:ext cx="87" cy="290337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10" idx="3"/>
            <a:endCxn id="25" idx="3"/>
          </p:cNvCxnSpPr>
          <p:nvPr/>
        </p:nvCxnSpPr>
        <p:spPr>
          <a:xfrm>
            <a:off x="4962865" y="1935121"/>
            <a:ext cx="0" cy="8774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5522510" y="1847230"/>
            <a:ext cx="763955" cy="17480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cxnSp>
        <p:nvCxnSpPr>
          <p:cNvPr id="58" name="直接连接符 57"/>
          <p:cNvCxnSpPr>
            <a:stCxn id="57" idx="1"/>
            <a:endCxn id="33" idx="1"/>
          </p:cNvCxnSpPr>
          <p:nvPr/>
        </p:nvCxnSpPr>
        <p:spPr>
          <a:xfrm>
            <a:off x="5551577" y="1938229"/>
            <a:ext cx="4258" cy="270698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57" idx="3"/>
            <a:endCxn id="36" idx="3"/>
          </p:cNvCxnSpPr>
          <p:nvPr/>
        </p:nvCxnSpPr>
        <p:spPr>
          <a:xfrm>
            <a:off x="6286473" y="1938225"/>
            <a:ext cx="2" cy="760649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6742582" y="1847630"/>
            <a:ext cx="622405" cy="174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cxnSp>
        <p:nvCxnSpPr>
          <p:cNvPr id="61" name="直接连接符 60"/>
          <p:cNvCxnSpPr>
            <a:stCxn id="60" idx="1"/>
            <a:endCxn id="37" idx="1"/>
          </p:cNvCxnSpPr>
          <p:nvPr/>
        </p:nvCxnSpPr>
        <p:spPr>
          <a:xfrm>
            <a:off x="6766255" y="1938418"/>
            <a:ext cx="0" cy="273232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60" idx="3"/>
            <a:endCxn id="39" idx="3"/>
          </p:cNvCxnSpPr>
          <p:nvPr/>
        </p:nvCxnSpPr>
        <p:spPr>
          <a:xfrm>
            <a:off x="7364982" y="1938422"/>
            <a:ext cx="0" cy="602780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4648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3.2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43075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Pair-wise</a:t>
            </a:r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比对扩展确定</a:t>
            </a:r>
            <a:r>
              <a:rPr lang="en-US" altLang="zh-CN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TE</a:t>
            </a:r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边界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71034" y="6475178"/>
            <a:ext cx="4294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i="1" dirty="0">
                <a:solidFill>
                  <a:schemeClr val="bg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报告人： 胡康</a:t>
            </a:r>
          </a:p>
        </p:txBody>
      </p:sp>
      <p:sp>
        <p:nvSpPr>
          <p:cNvPr id="90" name="文本框 89"/>
          <p:cNvSpPr txBox="1"/>
          <p:nvPr/>
        </p:nvSpPr>
        <p:spPr>
          <a:xfrm>
            <a:off x="428103" y="976223"/>
            <a:ext cx="10126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RMblast</a:t>
            </a:r>
            <a:r>
              <a:rPr lang="zh-CN" altLang="en-US" dirty="0"/>
              <a:t>是</a:t>
            </a:r>
            <a:r>
              <a:rPr lang="en-US" altLang="zh-CN" dirty="0"/>
              <a:t>RepeatModeler2</a:t>
            </a:r>
            <a:r>
              <a:rPr lang="zh-CN" altLang="en-US" dirty="0"/>
              <a:t>团队对</a:t>
            </a:r>
            <a:r>
              <a:rPr lang="en-US" altLang="zh-CN" dirty="0"/>
              <a:t>Blast</a:t>
            </a:r>
            <a:r>
              <a:rPr lang="zh-CN" altLang="en-US" dirty="0"/>
              <a:t>工具的改进版本，专门针对转座子的比对工具。它能够进行序列的局部比对，因此可以准确的定位序列的边界。</a:t>
            </a:r>
            <a:endParaRPr lang="en-US" altLang="zh-CN" dirty="0"/>
          </a:p>
        </p:txBody>
      </p:sp>
      <p:cxnSp>
        <p:nvCxnSpPr>
          <p:cNvPr id="96" name="直接连接符 95"/>
          <p:cNvCxnSpPr/>
          <p:nvPr/>
        </p:nvCxnSpPr>
        <p:spPr>
          <a:xfrm>
            <a:off x="495648" y="2160881"/>
            <a:ext cx="5883112" cy="87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/>
          <p:nvPr/>
        </p:nvCxnSpPr>
        <p:spPr>
          <a:xfrm>
            <a:off x="495648" y="2161743"/>
            <a:ext cx="127773" cy="59546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/>
          <p:nvPr/>
        </p:nvCxnSpPr>
        <p:spPr>
          <a:xfrm>
            <a:off x="1172169" y="2170400"/>
            <a:ext cx="138154" cy="59546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/>
          <p:nvPr/>
        </p:nvCxnSpPr>
        <p:spPr>
          <a:xfrm>
            <a:off x="1835040" y="2169662"/>
            <a:ext cx="352064" cy="61125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/>
          <p:nvPr/>
        </p:nvCxnSpPr>
        <p:spPr>
          <a:xfrm>
            <a:off x="3323516" y="2164545"/>
            <a:ext cx="548410" cy="59546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/>
          <p:nvPr/>
        </p:nvCxnSpPr>
        <p:spPr>
          <a:xfrm>
            <a:off x="2157449" y="2175123"/>
            <a:ext cx="470180" cy="59546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/>
          <p:nvPr/>
        </p:nvCxnSpPr>
        <p:spPr>
          <a:xfrm>
            <a:off x="428103" y="2758065"/>
            <a:ext cx="8269651" cy="77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/>
          <p:cNvCxnSpPr/>
          <p:nvPr/>
        </p:nvCxnSpPr>
        <p:spPr>
          <a:xfrm>
            <a:off x="930688" y="2161743"/>
            <a:ext cx="310558" cy="59546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9" name="文本框 138"/>
          <p:cNvSpPr txBox="1"/>
          <p:nvPr/>
        </p:nvSpPr>
        <p:spPr>
          <a:xfrm>
            <a:off x="428103" y="1749342"/>
            <a:ext cx="5459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Pair-wise</a:t>
            </a:r>
            <a:r>
              <a:rPr lang="zh-CN" altLang="en-US" dirty="0"/>
              <a:t>比对扩展的容错解决方案（</a:t>
            </a:r>
            <a:r>
              <a:rPr lang="en-US" altLang="zh-CN" dirty="0"/>
              <a:t>Chaining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141" name="文本框 140"/>
          <p:cNvSpPr txBox="1"/>
          <p:nvPr/>
        </p:nvSpPr>
        <p:spPr>
          <a:xfrm>
            <a:off x="343028" y="3445181"/>
            <a:ext cx="1182355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候选重复区中可能存在</a:t>
            </a:r>
            <a:r>
              <a:rPr lang="en-US" altLang="zh-CN" sz="1600" dirty="0" err="1"/>
              <a:t>indel</a:t>
            </a:r>
            <a:r>
              <a:rPr lang="zh-CN" altLang="en-US" sz="1600" dirty="0"/>
              <a:t>和多条</a:t>
            </a:r>
            <a:r>
              <a:rPr lang="en-US" altLang="zh-CN" sz="1600" dirty="0"/>
              <a:t>TE</a:t>
            </a:r>
            <a:r>
              <a:rPr lang="zh-CN" altLang="en-US" sz="1600" dirty="0"/>
              <a:t>，因此会产生多个分段比对，如上图的①、②、③、④。我们采用比对扩展的方法来解决容错问题：</a:t>
            </a:r>
            <a:endParaRPr lang="en-US" altLang="zh-CN" sz="1600" dirty="0"/>
          </a:p>
          <a:p>
            <a:r>
              <a:rPr lang="en-US" altLang="zh-CN" sz="1600" dirty="0"/>
              <a:t>1.</a:t>
            </a:r>
            <a:r>
              <a:rPr lang="zh-CN" altLang="en-US" sz="1600" dirty="0"/>
              <a:t>针对上述比对情况，我们首先设置一个</a:t>
            </a:r>
            <a:r>
              <a:rPr lang="zh-CN" altLang="en-US" sz="1600" b="1" dirty="0"/>
              <a:t>扩展阈值</a:t>
            </a:r>
            <a:r>
              <a:rPr lang="en-US" altLang="zh-CN" sz="1600" b="1" dirty="0"/>
              <a:t>p</a:t>
            </a:r>
            <a:r>
              <a:rPr lang="zh-CN" altLang="en-US" sz="1600" dirty="0"/>
              <a:t>（</a:t>
            </a:r>
            <a:r>
              <a:rPr lang="en-US" altLang="zh-CN" sz="1600" dirty="0"/>
              <a:t>200bp</a:t>
            </a:r>
            <a:r>
              <a:rPr lang="zh-CN" altLang="en-US" sz="1600" dirty="0"/>
              <a:t>），然后将比对按照</a:t>
            </a:r>
            <a:r>
              <a:rPr lang="zh-CN" altLang="en-US" sz="1600" b="1" dirty="0"/>
              <a:t>起始、终止</a:t>
            </a:r>
            <a:r>
              <a:rPr lang="zh-CN" altLang="en-US" sz="1600" dirty="0"/>
              <a:t>位置进行排序。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en-US" altLang="zh-CN" sz="1600" dirty="0"/>
              <a:t>2.</a:t>
            </a:r>
            <a:r>
              <a:rPr lang="zh-CN" altLang="en-US" sz="1600" dirty="0"/>
              <a:t>对于每一个比对而言，依次判断其相邻的比对能否使得序列长度得到扩展。比如首先是比对①，其起始、终止位置为</a:t>
            </a:r>
            <a:r>
              <a:rPr lang="en-US" altLang="zh-CN" sz="1600" dirty="0"/>
              <a:t>s1,e1</a:t>
            </a:r>
            <a:r>
              <a:rPr lang="zh-CN" altLang="en-US" sz="1600" dirty="0"/>
              <a:t>；比对②的起始、终止位置为</a:t>
            </a:r>
            <a:r>
              <a:rPr lang="en-US" altLang="zh-CN" sz="1600" dirty="0"/>
              <a:t>s2,e2</a:t>
            </a:r>
            <a:r>
              <a:rPr lang="zh-CN" altLang="en-US" sz="1600" dirty="0"/>
              <a:t>。因为</a:t>
            </a:r>
            <a:r>
              <a:rPr lang="en-US" altLang="zh-CN" sz="1600" dirty="0"/>
              <a:t>e2&gt;e1</a:t>
            </a:r>
            <a:r>
              <a:rPr lang="zh-CN" altLang="en-US" sz="1600" dirty="0"/>
              <a:t>，且</a:t>
            </a:r>
            <a:r>
              <a:rPr lang="en-US" altLang="zh-CN" sz="1600" dirty="0"/>
              <a:t>s2-e1&lt;p</a:t>
            </a:r>
            <a:r>
              <a:rPr lang="zh-CN" altLang="en-US" sz="1600" dirty="0"/>
              <a:t>，说明加入比对②，能够使得当前比对的长度扩展，因此更新当前比对。同理</a:t>
            </a:r>
            <a:r>
              <a:rPr lang="en-US" altLang="zh-CN" sz="1600" dirty="0"/>
              <a:t>e3&gt;e2</a:t>
            </a:r>
            <a:r>
              <a:rPr lang="zh-CN" altLang="en-US" sz="1600" dirty="0"/>
              <a:t>，且</a:t>
            </a:r>
            <a:r>
              <a:rPr lang="en-US" altLang="zh-CN" sz="1600" dirty="0"/>
              <a:t>s3-e2&lt;p</a:t>
            </a:r>
            <a:r>
              <a:rPr lang="zh-CN" altLang="en-US" sz="1600" dirty="0"/>
              <a:t>，加入比对③，更新当前比对。而由于</a:t>
            </a:r>
            <a:r>
              <a:rPr lang="en-US" altLang="zh-CN" sz="1600" dirty="0"/>
              <a:t>s4-e3&gt;p</a:t>
            </a:r>
            <a:r>
              <a:rPr lang="zh-CN" altLang="en-US" sz="1600" dirty="0"/>
              <a:t>，说明比对④离当前比对过远，无法跨越中间的</a:t>
            </a:r>
            <a:r>
              <a:rPr lang="en-US" altLang="zh-CN" sz="1600" dirty="0"/>
              <a:t>gap</a:t>
            </a:r>
            <a:r>
              <a:rPr lang="zh-CN" altLang="en-US" sz="1600" dirty="0"/>
              <a:t>，因此比对④不加入。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en-US" altLang="zh-CN" sz="1600" dirty="0"/>
              <a:t>3.</a:t>
            </a:r>
            <a:r>
              <a:rPr lang="zh-CN" altLang="en-US" sz="1600" dirty="0"/>
              <a:t>对每个比对进行上述操作，可以得到一个由长到短排序的序列集合。依次取集合中的序列，若当前的序列与已取出序列的</a:t>
            </a:r>
            <a:r>
              <a:rPr lang="en-US" altLang="zh-CN" sz="1600" dirty="0"/>
              <a:t>overlap</a:t>
            </a:r>
            <a:r>
              <a:rPr lang="zh-CN" altLang="en-US" sz="1600" dirty="0"/>
              <a:t>不超过</a:t>
            </a:r>
            <a:r>
              <a:rPr lang="en-US" altLang="zh-CN" sz="1600" dirty="0"/>
              <a:t>50%</a:t>
            </a:r>
            <a:r>
              <a:rPr lang="zh-CN" altLang="en-US" sz="1600" dirty="0"/>
              <a:t>，则说明当前序列不与已取出序列冗余。最后我们可以用取出的序列来代表这个候选重复区中的所有</a:t>
            </a:r>
            <a:r>
              <a:rPr lang="en-US" altLang="zh-CN" sz="1600" dirty="0"/>
              <a:t>TE</a:t>
            </a:r>
            <a:r>
              <a:rPr lang="zh-CN" altLang="en-US" sz="1600" dirty="0"/>
              <a:t>。上述例子中的</a:t>
            </a:r>
            <a:r>
              <a:rPr lang="en-US" altLang="zh-CN" sz="1600" dirty="0"/>
              <a:t>TE</a:t>
            </a:r>
            <a:r>
              <a:rPr lang="zh-CN" altLang="en-US" sz="1600" dirty="0"/>
              <a:t>序列为比对① 、②、③组成的序列</a:t>
            </a:r>
            <a:r>
              <a:rPr lang="en-US" altLang="zh-CN" sz="1600" dirty="0"/>
              <a:t>1 </a:t>
            </a:r>
            <a:r>
              <a:rPr lang="zh-CN" altLang="en-US" sz="1600" dirty="0"/>
              <a:t>（起始</a:t>
            </a:r>
            <a:r>
              <a:rPr lang="en-US" altLang="zh-CN" sz="1600" dirty="0"/>
              <a:t>s1</a:t>
            </a:r>
            <a:r>
              <a:rPr lang="zh-CN" altLang="en-US" sz="1600" dirty="0"/>
              <a:t>，终止</a:t>
            </a:r>
            <a:r>
              <a:rPr lang="en-US" altLang="zh-CN" sz="1600" dirty="0"/>
              <a:t>e3</a:t>
            </a:r>
            <a:r>
              <a:rPr lang="zh-CN" altLang="en-US" sz="1600" dirty="0"/>
              <a:t>）和比对④对应的序列</a:t>
            </a:r>
            <a:r>
              <a:rPr lang="en-US" altLang="zh-CN" sz="1600" dirty="0"/>
              <a:t>2</a:t>
            </a:r>
            <a:r>
              <a:rPr lang="zh-CN" altLang="en-US" sz="1600" dirty="0"/>
              <a:t>（起始</a:t>
            </a:r>
            <a:r>
              <a:rPr lang="en-US" altLang="zh-CN" sz="1600" dirty="0"/>
              <a:t>s4</a:t>
            </a:r>
            <a:r>
              <a:rPr lang="zh-CN" altLang="en-US" sz="1600" dirty="0"/>
              <a:t>，终止</a:t>
            </a:r>
            <a:r>
              <a:rPr lang="en-US" altLang="zh-CN" sz="1600" dirty="0"/>
              <a:t>e4</a:t>
            </a:r>
            <a:r>
              <a:rPr lang="zh-CN" altLang="en-US" sz="1600" dirty="0"/>
              <a:t>）。</a:t>
            </a:r>
            <a:endParaRPr lang="en-US" altLang="zh-CN" sz="1600" dirty="0"/>
          </a:p>
        </p:txBody>
      </p:sp>
      <p:sp>
        <p:nvSpPr>
          <p:cNvPr id="1736" name="文本框 1735"/>
          <p:cNvSpPr txBox="1"/>
          <p:nvPr/>
        </p:nvSpPr>
        <p:spPr>
          <a:xfrm>
            <a:off x="271034" y="2346259"/>
            <a:ext cx="352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①</a:t>
            </a:r>
          </a:p>
        </p:txBody>
      </p:sp>
      <p:sp>
        <p:nvSpPr>
          <p:cNvPr id="143" name="文本框 142"/>
          <p:cNvSpPr txBox="1"/>
          <p:nvPr/>
        </p:nvSpPr>
        <p:spPr>
          <a:xfrm>
            <a:off x="1602283" y="2344496"/>
            <a:ext cx="352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②</a:t>
            </a:r>
          </a:p>
        </p:txBody>
      </p:sp>
      <p:sp>
        <p:nvSpPr>
          <p:cNvPr id="144" name="文本框 143"/>
          <p:cNvSpPr txBox="1"/>
          <p:nvPr/>
        </p:nvSpPr>
        <p:spPr>
          <a:xfrm>
            <a:off x="2715820" y="2317282"/>
            <a:ext cx="352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③</a:t>
            </a:r>
          </a:p>
        </p:txBody>
      </p:sp>
      <p:cxnSp>
        <p:nvCxnSpPr>
          <p:cNvPr id="149" name="直接箭头连接符 148"/>
          <p:cNvCxnSpPr/>
          <p:nvPr/>
        </p:nvCxnSpPr>
        <p:spPr>
          <a:xfrm flipH="1">
            <a:off x="4972163" y="2177514"/>
            <a:ext cx="309110" cy="58583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/>
          <p:cNvCxnSpPr/>
          <p:nvPr/>
        </p:nvCxnSpPr>
        <p:spPr>
          <a:xfrm flipH="1">
            <a:off x="6086913" y="2177514"/>
            <a:ext cx="280001" cy="56549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文本框 150"/>
          <p:cNvSpPr txBox="1"/>
          <p:nvPr/>
        </p:nvSpPr>
        <p:spPr>
          <a:xfrm>
            <a:off x="5090364" y="2343066"/>
            <a:ext cx="352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④</a:t>
            </a:r>
          </a:p>
        </p:txBody>
      </p:sp>
      <p:cxnSp>
        <p:nvCxnSpPr>
          <p:cNvPr id="153" name="直接箭头连接符 152"/>
          <p:cNvCxnSpPr/>
          <p:nvPr/>
        </p:nvCxnSpPr>
        <p:spPr>
          <a:xfrm flipV="1">
            <a:off x="1983726" y="3046924"/>
            <a:ext cx="3396936" cy="31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文本框 155"/>
          <p:cNvSpPr txBox="1"/>
          <p:nvPr/>
        </p:nvSpPr>
        <p:spPr>
          <a:xfrm>
            <a:off x="1667488" y="3083764"/>
            <a:ext cx="352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起</a:t>
            </a:r>
          </a:p>
        </p:txBody>
      </p:sp>
      <p:sp>
        <p:nvSpPr>
          <p:cNvPr id="157" name="文本框 156"/>
          <p:cNvSpPr txBox="1"/>
          <p:nvPr/>
        </p:nvSpPr>
        <p:spPr>
          <a:xfrm>
            <a:off x="5178095" y="3086521"/>
            <a:ext cx="352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终</a:t>
            </a:r>
          </a:p>
        </p:txBody>
      </p:sp>
      <p:sp>
        <p:nvSpPr>
          <p:cNvPr id="1744" name="矩形 1743"/>
          <p:cNvSpPr/>
          <p:nvPr/>
        </p:nvSpPr>
        <p:spPr>
          <a:xfrm>
            <a:off x="343028" y="2704927"/>
            <a:ext cx="3465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s1</a:t>
            </a:r>
            <a:endParaRPr lang="zh-CN" altLang="en-US" sz="1400" dirty="0"/>
          </a:p>
        </p:txBody>
      </p:sp>
      <p:sp>
        <p:nvSpPr>
          <p:cNvPr id="159" name="矩形 158"/>
          <p:cNvSpPr/>
          <p:nvPr/>
        </p:nvSpPr>
        <p:spPr>
          <a:xfrm>
            <a:off x="1248513" y="2695942"/>
            <a:ext cx="3658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e1</a:t>
            </a:r>
            <a:endParaRPr lang="zh-CN" altLang="en-US" sz="1400" dirty="0"/>
          </a:p>
        </p:txBody>
      </p:sp>
      <p:sp>
        <p:nvSpPr>
          <p:cNvPr id="160" name="矩形 159"/>
          <p:cNvSpPr/>
          <p:nvPr/>
        </p:nvSpPr>
        <p:spPr>
          <a:xfrm>
            <a:off x="984695" y="2702629"/>
            <a:ext cx="3465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s2</a:t>
            </a:r>
            <a:endParaRPr lang="zh-CN" altLang="en-US" sz="1400" dirty="0"/>
          </a:p>
        </p:txBody>
      </p:sp>
      <p:sp>
        <p:nvSpPr>
          <p:cNvPr id="161" name="矩形 160"/>
          <p:cNvSpPr/>
          <p:nvPr/>
        </p:nvSpPr>
        <p:spPr>
          <a:xfrm>
            <a:off x="2031954" y="2702629"/>
            <a:ext cx="3658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e2</a:t>
            </a:r>
            <a:endParaRPr lang="zh-CN" altLang="en-US" sz="1400" dirty="0"/>
          </a:p>
        </p:txBody>
      </p:sp>
      <p:sp>
        <p:nvSpPr>
          <p:cNvPr id="162" name="矩形 161"/>
          <p:cNvSpPr/>
          <p:nvPr/>
        </p:nvSpPr>
        <p:spPr>
          <a:xfrm>
            <a:off x="2710639" y="2694638"/>
            <a:ext cx="3465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s3</a:t>
            </a:r>
            <a:endParaRPr lang="zh-CN" altLang="en-US" sz="1400" dirty="0"/>
          </a:p>
        </p:txBody>
      </p:sp>
      <p:sp>
        <p:nvSpPr>
          <p:cNvPr id="163" name="矩形 162"/>
          <p:cNvSpPr/>
          <p:nvPr/>
        </p:nvSpPr>
        <p:spPr>
          <a:xfrm>
            <a:off x="3682194" y="2691774"/>
            <a:ext cx="3658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e3</a:t>
            </a:r>
            <a:endParaRPr lang="zh-CN" altLang="en-US" sz="1400" dirty="0"/>
          </a:p>
        </p:txBody>
      </p:sp>
      <p:sp>
        <p:nvSpPr>
          <p:cNvPr id="164" name="矩形 163"/>
          <p:cNvSpPr/>
          <p:nvPr/>
        </p:nvSpPr>
        <p:spPr>
          <a:xfrm>
            <a:off x="4750345" y="2702629"/>
            <a:ext cx="3465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s4</a:t>
            </a:r>
            <a:endParaRPr lang="zh-CN" altLang="en-US" sz="1400" dirty="0"/>
          </a:p>
        </p:txBody>
      </p:sp>
      <p:sp>
        <p:nvSpPr>
          <p:cNvPr id="165" name="矩形 164"/>
          <p:cNvSpPr/>
          <p:nvPr/>
        </p:nvSpPr>
        <p:spPr>
          <a:xfrm>
            <a:off x="5902555" y="2691774"/>
            <a:ext cx="3658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e4</a:t>
            </a:r>
            <a:endParaRPr lang="zh-CN" altLang="en-US" sz="1400" dirty="0"/>
          </a:p>
        </p:txBody>
      </p:sp>
      <p:sp>
        <p:nvSpPr>
          <p:cNvPr id="166" name="文本框 165"/>
          <p:cNvSpPr txBox="1"/>
          <p:nvPr/>
        </p:nvSpPr>
        <p:spPr>
          <a:xfrm>
            <a:off x="7888839" y="1458340"/>
            <a:ext cx="1475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候选重复区</a:t>
            </a:r>
            <a:endParaRPr lang="en-US" altLang="zh-CN" dirty="0"/>
          </a:p>
        </p:txBody>
      </p:sp>
      <p:cxnSp>
        <p:nvCxnSpPr>
          <p:cNvPr id="167" name="直接箭头连接符 166"/>
          <p:cNvCxnSpPr>
            <a:endCxn id="166" idx="1"/>
          </p:cNvCxnSpPr>
          <p:nvPr/>
        </p:nvCxnSpPr>
        <p:spPr>
          <a:xfrm flipV="1">
            <a:off x="6576722" y="1643006"/>
            <a:ext cx="1312117" cy="4283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8894668" y="2578190"/>
            <a:ext cx="2155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其它候选重复区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25440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305619" y="1002101"/>
            <a:ext cx="2883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De novo</a:t>
            </a:r>
            <a:r>
              <a:rPr lang="zh-CN" altLang="en-US" b="1" dirty="0"/>
              <a:t>识别的一致性序列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236479" y="3236829"/>
            <a:ext cx="2012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TRF</a:t>
            </a:r>
            <a:r>
              <a:rPr lang="zh-CN" altLang="en-US" sz="1400" b="1" dirty="0"/>
              <a:t>过滤串联重复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1855404" y="3129107"/>
            <a:ext cx="2378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低拷贝数的</a:t>
            </a:r>
            <a:r>
              <a:rPr lang="en-US" altLang="zh-CN" sz="1400" b="1" dirty="0"/>
              <a:t>Segmental duplication(</a:t>
            </a:r>
            <a:r>
              <a:rPr lang="zh-CN" altLang="en-US" sz="1400" b="1" dirty="0"/>
              <a:t>拷贝数</a:t>
            </a:r>
            <a:r>
              <a:rPr lang="en-US" altLang="zh-CN" sz="1400" b="1" dirty="0"/>
              <a:t>&lt;3)</a:t>
            </a:r>
            <a:endParaRPr lang="zh-CN" altLang="en-US" sz="1400" b="1" dirty="0"/>
          </a:p>
        </p:txBody>
      </p:sp>
      <p:sp>
        <p:nvSpPr>
          <p:cNvPr id="41" name="文本框 40"/>
          <p:cNvSpPr txBox="1"/>
          <p:nvPr/>
        </p:nvSpPr>
        <p:spPr>
          <a:xfrm>
            <a:off x="3884752" y="3021385"/>
            <a:ext cx="20128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冗余的一致性序列（</a:t>
            </a:r>
            <a:r>
              <a:rPr lang="en-US" altLang="zh-CN" sz="1400" b="1" dirty="0"/>
              <a:t>99%</a:t>
            </a:r>
            <a:r>
              <a:rPr lang="zh-CN" altLang="en-US" sz="1400" b="1" dirty="0"/>
              <a:t>的序列包含在别的序列里）</a:t>
            </a:r>
          </a:p>
        </p:txBody>
      </p:sp>
      <p:cxnSp>
        <p:nvCxnSpPr>
          <p:cNvPr id="8" name="直接箭头连接符 7"/>
          <p:cNvCxnSpPr>
            <a:stCxn id="3" idx="2"/>
            <a:endCxn id="39" idx="0"/>
          </p:cNvCxnSpPr>
          <p:nvPr/>
        </p:nvCxnSpPr>
        <p:spPr>
          <a:xfrm flipH="1">
            <a:off x="1242894" y="1371433"/>
            <a:ext cx="2504466" cy="18653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3" idx="2"/>
            <a:endCxn id="40" idx="0"/>
          </p:cNvCxnSpPr>
          <p:nvPr/>
        </p:nvCxnSpPr>
        <p:spPr>
          <a:xfrm flipH="1">
            <a:off x="3044411" y="1371433"/>
            <a:ext cx="702949" cy="17576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3" idx="2"/>
            <a:endCxn id="41" idx="0"/>
          </p:cNvCxnSpPr>
          <p:nvPr/>
        </p:nvCxnSpPr>
        <p:spPr>
          <a:xfrm>
            <a:off x="3747360" y="1371433"/>
            <a:ext cx="1143807" cy="16499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3" idx="2"/>
            <a:endCxn id="57" idx="0"/>
          </p:cNvCxnSpPr>
          <p:nvPr/>
        </p:nvCxnSpPr>
        <p:spPr>
          <a:xfrm>
            <a:off x="3747360" y="1371433"/>
            <a:ext cx="3422083" cy="17663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6573329" y="3137733"/>
            <a:ext cx="11922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序列分类</a:t>
            </a:r>
          </a:p>
        </p:txBody>
      </p:sp>
      <p:sp>
        <p:nvSpPr>
          <p:cNvPr id="58" name="文本框 57"/>
          <p:cNvSpPr txBox="1"/>
          <p:nvPr/>
        </p:nvSpPr>
        <p:spPr>
          <a:xfrm>
            <a:off x="4555613" y="5033479"/>
            <a:ext cx="20177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与已知</a:t>
            </a:r>
            <a:r>
              <a:rPr lang="en-US" altLang="zh-CN" sz="1400" b="1" dirty="0"/>
              <a:t>TE</a:t>
            </a:r>
            <a:r>
              <a:rPr lang="zh-CN" altLang="en-US" sz="1400" b="1" dirty="0"/>
              <a:t>序列的相似性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8170997" y="5033479"/>
            <a:ext cx="23791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与已知</a:t>
            </a:r>
            <a:r>
              <a:rPr lang="en-US" altLang="zh-CN" sz="1400" b="1" dirty="0"/>
              <a:t>TE</a:t>
            </a:r>
            <a:r>
              <a:rPr lang="zh-CN" altLang="en-US" sz="1400" b="1" dirty="0"/>
              <a:t>蛋白质序列相似性</a:t>
            </a:r>
          </a:p>
        </p:txBody>
      </p:sp>
      <p:cxnSp>
        <p:nvCxnSpPr>
          <p:cNvPr id="62" name="直接箭头连接符 61"/>
          <p:cNvCxnSpPr>
            <a:stCxn id="57" idx="2"/>
            <a:endCxn id="58" idx="0"/>
          </p:cNvCxnSpPr>
          <p:nvPr/>
        </p:nvCxnSpPr>
        <p:spPr>
          <a:xfrm flipH="1">
            <a:off x="5564471" y="3445510"/>
            <a:ext cx="1604972" cy="15879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57" idx="2"/>
            <a:endCxn id="61" idx="0"/>
          </p:cNvCxnSpPr>
          <p:nvPr/>
        </p:nvCxnSpPr>
        <p:spPr>
          <a:xfrm>
            <a:off x="7169443" y="3445510"/>
            <a:ext cx="2191108" cy="15879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696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063678" y="963190"/>
            <a:ext cx="2883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Candidate TE sequences</a:t>
            </a:r>
            <a:endParaRPr lang="zh-CN" altLang="en-US" b="1" dirty="0"/>
          </a:p>
        </p:txBody>
      </p:sp>
      <p:sp>
        <p:nvSpPr>
          <p:cNvPr id="39" name="文本框 38"/>
          <p:cNvSpPr txBox="1"/>
          <p:nvPr/>
        </p:nvSpPr>
        <p:spPr>
          <a:xfrm>
            <a:off x="30671" y="3166254"/>
            <a:ext cx="2585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Filter tandem repeats by TRF</a:t>
            </a:r>
            <a:endParaRPr lang="zh-CN" altLang="en-US" sz="1400" b="1" dirty="0"/>
          </a:p>
        </p:txBody>
      </p:sp>
      <p:sp>
        <p:nvSpPr>
          <p:cNvPr id="40" name="文本框 39"/>
          <p:cNvSpPr txBox="1"/>
          <p:nvPr/>
        </p:nvSpPr>
        <p:spPr>
          <a:xfrm>
            <a:off x="2840976" y="3166254"/>
            <a:ext cx="2664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Filter segmental duplication with</a:t>
            </a:r>
          </a:p>
          <a:p>
            <a:r>
              <a:rPr lang="en-US" altLang="zh-CN" sz="1400" b="1" dirty="0"/>
              <a:t> low copy number</a:t>
            </a:r>
            <a:endParaRPr lang="zh-CN" altLang="en-US" sz="1400" b="1" dirty="0"/>
          </a:p>
        </p:txBody>
      </p:sp>
      <p:sp>
        <p:nvSpPr>
          <p:cNvPr id="41" name="文本框 40"/>
          <p:cNvSpPr txBox="1"/>
          <p:nvPr/>
        </p:nvSpPr>
        <p:spPr>
          <a:xfrm>
            <a:off x="5798458" y="3161291"/>
            <a:ext cx="24759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Filter redundant TE sequences</a:t>
            </a:r>
            <a:endParaRPr lang="zh-CN" altLang="en-US" sz="1400" b="1" dirty="0"/>
          </a:p>
        </p:txBody>
      </p:sp>
      <p:cxnSp>
        <p:nvCxnSpPr>
          <p:cNvPr id="8" name="直接箭头连接符 7"/>
          <p:cNvCxnSpPr>
            <a:stCxn id="3" idx="2"/>
            <a:endCxn id="39" idx="0"/>
          </p:cNvCxnSpPr>
          <p:nvPr/>
        </p:nvCxnSpPr>
        <p:spPr>
          <a:xfrm flipH="1">
            <a:off x="1323177" y="1332522"/>
            <a:ext cx="4182242" cy="18337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3" idx="2"/>
            <a:endCxn id="40" idx="0"/>
          </p:cNvCxnSpPr>
          <p:nvPr/>
        </p:nvCxnSpPr>
        <p:spPr>
          <a:xfrm flipH="1">
            <a:off x="4173198" y="1332522"/>
            <a:ext cx="1332221" cy="18337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3" idx="2"/>
            <a:endCxn id="41" idx="0"/>
          </p:cNvCxnSpPr>
          <p:nvPr/>
        </p:nvCxnSpPr>
        <p:spPr>
          <a:xfrm>
            <a:off x="5505419" y="1332522"/>
            <a:ext cx="1531031" cy="18287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3" idx="2"/>
            <a:endCxn id="57" idx="0"/>
          </p:cNvCxnSpPr>
          <p:nvPr/>
        </p:nvCxnSpPr>
        <p:spPr>
          <a:xfrm>
            <a:off x="5505419" y="1332522"/>
            <a:ext cx="4189107" cy="17425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8973395" y="3075066"/>
            <a:ext cx="14422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TE classification</a:t>
            </a:r>
            <a:endParaRPr lang="zh-CN" altLang="en-US" sz="1400" b="1" dirty="0"/>
          </a:p>
        </p:txBody>
      </p:sp>
      <p:sp>
        <p:nvSpPr>
          <p:cNvPr id="58" name="文本框 57"/>
          <p:cNvSpPr txBox="1"/>
          <p:nvPr/>
        </p:nvSpPr>
        <p:spPr>
          <a:xfrm>
            <a:off x="7682469" y="4950209"/>
            <a:ext cx="16514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Similarity to known </a:t>
            </a:r>
          </a:p>
          <a:p>
            <a:r>
              <a:rPr lang="en-US" altLang="zh-CN" sz="1400" b="1" dirty="0"/>
              <a:t>TE sequences</a:t>
            </a:r>
            <a:endParaRPr lang="zh-CN" altLang="en-US" sz="1400" b="1" dirty="0"/>
          </a:p>
        </p:txBody>
      </p:sp>
      <p:sp>
        <p:nvSpPr>
          <p:cNvPr id="61" name="文本框 60"/>
          <p:cNvSpPr txBox="1"/>
          <p:nvPr/>
        </p:nvSpPr>
        <p:spPr>
          <a:xfrm>
            <a:off x="10145750" y="4950209"/>
            <a:ext cx="1923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Similarity to </a:t>
            </a:r>
          </a:p>
          <a:p>
            <a:r>
              <a:rPr lang="en-US" altLang="zh-CN" sz="1400" b="1" dirty="0"/>
              <a:t>known TE proteins</a:t>
            </a:r>
            <a:endParaRPr lang="zh-CN" altLang="en-US" sz="1400" b="1" dirty="0"/>
          </a:p>
        </p:txBody>
      </p:sp>
      <p:cxnSp>
        <p:nvCxnSpPr>
          <p:cNvPr id="62" name="直接箭头连接符 61"/>
          <p:cNvCxnSpPr>
            <a:stCxn id="57" idx="2"/>
            <a:endCxn id="58" idx="0"/>
          </p:cNvCxnSpPr>
          <p:nvPr/>
        </p:nvCxnSpPr>
        <p:spPr>
          <a:xfrm flipH="1">
            <a:off x="8508215" y="3382843"/>
            <a:ext cx="1186311" cy="15673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57" idx="2"/>
            <a:endCxn id="61" idx="0"/>
          </p:cNvCxnSpPr>
          <p:nvPr/>
        </p:nvCxnSpPr>
        <p:spPr>
          <a:xfrm>
            <a:off x="9694526" y="3382843"/>
            <a:ext cx="1412985" cy="15673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9367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68" name="矩形 1767"/>
          <p:cNvSpPr/>
          <p:nvPr/>
        </p:nvSpPr>
        <p:spPr>
          <a:xfrm>
            <a:off x="3529133" y="310334"/>
            <a:ext cx="2485929" cy="369328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RESEARCH PURPOES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实验结果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71034" y="6475178"/>
            <a:ext cx="4294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i="1" dirty="0">
                <a:solidFill>
                  <a:schemeClr val="bg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报告人： 胡康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039432" y="1218505"/>
            <a:ext cx="3428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2.RepeatModeler2</a:t>
            </a:r>
            <a:r>
              <a:rPr lang="zh-CN" altLang="en-US" dirty="0"/>
              <a:t>评价方法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479" y="1755038"/>
            <a:ext cx="6449078" cy="3869448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71034" y="1218505"/>
            <a:ext cx="5591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1.EDTA</a:t>
            </a:r>
            <a:r>
              <a:rPr lang="zh-CN" altLang="en-US" dirty="0"/>
              <a:t>评价方法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6324" y="1755038"/>
            <a:ext cx="3879963" cy="386944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944929" y="5944087"/>
            <a:ext cx="2622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序列的完整性角度评价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852733" y="5944087"/>
            <a:ext cx="1663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碱基角度评价</a:t>
            </a:r>
          </a:p>
        </p:txBody>
      </p:sp>
    </p:spTree>
    <p:extLst>
      <p:ext uri="{BB962C8B-B14F-4D97-AF65-F5344CB8AC3E}">
        <p14:creationId xmlns:p14="http://schemas.microsoft.com/office/powerpoint/2010/main" val="2117414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实验结果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71034" y="6475178"/>
            <a:ext cx="4294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i="1" dirty="0">
                <a:solidFill>
                  <a:schemeClr val="bg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报告人： 胡康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8657260"/>
              </p:ext>
            </p:extLst>
          </p:nvPr>
        </p:nvGraphicFramePr>
        <p:xfrm>
          <a:off x="2101289" y="492841"/>
          <a:ext cx="9386830" cy="60523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6550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991518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881350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1002535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826265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771181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837282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881349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</a:tblGrid>
              <a:tr h="910884"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275237">
                <a:tc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Sensitivity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Specificity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Accuracy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Precision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FDR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F1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Perfect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Good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Present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r>
                        <a:rPr lang="en-US" altLang="zh-CN" sz="1200" dirty="0" err="1"/>
                        <a:t>KRF_bak</a:t>
                      </a:r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0.9213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0.9792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0.9640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0.9400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0.0600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0.9306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112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25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27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54016722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KRF</a:t>
                      </a:r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0.8798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0.9883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0.9594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0.9646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0.0354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0.9203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255631784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RepeatScout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0.9824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0.9493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0.9577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0.8685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0.1315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0.9220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21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106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49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910884"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0.7322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0.9721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0.9046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0.9113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0.0887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0.8120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43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23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19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0.9614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0.9613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0" baseline="0" dirty="0">
                          <a:latin typeface="Times New Roman" panose="02020603050405020304" pitchFamily="18" charset="0"/>
                          <a:ea typeface="+mn-ea"/>
                        </a:rPr>
                        <a:t>0.9613</a:t>
                      </a:r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0.8956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0.1044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0.9273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66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36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39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85658209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-5665" y="2021347"/>
            <a:ext cx="1615766" cy="369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果蝇实验数据</a:t>
            </a:r>
          </a:p>
        </p:txBody>
      </p:sp>
    </p:spTree>
    <p:extLst>
      <p:ext uri="{BB962C8B-B14F-4D97-AF65-F5344CB8AC3E}">
        <p14:creationId xmlns:p14="http://schemas.microsoft.com/office/powerpoint/2010/main" val="2500058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3492990936"/>
              </p:ext>
            </p:extLst>
          </p:nvPr>
        </p:nvGraphicFramePr>
        <p:xfrm>
          <a:off x="6535234" y="-1233"/>
          <a:ext cx="4456432" cy="33894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2387572360"/>
              </p:ext>
            </p:extLst>
          </p:nvPr>
        </p:nvGraphicFramePr>
        <p:xfrm>
          <a:off x="1219200" y="3388214"/>
          <a:ext cx="4456432" cy="34060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图表 5"/>
          <p:cNvGraphicFramePr/>
          <p:nvPr>
            <p:extLst>
              <p:ext uri="{D42A27DB-BD31-4B8C-83A1-F6EECF244321}">
                <p14:modId xmlns:p14="http://schemas.microsoft.com/office/powerpoint/2010/main" val="223956247"/>
              </p:ext>
            </p:extLst>
          </p:nvPr>
        </p:nvGraphicFramePr>
        <p:xfrm>
          <a:off x="6535234" y="3388214"/>
          <a:ext cx="4456432" cy="34060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图表 6"/>
          <p:cNvGraphicFramePr/>
          <p:nvPr>
            <p:extLst>
              <p:ext uri="{D42A27DB-BD31-4B8C-83A1-F6EECF244321}">
                <p14:modId xmlns:p14="http://schemas.microsoft.com/office/powerpoint/2010/main" val="3978358388"/>
              </p:ext>
            </p:extLst>
          </p:nvPr>
        </p:nvGraphicFramePr>
        <p:xfrm>
          <a:off x="0" y="0"/>
          <a:ext cx="5675632" cy="33894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4187824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1</a:t>
            </a:r>
          </a:p>
        </p:txBody>
      </p:sp>
      <p:sp>
        <p:nvSpPr>
          <p:cNvPr id="1768" name="矩形 1767"/>
          <p:cNvSpPr/>
          <p:nvPr/>
        </p:nvSpPr>
        <p:spPr>
          <a:xfrm>
            <a:off x="3529133" y="310334"/>
            <a:ext cx="2485929" cy="369328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RESEARCH PURPOES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11929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TE</a:t>
            </a:r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背景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71034" y="6475178"/>
            <a:ext cx="4294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i="1" dirty="0">
                <a:solidFill>
                  <a:schemeClr val="bg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报告人： 胡康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71034" y="846428"/>
            <a:ext cx="53850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TE</a:t>
            </a:r>
            <a:r>
              <a:rPr lang="zh-CN" altLang="en-US" sz="1400" b="1" dirty="0"/>
              <a:t>（转座子）</a:t>
            </a:r>
            <a:r>
              <a:rPr lang="zh-CN" altLang="en-US" sz="1400" dirty="0"/>
              <a:t>是一群有</a:t>
            </a:r>
            <a:r>
              <a:rPr lang="zh-CN" altLang="en-US" sz="1400" b="1" dirty="0"/>
              <a:t>结构</a:t>
            </a:r>
            <a:r>
              <a:rPr lang="zh-CN" altLang="en-US" sz="1400" dirty="0"/>
              <a:t>和</a:t>
            </a:r>
            <a:r>
              <a:rPr lang="zh-CN" altLang="en-US" sz="1400" b="1" dirty="0"/>
              <a:t>编码</a:t>
            </a:r>
            <a:r>
              <a:rPr lang="zh-CN" altLang="en-US" sz="1400" dirty="0"/>
              <a:t>特征的古老的重复序列。最初为了能具备转座的能力，它们有完整的结构和编码特征。但是随着时间的推移，某些</a:t>
            </a:r>
            <a:r>
              <a:rPr lang="en-US" altLang="zh-CN" sz="1400" dirty="0"/>
              <a:t>TE</a:t>
            </a:r>
            <a:r>
              <a:rPr lang="zh-CN" altLang="en-US" sz="1400" dirty="0"/>
              <a:t>的结构和编码特征会逐渐消失，从而</a:t>
            </a:r>
            <a:r>
              <a:rPr lang="zh-CN" altLang="en-US" sz="1400" b="1" dirty="0"/>
              <a:t>失去</a:t>
            </a:r>
            <a:r>
              <a:rPr lang="zh-CN" altLang="en-US" sz="1400" dirty="0"/>
              <a:t>转座的</a:t>
            </a:r>
            <a:r>
              <a:rPr lang="zh-CN" altLang="en-US" sz="1400" b="1" dirty="0"/>
              <a:t>活性</a:t>
            </a:r>
            <a:r>
              <a:rPr lang="zh-CN" altLang="en-US" sz="1400" dirty="0"/>
              <a:t>（通常伴有大量的</a:t>
            </a:r>
            <a:r>
              <a:rPr lang="en-US" altLang="zh-CN" sz="1400" b="1" dirty="0"/>
              <a:t>deletion</a:t>
            </a:r>
            <a:r>
              <a:rPr lang="zh-CN" altLang="en-US" sz="1400" dirty="0"/>
              <a:t>）。</a:t>
            </a:r>
            <a:endParaRPr lang="en-US" altLang="zh-CN" sz="1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034" y="1870725"/>
            <a:ext cx="5023039" cy="460786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5062" y="846428"/>
            <a:ext cx="4695238" cy="142857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015062" y="2413451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400" dirty="0"/>
              <a:t>2.TE</a:t>
            </a:r>
            <a:r>
              <a:rPr lang="zh-CN" altLang="en-US" sz="1400" dirty="0"/>
              <a:t>的</a:t>
            </a:r>
            <a:r>
              <a:rPr lang="zh-CN" altLang="en-US" sz="1400" b="1" dirty="0"/>
              <a:t>注释</a:t>
            </a:r>
            <a:r>
              <a:rPr lang="zh-CN" altLang="en-US" sz="1400" dirty="0"/>
              <a:t>就是识别目前基因组中存在的</a:t>
            </a:r>
            <a:r>
              <a:rPr lang="en-US" altLang="zh-CN" sz="1400" b="1" dirty="0"/>
              <a:t>TE</a:t>
            </a:r>
            <a:r>
              <a:rPr lang="zh-CN" altLang="en-US" sz="1400" b="1" dirty="0"/>
              <a:t>家族（通常是具备完整的结构和编码区）</a:t>
            </a:r>
            <a:r>
              <a:rPr lang="zh-CN" altLang="en-US" sz="1400" dirty="0"/>
              <a:t>。难点：</a:t>
            </a:r>
            <a:endParaRPr lang="en-US" altLang="zh-CN" sz="1400" dirty="0"/>
          </a:p>
          <a:p>
            <a:endParaRPr lang="en-US" altLang="zh-CN" sz="1400" dirty="0"/>
          </a:p>
          <a:p>
            <a:pPr marL="342900" indent="-342900">
              <a:buAutoNum type="alphaLcParenR"/>
            </a:pPr>
            <a:r>
              <a:rPr lang="en-US" altLang="zh-CN" sz="1400" dirty="0"/>
              <a:t>TE</a:t>
            </a:r>
            <a:r>
              <a:rPr lang="zh-CN" altLang="en-US" sz="1400" dirty="0"/>
              <a:t>发生了大量的</a:t>
            </a:r>
            <a:r>
              <a:rPr lang="en-US" altLang="zh-CN" sz="1400" dirty="0"/>
              <a:t>deletion</a:t>
            </a:r>
            <a:r>
              <a:rPr lang="zh-CN" altLang="en-US" sz="1400" dirty="0"/>
              <a:t>，很难从序列</a:t>
            </a:r>
            <a:r>
              <a:rPr lang="zh-CN" altLang="en-US" sz="1400" b="1" dirty="0"/>
              <a:t>一致性</a:t>
            </a:r>
            <a:r>
              <a:rPr lang="zh-CN" altLang="en-US" sz="1400" dirty="0"/>
              <a:t>判断两条序列本身同属一个家族。</a:t>
            </a:r>
            <a:endParaRPr lang="en-US" altLang="zh-CN" sz="1400" dirty="0"/>
          </a:p>
          <a:p>
            <a:pPr marL="342900" indent="-342900">
              <a:buAutoNum type="alphaLcParenR"/>
            </a:pPr>
            <a:endParaRPr lang="en-US" altLang="zh-CN" sz="1400" dirty="0"/>
          </a:p>
          <a:p>
            <a:pPr marL="342900" indent="-342900">
              <a:buFontTx/>
              <a:buAutoNum type="alphaLcParenR"/>
            </a:pPr>
            <a:r>
              <a:rPr lang="en-US" altLang="zh-CN" sz="1400" dirty="0"/>
              <a:t>TE</a:t>
            </a:r>
            <a:r>
              <a:rPr lang="zh-CN" altLang="en-US" sz="1400" dirty="0"/>
              <a:t>的起始和终止位置（</a:t>
            </a:r>
            <a:r>
              <a:rPr lang="zh-CN" altLang="en-US" sz="1400" b="1" dirty="0"/>
              <a:t>边界</a:t>
            </a:r>
            <a:r>
              <a:rPr lang="zh-CN" altLang="en-US" sz="1400" dirty="0"/>
              <a:t>）难确定。</a:t>
            </a:r>
            <a:endParaRPr lang="en-US" altLang="zh-CN" sz="1400" dirty="0"/>
          </a:p>
          <a:p>
            <a:pPr marL="342900" indent="-342900">
              <a:buFontTx/>
              <a:buAutoNum type="alphaLcParenR"/>
            </a:pPr>
            <a:endParaRPr lang="en-US" altLang="zh-CN" sz="1400" dirty="0"/>
          </a:p>
          <a:p>
            <a:pPr marL="342900" indent="-342900">
              <a:buFontTx/>
              <a:buAutoNum type="alphaLcParenR"/>
            </a:pPr>
            <a:r>
              <a:rPr lang="zh-CN" altLang="en-US" sz="1400" dirty="0"/>
              <a:t>由于片段化的</a:t>
            </a:r>
            <a:r>
              <a:rPr lang="en-US" altLang="zh-CN" sz="1400" dirty="0"/>
              <a:t>TE</a:t>
            </a:r>
            <a:r>
              <a:rPr lang="zh-CN" altLang="en-US" sz="1400" dirty="0"/>
              <a:t>数量较多，而完整的</a:t>
            </a:r>
            <a:r>
              <a:rPr lang="en-US" altLang="zh-CN" sz="1400" dirty="0"/>
              <a:t>TE</a:t>
            </a:r>
            <a:r>
              <a:rPr lang="zh-CN" altLang="en-US" sz="1400" dirty="0"/>
              <a:t>较少，一般的重复区识别算法没有足够多的支持信息识别完整的</a:t>
            </a:r>
            <a:r>
              <a:rPr lang="en-US" altLang="zh-CN" sz="1400" dirty="0"/>
              <a:t>TE</a:t>
            </a:r>
            <a:r>
              <a:rPr lang="zh-CN" altLang="en-US" sz="1400" dirty="0"/>
              <a:t>，而是识别非常多零散的片段。如</a:t>
            </a:r>
            <a:r>
              <a:rPr lang="en-US" altLang="zh-CN" sz="1400" dirty="0"/>
              <a:t>RepeatScout</a:t>
            </a:r>
            <a:r>
              <a:rPr lang="zh-CN" altLang="en-US" sz="1400" dirty="0"/>
              <a:t>中存在大量零散的重复序列。</a:t>
            </a:r>
          </a:p>
          <a:p>
            <a:endParaRPr lang="en-US" altLang="zh-CN" sz="1400" dirty="0"/>
          </a:p>
        </p:txBody>
      </p:sp>
      <p:sp>
        <p:nvSpPr>
          <p:cNvPr id="100" name="矩形 99"/>
          <p:cNvSpPr/>
          <p:nvPr/>
        </p:nvSpPr>
        <p:spPr>
          <a:xfrm>
            <a:off x="6156098" y="5201309"/>
            <a:ext cx="878449" cy="175765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7763177" y="5201309"/>
            <a:ext cx="878449" cy="175765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7011161" y="5201309"/>
            <a:ext cx="792520" cy="17576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9277941" y="5201309"/>
            <a:ext cx="878449" cy="175765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10157444" y="5201309"/>
            <a:ext cx="878449" cy="175765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bg1"/>
              </a:solidFill>
            </a:endParaRPr>
          </a:p>
        </p:txBody>
      </p:sp>
      <p:cxnSp>
        <p:nvCxnSpPr>
          <p:cNvPr id="20" name="曲线连接符 19"/>
          <p:cNvCxnSpPr>
            <a:stCxn id="100" idx="0"/>
            <a:endCxn id="106" idx="0"/>
          </p:cNvCxnSpPr>
          <p:nvPr/>
        </p:nvCxnSpPr>
        <p:spPr>
          <a:xfrm rot="5400000" flipH="1" flipV="1">
            <a:off x="8156244" y="3640388"/>
            <a:ext cx="12700" cy="3121843"/>
          </a:xfrm>
          <a:prstGeom prst="curvedConnector3">
            <a:avLst>
              <a:gd name="adj1" fmla="val 1800000"/>
            </a:avLst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曲线连接符 107"/>
          <p:cNvCxnSpPr>
            <a:stCxn id="101" idx="2"/>
            <a:endCxn id="107" idx="2"/>
          </p:cNvCxnSpPr>
          <p:nvPr/>
        </p:nvCxnSpPr>
        <p:spPr>
          <a:xfrm rot="16200000" flipH="1">
            <a:off x="9399535" y="4179940"/>
            <a:ext cx="12700" cy="2394267"/>
          </a:xfrm>
          <a:prstGeom prst="curvedConnector3">
            <a:avLst>
              <a:gd name="adj1" fmla="val 1800000"/>
            </a:avLst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6279548" y="5669390"/>
            <a:ext cx="225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完整的</a:t>
            </a:r>
            <a:r>
              <a:rPr lang="en-US" altLang="zh-CN" dirty="0"/>
              <a:t>TE</a:t>
            </a:r>
            <a:r>
              <a:rPr lang="zh-CN" altLang="en-US" dirty="0"/>
              <a:t>（个数少）</a:t>
            </a:r>
          </a:p>
        </p:txBody>
      </p:sp>
      <p:sp>
        <p:nvSpPr>
          <p:cNvPr id="109" name="文本框 108"/>
          <p:cNvSpPr txBox="1"/>
          <p:nvPr/>
        </p:nvSpPr>
        <p:spPr>
          <a:xfrm>
            <a:off x="9277941" y="5663040"/>
            <a:ext cx="2486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片段化的</a:t>
            </a:r>
            <a:r>
              <a:rPr lang="en-US" altLang="zh-CN" dirty="0"/>
              <a:t>TE</a:t>
            </a:r>
            <a:r>
              <a:rPr lang="zh-CN" altLang="en-US" dirty="0"/>
              <a:t>（个数多）</a:t>
            </a:r>
          </a:p>
        </p:txBody>
      </p:sp>
    </p:spTree>
    <p:extLst>
      <p:ext uri="{BB962C8B-B14F-4D97-AF65-F5344CB8AC3E}">
        <p14:creationId xmlns:p14="http://schemas.microsoft.com/office/powerpoint/2010/main" val="2594750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图表 7"/>
          <p:cNvGraphicFramePr/>
          <p:nvPr>
            <p:extLst>
              <p:ext uri="{D42A27DB-BD31-4B8C-83A1-F6EECF244321}">
                <p14:modId xmlns:p14="http://schemas.microsoft.com/office/powerpoint/2010/main" val="787046939"/>
              </p:ext>
            </p:extLst>
          </p:nvPr>
        </p:nvGraphicFramePr>
        <p:xfrm>
          <a:off x="-1873" y="0"/>
          <a:ext cx="6385041" cy="33387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图表 8"/>
          <p:cNvGraphicFramePr/>
          <p:nvPr>
            <p:extLst>
              <p:ext uri="{D42A27DB-BD31-4B8C-83A1-F6EECF244321}">
                <p14:modId xmlns:p14="http://schemas.microsoft.com/office/powerpoint/2010/main" val="1057164497"/>
              </p:ext>
            </p:extLst>
          </p:nvPr>
        </p:nvGraphicFramePr>
        <p:xfrm>
          <a:off x="5806959" y="0"/>
          <a:ext cx="6385040" cy="32096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图表 9"/>
          <p:cNvGraphicFramePr/>
          <p:nvPr>
            <p:extLst>
              <p:ext uri="{D42A27DB-BD31-4B8C-83A1-F6EECF244321}">
                <p14:modId xmlns:p14="http://schemas.microsoft.com/office/powerpoint/2010/main" val="1946111983"/>
              </p:ext>
            </p:extLst>
          </p:nvPr>
        </p:nvGraphicFramePr>
        <p:xfrm>
          <a:off x="965199" y="3596926"/>
          <a:ext cx="6383169" cy="33022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图表 10"/>
          <p:cNvGraphicFramePr/>
          <p:nvPr>
            <p:extLst>
              <p:ext uri="{D42A27DB-BD31-4B8C-83A1-F6EECF244321}">
                <p14:modId xmlns:p14="http://schemas.microsoft.com/office/powerpoint/2010/main" val="3449975919"/>
              </p:ext>
            </p:extLst>
          </p:nvPr>
        </p:nvGraphicFramePr>
        <p:xfrm>
          <a:off x="5806959" y="3467819"/>
          <a:ext cx="6385041" cy="33022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6192638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007795" y="1639569"/>
            <a:ext cx="5900102" cy="1086930"/>
            <a:chOff x="1994169" y="1639569"/>
            <a:chExt cx="5900102" cy="1086930"/>
          </a:xfrm>
        </p:grpSpPr>
        <p:sp>
          <p:nvSpPr>
            <p:cNvPr id="2" name="矩形 1"/>
            <p:cNvSpPr/>
            <p:nvPr/>
          </p:nvSpPr>
          <p:spPr>
            <a:xfrm>
              <a:off x="1994170" y="2364189"/>
              <a:ext cx="5900101" cy="36231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Overall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994171" y="2001879"/>
              <a:ext cx="2286000" cy="36231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Positive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4280171" y="2001879"/>
              <a:ext cx="2500008" cy="36231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Negative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6780179" y="2001879"/>
              <a:ext cx="1114092" cy="36231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Positive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994169" y="1639569"/>
              <a:ext cx="2655651" cy="36231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Target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4649820" y="1639569"/>
              <a:ext cx="3244451" cy="36231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Non-target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794476" y="1639569"/>
            <a:ext cx="2198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Standard annotation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2032529" y="2030008"/>
            <a:ext cx="1960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Testing annotation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2334635" y="2420447"/>
            <a:ext cx="1658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Whole genome</a:t>
            </a:r>
            <a:endParaRPr lang="zh-CN" altLang="en-US" dirty="0"/>
          </a:p>
        </p:txBody>
      </p:sp>
      <p:sp>
        <p:nvSpPr>
          <p:cNvPr id="5" name="左大括号 4"/>
          <p:cNvSpPr/>
          <p:nvPr/>
        </p:nvSpPr>
        <p:spPr>
          <a:xfrm rot="5400000">
            <a:off x="4992583" y="292472"/>
            <a:ext cx="316426" cy="2286001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左大括号 17"/>
          <p:cNvSpPr/>
          <p:nvPr/>
        </p:nvSpPr>
        <p:spPr>
          <a:xfrm rot="5400000">
            <a:off x="6320408" y="1250647"/>
            <a:ext cx="316426" cy="369649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左大括号 18"/>
          <p:cNvSpPr/>
          <p:nvPr/>
        </p:nvSpPr>
        <p:spPr>
          <a:xfrm rot="5400000">
            <a:off x="7570413" y="370292"/>
            <a:ext cx="316426" cy="2130361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左大括号 19"/>
          <p:cNvSpPr/>
          <p:nvPr/>
        </p:nvSpPr>
        <p:spPr>
          <a:xfrm rot="5400000">
            <a:off x="9192639" y="878427"/>
            <a:ext cx="316426" cy="1114090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4910036" y="726772"/>
            <a:ext cx="48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TP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6237861" y="723260"/>
            <a:ext cx="48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FN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7487866" y="730283"/>
            <a:ext cx="48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TN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9110091" y="730283"/>
            <a:ext cx="48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FP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363976" y="723260"/>
            <a:ext cx="48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363976" y="3317303"/>
            <a:ext cx="48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/>
              <p:cNvSpPr txBox="1"/>
              <p:nvPr/>
            </p:nvSpPr>
            <p:spPr>
              <a:xfrm>
                <a:off x="1794476" y="3886081"/>
                <a:ext cx="4042120" cy="4841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Sensitivity = </a:t>
                </a:r>
                <a:r>
                  <a:rPr lang="en-US" altLang="zh-CN" i="1" dirty="0"/>
                  <a:t>P</a:t>
                </a:r>
                <a:r>
                  <a:rPr lang="en-US" altLang="zh-CN" dirty="0"/>
                  <a:t>(positive |target)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4476" y="3886081"/>
                <a:ext cx="4042120" cy="484172"/>
              </a:xfrm>
              <a:prstGeom prst="rect">
                <a:avLst/>
              </a:prstGeom>
              <a:blipFill>
                <a:blip r:embed="rId2"/>
                <a:stretch>
                  <a:fillRect l="-1207" b="-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7160901" y="3886081"/>
                <a:ext cx="4570655" cy="485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Specificity = </a:t>
                </a:r>
                <a:r>
                  <a:rPr lang="en-US" altLang="zh-CN" i="1" dirty="0"/>
                  <a:t>P</a:t>
                </a:r>
                <a:r>
                  <a:rPr lang="en-US" altLang="zh-CN" dirty="0"/>
                  <a:t>(negative |</a:t>
                </a:r>
                <a:r>
                  <a:rPr lang="en-US" altLang="zh-CN" dirty="0" err="1"/>
                  <a:t>non_target</a:t>
                </a:r>
                <a:r>
                  <a:rPr lang="en-US" altLang="zh-CN" dirty="0"/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0901" y="3886081"/>
                <a:ext cx="4570655" cy="485582"/>
              </a:xfrm>
              <a:prstGeom prst="rect">
                <a:avLst/>
              </a:prstGeom>
              <a:blipFill>
                <a:blip r:embed="rId3"/>
                <a:stretch>
                  <a:fillRect l="-1202" b="-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/>
              <p:cNvSpPr txBox="1"/>
              <p:nvPr/>
            </p:nvSpPr>
            <p:spPr>
              <a:xfrm>
                <a:off x="1619381" y="4688771"/>
                <a:ext cx="4747098" cy="485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Accuracy = </a:t>
                </a:r>
                <a:r>
                  <a:rPr lang="en-US" altLang="zh-CN" i="1" dirty="0"/>
                  <a:t>P</a:t>
                </a:r>
                <a:r>
                  <a:rPr lang="en-US" altLang="zh-CN" dirty="0"/>
                  <a:t>(</a:t>
                </a:r>
                <a:r>
                  <a:rPr lang="en-US" altLang="zh-CN" dirty="0" err="1"/>
                  <a:t>true_classification</a:t>
                </a:r>
                <a:r>
                  <a:rPr lang="en-US" altLang="zh-CN" dirty="0"/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381" y="4688771"/>
                <a:ext cx="4747098" cy="485582"/>
              </a:xfrm>
              <a:prstGeom prst="rect">
                <a:avLst/>
              </a:prstGeom>
              <a:blipFill>
                <a:blip r:embed="rId4"/>
                <a:stretch>
                  <a:fillRect l="-1157" b="-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/>
              <p:cNvSpPr txBox="1"/>
              <p:nvPr/>
            </p:nvSpPr>
            <p:spPr>
              <a:xfrm>
                <a:off x="7802926" y="4688771"/>
                <a:ext cx="4570655" cy="485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Precision = </a:t>
                </a:r>
                <a:r>
                  <a:rPr lang="en-US" altLang="zh-CN" i="1" dirty="0"/>
                  <a:t>P</a:t>
                </a:r>
                <a:r>
                  <a:rPr lang="en-US" altLang="zh-CN" dirty="0"/>
                  <a:t>(target |positive)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2926" y="4688771"/>
                <a:ext cx="4570655" cy="485582"/>
              </a:xfrm>
              <a:prstGeom prst="rect">
                <a:avLst/>
              </a:prstGeom>
              <a:blipFill>
                <a:blip r:embed="rId5"/>
                <a:stretch>
                  <a:fillRect l="-1067" b="-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/>
              <p:cNvSpPr txBox="1"/>
              <p:nvPr/>
            </p:nvSpPr>
            <p:spPr>
              <a:xfrm>
                <a:off x="2158683" y="5492871"/>
                <a:ext cx="4747098" cy="5262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F1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 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𝑆𝑒𝑛𝑠𝑖𝑡𝑖𝑣𝑖𝑡𝑦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𝑃𝑟𝑒𝑐𝑖𝑠𝑖𝑜𝑛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𝑆𝑒𝑛𝑠𝑖𝑡𝑖𝑣𝑖𝑡𝑦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𝑃𝑟𝑒𝑐𝑖𝑠𝑖𝑜𝑛</m:t>
                        </m:r>
                      </m:den>
                    </m:f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8683" y="5492871"/>
                <a:ext cx="4747098" cy="526234"/>
              </a:xfrm>
              <a:prstGeom prst="rect">
                <a:avLst/>
              </a:prstGeom>
              <a:blipFill>
                <a:blip r:embed="rId6"/>
                <a:stretch>
                  <a:fillRect l="-1027" b="-58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/>
              <p:cNvSpPr txBox="1"/>
              <p:nvPr/>
            </p:nvSpPr>
            <p:spPr>
              <a:xfrm>
                <a:off x="7802926" y="5494425"/>
                <a:ext cx="4570655" cy="485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FDR = </a:t>
                </a:r>
                <a:r>
                  <a:rPr lang="en-US" altLang="zh-CN" i="1" dirty="0"/>
                  <a:t>P</a:t>
                </a:r>
                <a:r>
                  <a:rPr lang="en-US" altLang="zh-CN" dirty="0"/>
                  <a:t>(</a:t>
                </a:r>
                <a:r>
                  <a:rPr lang="en-US" altLang="zh-CN" dirty="0" err="1"/>
                  <a:t>non_target</a:t>
                </a:r>
                <a:r>
                  <a:rPr lang="en-US" altLang="zh-CN" dirty="0"/>
                  <a:t> |positive)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2926" y="5494425"/>
                <a:ext cx="4570655" cy="485582"/>
              </a:xfrm>
              <a:prstGeom prst="rect">
                <a:avLst/>
              </a:prstGeom>
              <a:blipFill>
                <a:blip r:embed="rId7"/>
                <a:stretch>
                  <a:fillRect l="-1067" b="-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05005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1966452" y="585757"/>
            <a:ext cx="3185651" cy="8603"/>
          </a:xfrm>
          <a:prstGeom prst="line">
            <a:avLst/>
          </a:prstGeom>
          <a:ln w="57150">
            <a:solidFill>
              <a:srgbClr val="F959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1966452" y="1017640"/>
            <a:ext cx="2590308" cy="635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4625340" y="1017640"/>
            <a:ext cx="526763" cy="6350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731520" y="454952"/>
            <a:ext cx="1181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rgbClr val="F959D7"/>
                </a:solidFill>
              </a:rPr>
              <a:t>Reference family</a:t>
            </a:r>
            <a:endParaRPr lang="zh-CN" altLang="en-US" sz="1100" dirty="0">
              <a:solidFill>
                <a:srgbClr val="F959D7"/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732012" y="893185"/>
            <a:ext cx="1181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Library sequence</a:t>
            </a:r>
            <a:endParaRPr lang="zh-CN" altLang="en-US" sz="1100" dirty="0"/>
          </a:p>
        </p:txBody>
      </p:sp>
      <p:sp>
        <p:nvSpPr>
          <p:cNvPr id="52" name="文本框 51"/>
          <p:cNvSpPr txBox="1"/>
          <p:nvPr/>
        </p:nvSpPr>
        <p:spPr>
          <a:xfrm>
            <a:off x="2461752" y="743700"/>
            <a:ext cx="8986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95% identity</a:t>
            </a:r>
            <a:endParaRPr lang="zh-CN" altLang="en-US" sz="1100" dirty="0"/>
          </a:p>
        </p:txBody>
      </p:sp>
      <p:sp>
        <p:nvSpPr>
          <p:cNvPr id="53" name="文本框 52"/>
          <p:cNvSpPr txBox="1"/>
          <p:nvPr/>
        </p:nvSpPr>
        <p:spPr>
          <a:xfrm>
            <a:off x="4253434" y="1033255"/>
            <a:ext cx="1011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95% coverage</a:t>
            </a:r>
            <a:endParaRPr lang="zh-CN" altLang="en-US" sz="1100" dirty="0"/>
          </a:p>
        </p:txBody>
      </p:sp>
      <p:sp>
        <p:nvSpPr>
          <p:cNvPr id="54" name="文本框 53"/>
          <p:cNvSpPr txBox="1"/>
          <p:nvPr/>
        </p:nvSpPr>
        <p:spPr>
          <a:xfrm>
            <a:off x="2547292" y="188998"/>
            <a:ext cx="1011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“Perfect”</a:t>
            </a:r>
            <a:endParaRPr lang="zh-CN" altLang="en-US" sz="1400" b="1" dirty="0"/>
          </a:p>
        </p:txBody>
      </p:sp>
      <p:cxnSp>
        <p:nvCxnSpPr>
          <p:cNvPr id="55" name="直接连接符 54"/>
          <p:cNvCxnSpPr/>
          <p:nvPr/>
        </p:nvCxnSpPr>
        <p:spPr>
          <a:xfrm>
            <a:off x="1965960" y="1974834"/>
            <a:ext cx="3185651" cy="860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 flipV="1">
            <a:off x="1965960" y="2404464"/>
            <a:ext cx="1295646" cy="133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>
            <a:off x="4624848" y="2565821"/>
            <a:ext cx="526763" cy="6350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731028" y="1844029"/>
            <a:ext cx="1181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rgbClr val="00B050"/>
                </a:solidFill>
              </a:rPr>
              <a:t>Reference family</a:t>
            </a:r>
            <a:endParaRPr lang="zh-CN" altLang="en-US" sz="1100" dirty="0">
              <a:solidFill>
                <a:srgbClr val="00B050"/>
              </a:solidFill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731520" y="2282262"/>
            <a:ext cx="1181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Library sequence</a:t>
            </a:r>
            <a:endParaRPr lang="zh-CN" altLang="en-US" sz="1100" dirty="0"/>
          </a:p>
        </p:txBody>
      </p:sp>
      <p:sp>
        <p:nvSpPr>
          <p:cNvPr id="60" name="文本框 59"/>
          <p:cNvSpPr txBox="1"/>
          <p:nvPr/>
        </p:nvSpPr>
        <p:spPr>
          <a:xfrm>
            <a:off x="2461752" y="2100204"/>
            <a:ext cx="8986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95% identity</a:t>
            </a:r>
            <a:endParaRPr lang="zh-CN" altLang="en-US" sz="1100" dirty="0"/>
          </a:p>
        </p:txBody>
      </p:sp>
      <p:sp>
        <p:nvSpPr>
          <p:cNvPr id="61" name="文本框 60"/>
          <p:cNvSpPr txBox="1"/>
          <p:nvPr/>
        </p:nvSpPr>
        <p:spPr>
          <a:xfrm>
            <a:off x="4253434" y="2607739"/>
            <a:ext cx="1011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95% coverage</a:t>
            </a:r>
            <a:endParaRPr lang="zh-CN" altLang="en-US" sz="1100" dirty="0"/>
          </a:p>
        </p:txBody>
      </p:sp>
      <p:sp>
        <p:nvSpPr>
          <p:cNvPr id="62" name="文本框 61"/>
          <p:cNvSpPr txBox="1"/>
          <p:nvPr/>
        </p:nvSpPr>
        <p:spPr>
          <a:xfrm>
            <a:off x="2546800" y="1578075"/>
            <a:ext cx="1011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“Good”</a:t>
            </a:r>
            <a:endParaRPr lang="zh-CN" altLang="en-US" sz="1400" b="1" dirty="0"/>
          </a:p>
        </p:txBody>
      </p:sp>
      <p:cxnSp>
        <p:nvCxnSpPr>
          <p:cNvPr id="63" name="直接连接符 62"/>
          <p:cNvCxnSpPr/>
          <p:nvPr/>
        </p:nvCxnSpPr>
        <p:spPr>
          <a:xfrm>
            <a:off x="2849880" y="2572171"/>
            <a:ext cx="170688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>
            <a:off x="1965960" y="3693070"/>
            <a:ext cx="3185651" cy="8603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 flipV="1">
            <a:off x="1965960" y="4122700"/>
            <a:ext cx="1295646" cy="133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>
            <a:off x="4183380" y="4284057"/>
            <a:ext cx="968231" cy="6350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/>
          <p:cNvSpPr txBox="1"/>
          <p:nvPr/>
        </p:nvSpPr>
        <p:spPr>
          <a:xfrm>
            <a:off x="731028" y="3562265"/>
            <a:ext cx="1181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accent2">
                    <a:lumMod val="75000"/>
                  </a:schemeClr>
                </a:solidFill>
              </a:rPr>
              <a:t>Reference family</a:t>
            </a:r>
            <a:endParaRPr lang="zh-CN" alt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731520" y="4000498"/>
            <a:ext cx="1181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Library sequence</a:t>
            </a:r>
            <a:endParaRPr lang="zh-CN" altLang="en-US" sz="1100" dirty="0"/>
          </a:p>
        </p:txBody>
      </p:sp>
      <p:sp>
        <p:nvSpPr>
          <p:cNvPr id="75" name="文本框 74"/>
          <p:cNvSpPr txBox="1"/>
          <p:nvPr/>
        </p:nvSpPr>
        <p:spPr>
          <a:xfrm>
            <a:off x="2461752" y="3818440"/>
            <a:ext cx="8986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80% identity</a:t>
            </a:r>
            <a:endParaRPr lang="zh-CN" altLang="en-US" sz="1100" dirty="0"/>
          </a:p>
        </p:txBody>
      </p:sp>
      <p:sp>
        <p:nvSpPr>
          <p:cNvPr id="76" name="文本框 75"/>
          <p:cNvSpPr txBox="1"/>
          <p:nvPr/>
        </p:nvSpPr>
        <p:spPr>
          <a:xfrm>
            <a:off x="4253434" y="4325975"/>
            <a:ext cx="1011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80% coverage</a:t>
            </a:r>
            <a:endParaRPr lang="zh-CN" altLang="en-US" sz="1100" dirty="0"/>
          </a:p>
        </p:txBody>
      </p:sp>
      <p:sp>
        <p:nvSpPr>
          <p:cNvPr id="77" name="文本框 76"/>
          <p:cNvSpPr txBox="1"/>
          <p:nvPr/>
        </p:nvSpPr>
        <p:spPr>
          <a:xfrm>
            <a:off x="2546800" y="3296311"/>
            <a:ext cx="1011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“Present”</a:t>
            </a:r>
            <a:endParaRPr lang="zh-CN" altLang="en-US" sz="1400" b="1" dirty="0"/>
          </a:p>
        </p:txBody>
      </p:sp>
      <p:cxnSp>
        <p:nvCxnSpPr>
          <p:cNvPr id="78" name="直接连接符 77"/>
          <p:cNvCxnSpPr/>
          <p:nvPr/>
        </p:nvCxnSpPr>
        <p:spPr>
          <a:xfrm flipV="1">
            <a:off x="2849880" y="4284057"/>
            <a:ext cx="1280160" cy="635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68490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38024" y="2808648"/>
            <a:ext cx="4988063" cy="3623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Overall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638025" y="2446338"/>
            <a:ext cx="1745639" cy="3623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Positive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383665" y="2446338"/>
            <a:ext cx="2215950" cy="3623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Negative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599614" y="2446338"/>
            <a:ext cx="1026473" cy="3623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Positive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638024" y="2084028"/>
            <a:ext cx="2339342" cy="3623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Target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977366" y="2084028"/>
            <a:ext cx="2648721" cy="3623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Non-target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0" y="2092282"/>
            <a:ext cx="2198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Standard annotation</a:t>
            </a:r>
            <a:endParaRPr lang="zh-CN" altLang="en-US" sz="1400" dirty="0"/>
          </a:p>
        </p:txBody>
      </p:sp>
      <p:sp>
        <p:nvSpPr>
          <p:cNvPr id="16" name="文本框 15"/>
          <p:cNvSpPr txBox="1"/>
          <p:nvPr/>
        </p:nvSpPr>
        <p:spPr>
          <a:xfrm>
            <a:off x="149215" y="2482721"/>
            <a:ext cx="1960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Testing annotation</a:t>
            </a:r>
            <a:endParaRPr lang="zh-CN" altLang="en-US" sz="1400" dirty="0"/>
          </a:p>
        </p:txBody>
      </p:sp>
      <p:sp>
        <p:nvSpPr>
          <p:cNvPr id="17" name="文本框 16"/>
          <p:cNvSpPr txBox="1"/>
          <p:nvPr/>
        </p:nvSpPr>
        <p:spPr>
          <a:xfrm>
            <a:off x="363976" y="2873239"/>
            <a:ext cx="16582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Whole genome</a:t>
            </a:r>
            <a:endParaRPr lang="zh-CN" altLang="en-US" sz="1400" dirty="0"/>
          </a:p>
        </p:txBody>
      </p:sp>
      <p:sp>
        <p:nvSpPr>
          <p:cNvPr id="5" name="左大括号 4"/>
          <p:cNvSpPr/>
          <p:nvPr/>
        </p:nvSpPr>
        <p:spPr>
          <a:xfrm rot="5400000">
            <a:off x="2352631" y="1007112"/>
            <a:ext cx="316426" cy="1745640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左大括号 17"/>
          <p:cNvSpPr/>
          <p:nvPr/>
        </p:nvSpPr>
        <p:spPr>
          <a:xfrm rot="5400000">
            <a:off x="3522302" y="1583080"/>
            <a:ext cx="316426" cy="593702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左大括号 18"/>
          <p:cNvSpPr/>
          <p:nvPr/>
        </p:nvSpPr>
        <p:spPr>
          <a:xfrm rot="5400000">
            <a:off x="4630277" y="1068808"/>
            <a:ext cx="316426" cy="1622248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左大括号 19"/>
          <p:cNvSpPr/>
          <p:nvPr/>
        </p:nvSpPr>
        <p:spPr>
          <a:xfrm rot="5400000">
            <a:off x="5954638" y="1366695"/>
            <a:ext cx="316426" cy="1026472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2326175" y="1188690"/>
            <a:ext cx="48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TP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3442367" y="1167583"/>
            <a:ext cx="48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FN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4547730" y="1162185"/>
            <a:ext cx="48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TN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5872090" y="1188690"/>
            <a:ext cx="48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FP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363976" y="778209"/>
            <a:ext cx="48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7906986" y="778209"/>
            <a:ext cx="48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/>
              <p:cNvSpPr txBox="1"/>
              <p:nvPr/>
            </p:nvSpPr>
            <p:spPr>
              <a:xfrm>
                <a:off x="160936" y="3611307"/>
                <a:ext cx="4042120" cy="3981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Sensitivity = </a:t>
                </a:r>
                <a:r>
                  <a:rPr lang="en-US" altLang="zh-CN" sz="1400" i="1" dirty="0"/>
                  <a:t>P</a:t>
                </a:r>
                <a:r>
                  <a:rPr lang="en-US" altLang="zh-CN" sz="1400" dirty="0"/>
                  <a:t>(positive |target)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936" y="3611307"/>
                <a:ext cx="4042120" cy="398186"/>
              </a:xfrm>
              <a:prstGeom prst="rect">
                <a:avLst/>
              </a:prstGeom>
              <a:blipFill>
                <a:blip r:embed="rId2"/>
                <a:stretch>
                  <a:fillRect l="-452" b="-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3314286" y="3611033"/>
                <a:ext cx="4570655" cy="3981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Specificity = </a:t>
                </a:r>
                <a:r>
                  <a:rPr lang="en-US" altLang="zh-CN" sz="1400" i="1" dirty="0"/>
                  <a:t>P</a:t>
                </a:r>
                <a:r>
                  <a:rPr lang="en-US" altLang="zh-CN" sz="1400" dirty="0"/>
                  <a:t>(negative |</a:t>
                </a:r>
                <a:r>
                  <a:rPr lang="en-US" altLang="zh-CN" sz="1400" dirty="0" err="1"/>
                  <a:t>non_target</a:t>
                </a:r>
                <a:r>
                  <a:rPr lang="en-US" altLang="zh-CN" sz="1400" dirty="0"/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</m:num>
                      <m:den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4286" y="3611033"/>
                <a:ext cx="4570655" cy="398186"/>
              </a:xfrm>
              <a:prstGeom prst="rect">
                <a:avLst/>
              </a:prstGeom>
              <a:blipFill>
                <a:blip r:embed="rId3"/>
                <a:stretch>
                  <a:fillRect l="-401" b="-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/>
              <p:cNvSpPr txBox="1"/>
              <p:nvPr/>
            </p:nvSpPr>
            <p:spPr>
              <a:xfrm>
                <a:off x="-14159" y="4413997"/>
                <a:ext cx="4747098" cy="3981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Accuracy = </a:t>
                </a:r>
                <a:r>
                  <a:rPr lang="en-US" altLang="zh-CN" sz="1400" i="1" dirty="0"/>
                  <a:t>P</a:t>
                </a:r>
                <a:r>
                  <a:rPr lang="en-US" altLang="zh-CN" sz="1400" dirty="0"/>
                  <a:t>(</a:t>
                </a:r>
                <a:r>
                  <a:rPr lang="en-US" altLang="zh-CN" sz="1400" dirty="0" err="1"/>
                  <a:t>true_classification</a:t>
                </a:r>
                <a:r>
                  <a:rPr lang="en-US" altLang="zh-CN" sz="1400" dirty="0"/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</m:num>
                      <m:den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159" y="4413997"/>
                <a:ext cx="4747098" cy="398186"/>
              </a:xfrm>
              <a:prstGeom prst="rect">
                <a:avLst/>
              </a:prstGeom>
              <a:blipFill>
                <a:blip r:embed="rId4"/>
                <a:stretch>
                  <a:fillRect l="-386" b="-61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/>
              <p:cNvSpPr txBox="1"/>
              <p:nvPr/>
            </p:nvSpPr>
            <p:spPr>
              <a:xfrm>
                <a:off x="3630571" y="4413723"/>
                <a:ext cx="4570655" cy="3981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Precision = </a:t>
                </a:r>
                <a:r>
                  <a:rPr lang="en-US" altLang="zh-CN" sz="1400" i="1" dirty="0"/>
                  <a:t>P</a:t>
                </a:r>
                <a:r>
                  <a:rPr lang="en-US" altLang="zh-CN" sz="1400" dirty="0"/>
                  <a:t>(target |positive)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0571" y="4413723"/>
                <a:ext cx="4570655" cy="398186"/>
              </a:xfrm>
              <a:prstGeom prst="rect">
                <a:avLst/>
              </a:prstGeom>
              <a:blipFill>
                <a:blip r:embed="rId5"/>
                <a:stretch>
                  <a:fillRect l="-401" b="-61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/>
              <p:cNvSpPr txBox="1"/>
              <p:nvPr/>
            </p:nvSpPr>
            <p:spPr>
              <a:xfrm>
                <a:off x="525143" y="5218097"/>
                <a:ext cx="4747098" cy="4297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F1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2 ∗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𝑆𝑒𝑛𝑠𝑖𝑡𝑖𝑣𝑖𝑡𝑦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 ∗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𝑃𝑟𝑒𝑐𝑖𝑠𝑖𝑜𝑛</m:t>
                        </m:r>
                      </m:num>
                      <m:den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𝑆𝑒𝑛𝑠𝑖𝑡𝑖𝑣𝑖𝑡𝑦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𝑃𝑟𝑒𝑐𝑖𝑠𝑖𝑜𝑛</m:t>
                        </m:r>
                      </m:den>
                    </m:f>
                  </m:oMath>
                </a14:m>
                <a:r>
                  <a:rPr lang="zh-CN" altLang="en-US" sz="1400" dirty="0"/>
                  <a:t> </a:t>
                </a:r>
                <a:r>
                  <a:rPr lang="en-US" altLang="zh-CN" sz="14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143" y="5218097"/>
                <a:ext cx="4747098" cy="429798"/>
              </a:xfrm>
              <a:prstGeom prst="rect">
                <a:avLst/>
              </a:prstGeom>
              <a:blipFill>
                <a:blip r:embed="rId6"/>
                <a:stretch>
                  <a:fillRect l="-385"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/>
              <p:cNvSpPr txBox="1"/>
              <p:nvPr/>
            </p:nvSpPr>
            <p:spPr>
              <a:xfrm>
                <a:off x="3683938" y="5233903"/>
                <a:ext cx="4570655" cy="3981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FDR = </a:t>
                </a:r>
                <a:r>
                  <a:rPr lang="en-US" altLang="zh-CN" sz="1400" i="1" dirty="0"/>
                  <a:t>P</a:t>
                </a:r>
                <a:r>
                  <a:rPr lang="en-US" altLang="zh-CN" sz="1400" dirty="0"/>
                  <a:t>(</a:t>
                </a:r>
                <a:r>
                  <a:rPr lang="en-US" altLang="zh-CN" sz="1400" dirty="0" err="1"/>
                  <a:t>non_target</a:t>
                </a:r>
                <a:r>
                  <a:rPr lang="en-US" altLang="zh-CN" sz="1400" dirty="0"/>
                  <a:t> |positive)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</m:num>
                      <m:den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3938" y="5233903"/>
                <a:ext cx="4570655" cy="398186"/>
              </a:xfrm>
              <a:prstGeom prst="rect">
                <a:avLst/>
              </a:prstGeom>
              <a:blipFill>
                <a:blip r:embed="rId7"/>
                <a:stretch>
                  <a:fillRect l="-400" b="-4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接连接符 32"/>
          <p:cNvCxnSpPr/>
          <p:nvPr/>
        </p:nvCxnSpPr>
        <p:spPr>
          <a:xfrm>
            <a:off x="8538756" y="1835401"/>
            <a:ext cx="3185651" cy="8603"/>
          </a:xfrm>
          <a:prstGeom prst="line">
            <a:avLst/>
          </a:prstGeom>
          <a:ln w="57150">
            <a:solidFill>
              <a:srgbClr val="F959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8538756" y="2267284"/>
            <a:ext cx="2590308" cy="635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11197644" y="2267284"/>
            <a:ext cx="526763" cy="6350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7303824" y="1704596"/>
            <a:ext cx="1181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rgbClr val="F959D7"/>
                </a:solidFill>
              </a:rPr>
              <a:t>Reference family</a:t>
            </a:r>
            <a:endParaRPr lang="zh-CN" altLang="en-US" sz="1100" dirty="0">
              <a:solidFill>
                <a:srgbClr val="F959D7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7304316" y="2142829"/>
            <a:ext cx="1181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Library sequence</a:t>
            </a:r>
            <a:endParaRPr lang="zh-CN" altLang="en-US" sz="1100" dirty="0"/>
          </a:p>
        </p:txBody>
      </p:sp>
      <p:sp>
        <p:nvSpPr>
          <p:cNvPr id="38" name="文本框 37"/>
          <p:cNvSpPr txBox="1"/>
          <p:nvPr/>
        </p:nvSpPr>
        <p:spPr>
          <a:xfrm>
            <a:off x="9034056" y="1993344"/>
            <a:ext cx="8986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95% identity</a:t>
            </a:r>
            <a:endParaRPr lang="zh-CN" altLang="en-US" sz="1100" dirty="0"/>
          </a:p>
        </p:txBody>
      </p:sp>
      <p:sp>
        <p:nvSpPr>
          <p:cNvPr id="39" name="文本框 38"/>
          <p:cNvSpPr txBox="1"/>
          <p:nvPr/>
        </p:nvSpPr>
        <p:spPr>
          <a:xfrm>
            <a:off x="10825738" y="2282899"/>
            <a:ext cx="1011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95% coverage</a:t>
            </a:r>
            <a:endParaRPr lang="zh-CN" altLang="en-US" sz="1100" dirty="0"/>
          </a:p>
        </p:txBody>
      </p:sp>
      <p:sp>
        <p:nvSpPr>
          <p:cNvPr id="40" name="文本框 39"/>
          <p:cNvSpPr txBox="1"/>
          <p:nvPr/>
        </p:nvSpPr>
        <p:spPr>
          <a:xfrm>
            <a:off x="9119596" y="1438642"/>
            <a:ext cx="1011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“Perfect”</a:t>
            </a:r>
            <a:endParaRPr lang="zh-CN" altLang="en-US" sz="1400" b="1" dirty="0"/>
          </a:p>
        </p:txBody>
      </p:sp>
      <p:cxnSp>
        <p:nvCxnSpPr>
          <p:cNvPr id="41" name="直接连接符 40"/>
          <p:cNvCxnSpPr/>
          <p:nvPr/>
        </p:nvCxnSpPr>
        <p:spPr>
          <a:xfrm>
            <a:off x="8538264" y="3224478"/>
            <a:ext cx="3185651" cy="860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flipV="1">
            <a:off x="8538264" y="3654108"/>
            <a:ext cx="1295646" cy="133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11197152" y="3815465"/>
            <a:ext cx="526763" cy="6350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7303332" y="3093673"/>
            <a:ext cx="1181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rgbClr val="00B050"/>
                </a:solidFill>
              </a:rPr>
              <a:t>Reference family</a:t>
            </a:r>
            <a:endParaRPr lang="zh-CN" altLang="en-US" sz="1100" dirty="0">
              <a:solidFill>
                <a:srgbClr val="00B050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7303824" y="3531906"/>
            <a:ext cx="1181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Library sequence</a:t>
            </a:r>
            <a:endParaRPr lang="zh-CN" altLang="en-US" sz="1100" dirty="0"/>
          </a:p>
        </p:txBody>
      </p:sp>
      <p:sp>
        <p:nvSpPr>
          <p:cNvPr id="46" name="文本框 45"/>
          <p:cNvSpPr txBox="1"/>
          <p:nvPr/>
        </p:nvSpPr>
        <p:spPr>
          <a:xfrm>
            <a:off x="9034056" y="3349848"/>
            <a:ext cx="8986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95% identity</a:t>
            </a:r>
            <a:endParaRPr lang="zh-CN" altLang="en-US" sz="1100" dirty="0"/>
          </a:p>
        </p:txBody>
      </p:sp>
      <p:sp>
        <p:nvSpPr>
          <p:cNvPr id="47" name="文本框 46"/>
          <p:cNvSpPr txBox="1"/>
          <p:nvPr/>
        </p:nvSpPr>
        <p:spPr>
          <a:xfrm>
            <a:off x="10825738" y="3857383"/>
            <a:ext cx="1011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95% coverage</a:t>
            </a:r>
            <a:endParaRPr lang="zh-CN" altLang="en-US" sz="1100" dirty="0"/>
          </a:p>
        </p:txBody>
      </p:sp>
      <p:sp>
        <p:nvSpPr>
          <p:cNvPr id="48" name="文本框 47"/>
          <p:cNvSpPr txBox="1"/>
          <p:nvPr/>
        </p:nvSpPr>
        <p:spPr>
          <a:xfrm>
            <a:off x="9119104" y="2827719"/>
            <a:ext cx="1011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“Good”</a:t>
            </a:r>
            <a:endParaRPr lang="zh-CN" altLang="en-US" sz="1400" b="1" dirty="0"/>
          </a:p>
        </p:txBody>
      </p:sp>
      <p:cxnSp>
        <p:nvCxnSpPr>
          <p:cNvPr id="49" name="直接连接符 48"/>
          <p:cNvCxnSpPr/>
          <p:nvPr/>
        </p:nvCxnSpPr>
        <p:spPr>
          <a:xfrm>
            <a:off x="9422184" y="3821815"/>
            <a:ext cx="170688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8538264" y="4942714"/>
            <a:ext cx="3185651" cy="8603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 flipV="1">
            <a:off x="8538264" y="5372344"/>
            <a:ext cx="1295646" cy="133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10755684" y="5533701"/>
            <a:ext cx="968231" cy="6350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7303332" y="4811909"/>
            <a:ext cx="1181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accent2">
                    <a:lumMod val="75000"/>
                  </a:schemeClr>
                </a:solidFill>
              </a:rPr>
              <a:t>Reference family</a:t>
            </a:r>
            <a:endParaRPr lang="zh-CN" alt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7303824" y="5250142"/>
            <a:ext cx="1181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Library sequence</a:t>
            </a:r>
            <a:endParaRPr lang="zh-CN" altLang="en-US" sz="1100" dirty="0"/>
          </a:p>
        </p:txBody>
      </p:sp>
      <p:sp>
        <p:nvSpPr>
          <p:cNvPr id="55" name="文本框 54"/>
          <p:cNvSpPr txBox="1"/>
          <p:nvPr/>
        </p:nvSpPr>
        <p:spPr>
          <a:xfrm>
            <a:off x="9034056" y="5068084"/>
            <a:ext cx="8986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80% identity</a:t>
            </a:r>
            <a:endParaRPr lang="zh-CN" altLang="en-US" sz="1100" dirty="0"/>
          </a:p>
        </p:txBody>
      </p:sp>
      <p:sp>
        <p:nvSpPr>
          <p:cNvPr id="56" name="文本框 55"/>
          <p:cNvSpPr txBox="1"/>
          <p:nvPr/>
        </p:nvSpPr>
        <p:spPr>
          <a:xfrm>
            <a:off x="10825738" y="5575619"/>
            <a:ext cx="1011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80% coverage</a:t>
            </a:r>
            <a:endParaRPr lang="zh-CN" altLang="en-US" sz="1100" dirty="0"/>
          </a:p>
        </p:txBody>
      </p:sp>
      <p:sp>
        <p:nvSpPr>
          <p:cNvPr id="57" name="文本框 56"/>
          <p:cNvSpPr txBox="1"/>
          <p:nvPr/>
        </p:nvSpPr>
        <p:spPr>
          <a:xfrm>
            <a:off x="9119104" y="4545955"/>
            <a:ext cx="1011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“Present”</a:t>
            </a:r>
            <a:endParaRPr lang="zh-CN" altLang="en-US" sz="1400" b="1" dirty="0"/>
          </a:p>
        </p:txBody>
      </p:sp>
      <p:cxnSp>
        <p:nvCxnSpPr>
          <p:cNvPr id="58" name="直接连接符 57"/>
          <p:cNvCxnSpPr/>
          <p:nvPr/>
        </p:nvCxnSpPr>
        <p:spPr>
          <a:xfrm flipV="1">
            <a:off x="9422184" y="5533701"/>
            <a:ext cx="1280160" cy="635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68706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新版实验结果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71034" y="6475178"/>
            <a:ext cx="4294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i="1" dirty="0">
                <a:solidFill>
                  <a:schemeClr val="bg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报告人： 胡康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742396"/>
              </p:ext>
            </p:extLst>
          </p:nvPr>
        </p:nvGraphicFramePr>
        <p:xfrm>
          <a:off x="489547" y="736977"/>
          <a:ext cx="9214884" cy="60523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6371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820603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889811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790942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899696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741507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692074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820603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751395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790941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  <a:gridCol w="790941">
                  <a:extLst>
                    <a:ext uri="{9D8B030D-6E8A-4147-A177-3AD203B41FA5}">
                      <a16:colId xmlns:a16="http://schemas.microsoft.com/office/drawing/2014/main" val="3220830286"/>
                    </a:ext>
                  </a:extLst>
                </a:gridCol>
              </a:tblGrid>
              <a:tr h="910884"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275237">
                <a:tc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Sensitivity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Specificity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Accuracy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Precision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FDR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F1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Perfect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Good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Present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Not_found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err="1"/>
                        <a:t>Old_KRF</a:t>
                      </a:r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0.9775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0.9782</a:t>
                      </a:r>
                      <a:endParaRPr lang="zh-CN" altLang="en-US" sz="12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0.9780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0.9389</a:t>
                      </a:r>
                      <a:endParaRPr lang="zh-CN" altLang="en-US" sz="12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0.0612</a:t>
                      </a:r>
                      <a:endParaRPr lang="zh-CN" altLang="en-US" sz="12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0.9578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121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36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49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114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55631784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err="1"/>
                        <a:t>New_KRF</a:t>
                      </a:r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0.8046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0.9897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0.9389</a:t>
                      </a:r>
                      <a:endParaRPr lang="zh-CN" altLang="en-US" sz="12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0.9673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0.0327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0.8784</a:t>
                      </a:r>
                      <a:endParaRPr lang="zh-CN" altLang="en-US" sz="12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92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22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17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12765993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RepeatScout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0.9824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0.9493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0.9577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0.8685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0.1315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0.9220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21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106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49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144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910884"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0.7322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0.9721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0.9046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0.9113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0.0887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0.8120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43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23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19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235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0.9614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0.9613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0.9613</a:t>
                      </a:r>
                      <a:endParaRPr lang="zh-CN" altLang="en-US" sz="12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0.8956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0.1044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0" baseline="0" dirty="0">
                          <a:latin typeface="Times New Roman" panose="02020603050405020304" pitchFamily="18" charset="0"/>
                          <a:ea typeface="+mn-ea"/>
                        </a:rPr>
                        <a:t>0.9273</a:t>
                      </a:r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66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36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39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179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85658209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5397776" y="367645"/>
            <a:ext cx="3065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果蝇实验数据</a:t>
            </a:r>
          </a:p>
        </p:txBody>
      </p:sp>
      <p:sp>
        <p:nvSpPr>
          <p:cNvPr id="4" name="矩形 3"/>
          <p:cNvSpPr/>
          <p:nvPr/>
        </p:nvSpPr>
        <p:spPr>
          <a:xfrm>
            <a:off x="9327795" y="367645"/>
            <a:ext cx="15714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repbase</a:t>
            </a:r>
            <a:r>
              <a:rPr lang="en-US" altLang="zh-CN" dirty="0"/>
              <a:t> 320</a:t>
            </a:r>
            <a:r>
              <a:rPr lang="zh-CN" altLang="en-US" dirty="0"/>
              <a:t>条</a:t>
            </a:r>
          </a:p>
        </p:txBody>
      </p:sp>
      <p:graphicFrame>
        <p:nvGraphicFramePr>
          <p:cNvPr id="7" name="图表 6"/>
          <p:cNvGraphicFramePr/>
          <p:nvPr>
            <p:extLst>
              <p:ext uri="{D42A27DB-BD31-4B8C-83A1-F6EECF244321}">
                <p14:modId xmlns:p14="http://schemas.microsoft.com/office/powerpoint/2010/main" val="4076132756"/>
              </p:ext>
            </p:extLst>
          </p:nvPr>
        </p:nvGraphicFramePr>
        <p:xfrm>
          <a:off x="9704431" y="2060552"/>
          <a:ext cx="2389639" cy="32848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62003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新版实验结果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71034" y="6475178"/>
            <a:ext cx="4294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i="1" dirty="0">
                <a:solidFill>
                  <a:schemeClr val="bg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报告人： 胡康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5050798"/>
              </p:ext>
            </p:extLst>
          </p:nvPr>
        </p:nvGraphicFramePr>
        <p:xfrm>
          <a:off x="61399" y="794627"/>
          <a:ext cx="9574611" cy="60523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4246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852636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924546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821819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934818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770455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719091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852636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780728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684698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  <a:gridCol w="958938">
                  <a:extLst>
                    <a:ext uri="{9D8B030D-6E8A-4147-A177-3AD203B41FA5}">
                      <a16:colId xmlns:a16="http://schemas.microsoft.com/office/drawing/2014/main" val="4141759692"/>
                    </a:ext>
                  </a:extLst>
                </a:gridCol>
              </a:tblGrid>
              <a:tr h="910884"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275237">
                <a:tc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Sensitivity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Specificity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Accuracy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Precision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FDR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F1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Perfect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Good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Present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Not_found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r>
                        <a:rPr lang="en-US" altLang="zh-CN" sz="1200" dirty="0" err="1"/>
                        <a:t>Old_KRF</a:t>
                      </a:r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0.8736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0.9794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0.9268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0.9767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0.0233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0.9223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504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67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427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2086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54016722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r>
                        <a:rPr lang="en-US" altLang="zh-CN" sz="1200" dirty="0" err="1"/>
                        <a:t>New_KRF</a:t>
                      </a:r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0.8647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0" baseline="0" dirty="0">
                          <a:latin typeface="Times New Roman" panose="02020603050405020304" pitchFamily="18" charset="0"/>
                          <a:ea typeface="+mn-ea"/>
                        </a:rPr>
                        <a:t>0.9691</a:t>
                      </a:r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0" baseline="0" dirty="0">
                          <a:latin typeface="Times New Roman" panose="02020603050405020304" pitchFamily="18" charset="0"/>
                          <a:ea typeface="+mn-ea"/>
                        </a:rPr>
                        <a:t>0.9171</a:t>
                      </a:r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0" baseline="0" dirty="0">
                          <a:latin typeface="Times New Roman" panose="02020603050405020304" pitchFamily="18" charset="0"/>
                          <a:ea typeface="+mn-ea"/>
                        </a:rPr>
                        <a:t>0.9652</a:t>
                      </a:r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0" baseline="0" dirty="0">
                          <a:latin typeface="Times New Roman" panose="02020603050405020304" pitchFamily="18" charset="0"/>
                          <a:ea typeface="+mn-ea"/>
                        </a:rPr>
                        <a:t>0.0348</a:t>
                      </a:r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0" baseline="0" dirty="0">
                          <a:latin typeface="Times New Roman" panose="02020603050405020304" pitchFamily="18" charset="0"/>
                          <a:ea typeface="+mn-ea"/>
                        </a:rPr>
                        <a:t>0.9122</a:t>
                      </a:r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673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127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359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1925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05656595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RepeatScout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0" baseline="0" dirty="0">
                          <a:latin typeface="Times New Roman" panose="02020603050405020304" pitchFamily="18" charset="0"/>
                          <a:ea typeface="+mn-ea"/>
                        </a:rPr>
                        <a:t>0.8940</a:t>
                      </a:r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0.9514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0.9230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0.9476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0.0524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0.9200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173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0" baseline="0" dirty="0">
                          <a:latin typeface="Times New Roman" panose="02020603050405020304" pitchFamily="18" charset="0"/>
                          <a:ea typeface="+mn-ea"/>
                        </a:rPr>
                        <a:t>149</a:t>
                      </a:r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0" baseline="0" dirty="0">
                          <a:latin typeface="Times New Roman" panose="02020603050405020304" pitchFamily="18" charset="0"/>
                          <a:ea typeface="+mn-ea"/>
                        </a:rPr>
                        <a:t>375</a:t>
                      </a:r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2387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910884"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0.9131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0.8831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0.8979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0.8840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0.1160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0.8983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464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225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709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1686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0.8993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0.9336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0" baseline="0" dirty="0">
                          <a:latin typeface="Times New Roman" panose="02020603050405020304" pitchFamily="18" charset="0"/>
                          <a:ea typeface="+mn-ea"/>
                        </a:rPr>
                        <a:t>0.9166</a:t>
                      </a:r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0.9299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0.0701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0" baseline="0" dirty="0">
                          <a:latin typeface="Times New Roman" panose="02020603050405020304" pitchFamily="18" charset="0"/>
                          <a:ea typeface="+mn-ea"/>
                        </a:rPr>
                        <a:t>0.9144</a:t>
                      </a:r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385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94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394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2211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85658209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5397776" y="367645"/>
            <a:ext cx="1615766" cy="369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水稻实验数据</a:t>
            </a:r>
          </a:p>
        </p:txBody>
      </p:sp>
      <p:sp>
        <p:nvSpPr>
          <p:cNvPr id="4" name="矩形 3"/>
          <p:cNvSpPr/>
          <p:nvPr/>
        </p:nvSpPr>
        <p:spPr>
          <a:xfrm>
            <a:off x="8238298" y="425295"/>
            <a:ext cx="1688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repbase</a:t>
            </a:r>
            <a:r>
              <a:rPr lang="en-US" altLang="zh-CN" dirty="0"/>
              <a:t> 3084</a:t>
            </a:r>
            <a:r>
              <a:rPr lang="zh-CN" altLang="en-US" dirty="0"/>
              <a:t>条</a:t>
            </a:r>
          </a:p>
        </p:txBody>
      </p:sp>
      <p:graphicFrame>
        <p:nvGraphicFramePr>
          <p:cNvPr id="8" name="图表 7"/>
          <p:cNvGraphicFramePr/>
          <p:nvPr/>
        </p:nvGraphicFramePr>
        <p:xfrm>
          <a:off x="9577972" y="2050825"/>
          <a:ext cx="2389639" cy="32848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84129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新版实验结果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71034" y="6475178"/>
            <a:ext cx="4294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i="1" dirty="0">
                <a:solidFill>
                  <a:schemeClr val="bg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报告人： 胡康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650849"/>
              </p:ext>
            </p:extLst>
          </p:nvPr>
        </p:nvGraphicFramePr>
        <p:xfrm>
          <a:off x="65005" y="949417"/>
          <a:ext cx="9386828" cy="60523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9967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622269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674750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599778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682247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562292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524805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622269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569789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599777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  <a:gridCol w="599777">
                  <a:extLst>
                    <a:ext uri="{9D8B030D-6E8A-4147-A177-3AD203B41FA5}">
                      <a16:colId xmlns:a16="http://schemas.microsoft.com/office/drawing/2014/main" val="3183851841"/>
                    </a:ext>
                  </a:extLst>
                </a:gridCol>
                <a:gridCol w="599777">
                  <a:extLst>
                    <a:ext uri="{9D8B030D-6E8A-4147-A177-3AD203B41FA5}">
                      <a16:colId xmlns:a16="http://schemas.microsoft.com/office/drawing/2014/main" val="2973385118"/>
                    </a:ext>
                  </a:extLst>
                </a:gridCol>
                <a:gridCol w="599777">
                  <a:extLst>
                    <a:ext uri="{9D8B030D-6E8A-4147-A177-3AD203B41FA5}">
                      <a16:colId xmlns:a16="http://schemas.microsoft.com/office/drawing/2014/main" val="686542050"/>
                    </a:ext>
                  </a:extLst>
                </a:gridCol>
                <a:gridCol w="599777">
                  <a:extLst>
                    <a:ext uri="{9D8B030D-6E8A-4147-A177-3AD203B41FA5}">
                      <a16:colId xmlns:a16="http://schemas.microsoft.com/office/drawing/2014/main" val="2158167919"/>
                    </a:ext>
                  </a:extLst>
                </a:gridCol>
                <a:gridCol w="599777">
                  <a:extLst>
                    <a:ext uri="{9D8B030D-6E8A-4147-A177-3AD203B41FA5}">
                      <a16:colId xmlns:a16="http://schemas.microsoft.com/office/drawing/2014/main" val="1511427865"/>
                    </a:ext>
                  </a:extLst>
                </a:gridCol>
              </a:tblGrid>
              <a:tr h="910884"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275237">
                <a:tc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Sensitivity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Specificity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Accuracy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Precision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FDR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F1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Perfect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Good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Present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aseline="0" dirty="0" err="1">
                          <a:latin typeface="Times New Roman" panose="02020603050405020304" pitchFamily="18" charset="0"/>
                          <a:ea typeface="+mn-ea"/>
                        </a:rPr>
                        <a:t>Not_found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Perfect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Good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Present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err="1">
                          <a:latin typeface="Times New Roman" panose="02020603050405020304" pitchFamily="18" charset="0"/>
                          <a:ea typeface="+mn-ea"/>
                        </a:rPr>
                        <a:t>Not_found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KRF</a:t>
                      </a:r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0.8590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0.9401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0.8920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0.9543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0.0457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0.9041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642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151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343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1186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0.276485788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0.065030146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0.147717485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0.510766581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54016722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r>
                        <a:rPr lang="en-US" altLang="zh-CN" sz="1200" dirty="0" err="1"/>
                        <a:t>KRF_new</a:t>
                      </a:r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3492322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RepeatScout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-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-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-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-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-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-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-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-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-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-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-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-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-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910884"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0.9134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0.8955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0.9061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0.9268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0.0732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0.9201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453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252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659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958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0.195090439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0.108527132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0.283807063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0.412575366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0.9297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0.9180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0.9249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0.9421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0.0579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0.9359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480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159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294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1389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0.206718346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0.068475452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0.126614987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0.598191214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85658209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5397776" y="367645"/>
            <a:ext cx="2126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斑马鱼实验数据</a:t>
            </a:r>
          </a:p>
        </p:txBody>
      </p:sp>
      <p:sp>
        <p:nvSpPr>
          <p:cNvPr id="4" name="矩形 3"/>
          <p:cNvSpPr/>
          <p:nvPr/>
        </p:nvSpPr>
        <p:spPr>
          <a:xfrm>
            <a:off x="8306391" y="303570"/>
            <a:ext cx="1688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repbase</a:t>
            </a:r>
            <a:r>
              <a:rPr lang="en-US" altLang="zh-CN" dirty="0"/>
              <a:t> 2322</a:t>
            </a:r>
            <a:r>
              <a:rPr lang="zh-CN" altLang="en-US" dirty="0"/>
              <a:t>条</a:t>
            </a:r>
          </a:p>
        </p:txBody>
      </p:sp>
      <p:graphicFrame>
        <p:nvGraphicFramePr>
          <p:cNvPr id="8" name="图表 7"/>
          <p:cNvGraphicFramePr/>
          <p:nvPr/>
        </p:nvGraphicFramePr>
        <p:xfrm>
          <a:off x="9577972" y="2050825"/>
          <a:ext cx="2389639" cy="32848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067156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新版实验结果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71034" y="6475178"/>
            <a:ext cx="4294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i="1" dirty="0">
                <a:solidFill>
                  <a:schemeClr val="bg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报告人： 胡康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346653"/>
              </p:ext>
            </p:extLst>
          </p:nvPr>
        </p:nvGraphicFramePr>
        <p:xfrm>
          <a:off x="0" y="1065378"/>
          <a:ext cx="9386828" cy="63193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9967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622269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674750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599778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682247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562292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524805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622269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569789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599777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  <a:gridCol w="599777">
                  <a:extLst>
                    <a:ext uri="{9D8B030D-6E8A-4147-A177-3AD203B41FA5}">
                      <a16:colId xmlns:a16="http://schemas.microsoft.com/office/drawing/2014/main" val="19713722"/>
                    </a:ext>
                  </a:extLst>
                </a:gridCol>
                <a:gridCol w="599777">
                  <a:extLst>
                    <a:ext uri="{9D8B030D-6E8A-4147-A177-3AD203B41FA5}">
                      <a16:colId xmlns:a16="http://schemas.microsoft.com/office/drawing/2014/main" val="3345140948"/>
                    </a:ext>
                  </a:extLst>
                </a:gridCol>
                <a:gridCol w="599777">
                  <a:extLst>
                    <a:ext uri="{9D8B030D-6E8A-4147-A177-3AD203B41FA5}">
                      <a16:colId xmlns:a16="http://schemas.microsoft.com/office/drawing/2014/main" val="3475917158"/>
                    </a:ext>
                  </a:extLst>
                </a:gridCol>
                <a:gridCol w="599777">
                  <a:extLst>
                    <a:ext uri="{9D8B030D-6E8A-4147-A177-3AD203B41FA5}">
                      <a16:colId xmlns:a16="http://schemas.microsoft.com/office/drawing/2014/main" val="3243419979"/>
                    </a:ext>
                  </a:extLst>
                </a:gridCol>
                <a:gridCol w="599777">
                  <a:extLst>
                    <a:ext uri="{9D8B030D-6E8A-4147-A177-3AD203B41FA5}">
                      <a16:colId xmlns:a16="http://schemas.microsoft.com/office/drawing/2014/main" val="821731259"/>
                    </a:ext>
                  </a:extLst>
                </a:gridCol>
              </a:tblGrid>
              <a:tr h="910884"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275237">
                <a:tc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Sensitivity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Specificity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Accuracy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Precision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FDR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F1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Perfect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Good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Present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aseline="0" dirty="0" err="1">
                          <a:latin typeface="Times New Roman" panose="02020603050405020304" pitchFamily="18" charset="0"/>
                          <a:ea typeface="+mn-ea"/>
                        </a:rPr>
                        <a:t>Not_found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Perfect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Good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Present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err="1">
                          <a:latin typeface="Times New Roman" panose="02020603050405020304" pitchFamily="18" charset="0"/>
                          <a:ea typeface="+mn-ea"/>
                        </a:rPr>
                        <a:t>Not_found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KRF</a:t>
                      </a:r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0.9841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0.9105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0.9239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0.7103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0.2897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0.8251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105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27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68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C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0.462555066</a:t>
                      </a:r>
                      <a:endParaRPr lang="zh-CN" alt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C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0.118942731</a:t>
                      </a:r>
                      <a:endParaRPr lang="zh-CN" alt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C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0.299559471</a:t>
                      </a:r>
                      <a:endParaRPr lang="zh-CN" alt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C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0.118942731</a:t>
                      </a:r>
                      <a:endParaRPr lang="zh-CN" alt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54016722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r>
                        <a:rPr lang="en-US" altLang="zh-CN" sz="1200" dirty="0" err="1"/>
                        <a:t>KRF_new</a:t>
                      </a:r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0.871760819240755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0.935322269965614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0.923130974100951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0.761834411389485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0.238165588610515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0.813099081272993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70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13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53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endParaRPr lang="zh-CN" alt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endParaRPr lang="zh-CN" alt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endParaRPr lang="zh-CN" alt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endParaRPr lang="zh-CN" alt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09095316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RepeatScout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0" baseline="0" dirty="0">
                          <a:latin typeface="Times New Roman" panose="02020603050405020304" pitchFamily="18" charset="0"/>
                          <a:ea typeface="+mn-ea"/>
                        </a:rPr>
                        <a:t>0.9616</a:t>
                      </a:r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0.8875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0.9011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0.6583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0.3417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0.7815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58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0" baseline="0" dirty="0">
                          <a:latin typeface="Times New Roman" panose="02020603050405020304" pitchFamily="18" charset="0"/>
                          <a:ea typeface="+mn-ea"/>
                        </a:rPr>
                        <a:t>25</a:t>
                      </a:r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0" baseline="0" dirty="0">
                          <a:latin typeface="Times New Roman" panose="02020603050405020304" pitchFamily="18" charset="0"/>
                          <a:ea typeface="+mn-ea"/>
                        </a:rPr>
                        <a:t>59</a:t>
                      </a:r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0.255506608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0.110132159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0.259911894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0.374449339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910884"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0" baseline="0" dirty="0">
                          <a:latin typeface="Times New Roman" panose="02020603050405020304" pitchFamily="18" charset="0"/>
                          <a:ea typeface="+mn-ea"/>
                        </a:rPr>
                        <a:t>0.8656</a:t>
                      </a:r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0.8690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0.8683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0.6115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0.3885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0.7167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8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27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0" baseline="0" dirty="0">
                          <a:latin typeface="Times New Roman" panose="02020603050405020304" pitchFamily="18" charset="0"/>
                          <a:ea typeface="+mn-ea"/>
                        </a:rPr>
                        <a:t>49</a:t>
                      </a:r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143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0.035242291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0.118942731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0.215859031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0.629955947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0.9519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0.8876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0" baseline="0" dirty="0">
                          <a:latin typeface="Times New Roman" panose="02020603050405020304" pitchFamily="18" charset="0"/>
                          <a:ea typeface="+mn-ea"/>
                        </a:rPr>
                        <a:t>0.8995</a:t>
                      </a:r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0.6576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0.3424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0" baseline="0" dirty="0">
                          <a:latin typeface="Times New Roman" panose="02020603050405020304" pitchFamily="18" charset="0"/>
                          <a:ea typeface="+mn-ea"/>
                        </a:rPr>
                        <a:t>0.7778</a:t>
                      </a:r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34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17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0" baseline="0" dirty="0">
                          <a:latin typeface="Times New Roman" panose="02020603050405020304" pitchFamily="18" charset="0"/>
                          <a:ea typeface="+mn-ea"/>
                        </a:rPr>
                        <a:t>64</a:t>
                      </a:r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0.149779736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0.074889868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0.281938326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0.49339207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85658209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4862939" y="310332"/>
            <a:ext cx="3582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Caenorhabditis</a:t>
            </a:r>
            <a:r>
              <a:rPr lang="en-US" altLang="zh-CN" dirty="0"/>
              <a:t> </a:t>
            </a:r>
            <a:r>
              <a:rPr lang="en-US" altLang="zh-CN" dirty="0" err="1"/>
              <a:t>briggsae</a:t>
            </a:r>
            <a:r>
              <a:rPr lang="zh-CN" altLang="en-US" dirty="0"/>
              <a:t>实验数据</a:t>
            </a:r>
          </a:p>
        </p:txBody>
      </p:sp>
      <p:sp>
        <p:nvSpPr>
          <p:cNvPr id="4" name="矩形 3"/>
          <p:cNvSpPr/>
          <p:nvPr/>
        </p:nvSpPr>
        <p:spPr>
          <a:xfrm>
            <a:off x="8958144" y="274913"/>
            <a:ext cx="15714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repbase</a:t>
            </a:r>
            <a:r>
              <a:rPr lang="en-US" altLang="zh-CN" dirty="0"/>
              <a:t> 227</a:t>
            </a:r>
            <a:r>
              <a:rPr lang="zh-CN" altLang="en-US" dirty="0"/>
              <a:t>条</a:t>
            </a:r>
          </a:p>
        </p:txBody>
      </p:sp>
      <p:graphicFrame>
        <p:nvGraphicFramePr>
          <p:cNvPr id="8" name="图表 7"/>
          <p:cNvGraphicFramePr/>
          <p:nvPr>
            <p:extLst>
              <p:ext uri="{D42A27DB-BD31-4B8C-83A1-F6EECF244321}">
                <p14:modId xmlns:p14="http://schemas.microsoft.com/office/powerpoint/2010/main" val="2364000964"/>
              </p:ext>
            </p:extLst>
          </p:nvPr>
        </p:nvGraphicFramePr>
        <p:xfrm>
          <a:off x="9577972" y="2050825"/>
          <a:ext cx="2389639" cy="32848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19334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新版实验结果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3208917"/>
              </p:ext>
            </p:extLst>
          </p:nvPr>
        </p:nvGraphicFramePr>
        <p:xfrm>
          <a:off x="478623" y="879749"/>
          <a:ext cx="11356383" cy="68752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6354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651575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816327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725624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825397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680271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634920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752836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689341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725623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  <a:gridCol w="725623">
                  <a:extLst>
                    <a:ext uri="{9D8B030D-6E8A-4147-A177-3AD203B41FA5}">
                      <a16:colId xmlns:a16="http://schemas.microsoft.com/office/drawing/2014/main" val="3220830286"/>
                    </a:ext>
                  </a:extLst>
                </a:gridCol>
                <a:gridCol w="725623">
                  <a:extLst>
                    <a:ext uri="{9D8B030D-6E8A-4147-A177-3AD203B41FA5}">
                      <a16:colId xmlns:a16="http://schemas.microsoft.com/office/drawing/2014/main" val="3951418706"/>
                    </a:ext>
                  </a:extLst>
                </a:gridCol>
                <a:gridCol w="725623">
                  <a:extLst>
                    <a:ext uri="{9D8B030D-6E8A-4147-A177-3AD203B41FA5}">
                      <a16:colId xmlns:a16="http://schemas.microsoft.com/office/drawing/2014/main" val="3647572929"/>
                    </a:ext>
                  </a:extLst>
                </a:gridCol>
                <a:gridCol w="725623">
                  <a:extLst>
                    <a:ext uri="{9D8B030D-6E8A-4147-A177-3AD203B41FA5}">
                      <a16:colId xmlns:a16="http://schemas.microsoft.com/office/drawing/2014/main" val="4086830071"/>
                    </a:ext>
                  </a:extLst>
                </a:gridCol>
                <a:gridCol w="725623">
                  <a:extLst>
                    <a:ext uri="{9D8B030D-6E8A-4147-A177-3AD203B41FA5}">
                      <a16:colId xmlns:a16="http://schemas.microsoft.com/office/drawing/2014/main" val="1063549442"/>
                    </a:ext>
                  </a:extLst>
                </a:gridCol>
              </a:tblGrid>
              <a:tr h="910884"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275237">
                <a:tc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Sensitivity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Specificity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Accuracy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Precision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FDR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F1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Perfect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Good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Present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Not_found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Perfect_Ratio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Good_Ratio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Present_Ratio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Not_found_Ratio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KRF</a:t>
                      </a:r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0.8735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0.989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0.9581</a:t>
                      </a:r>
                      <a:endParaRPr lang="zh-CN" altLang="en-US" sz="12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0.9666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0.0334</a:t>
                      </a:r>
                      <a:endParaRPr lang="zh-CN" altLang="en-US" sz="12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0.9177</a:t>
                      </a:r>
                      <a:endParaRPr lang="zh-CN" altLang="en-US" sz="12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103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</a:t>
                      </a:r>
                      <a:endParaRPr lang="zh-CN" altLang="en-US" sz="12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12765993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HiTE</a:t>
                      </a:r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0.868673270436356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0.990847660337387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0.958117347757727</a:t>
                      </a:r>
                      <a:endParaRPr lang="zh-CN" altLang="en-US" sz="12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0.972013448984772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0.0279865510152275</a:t>
                      </a:r>
                      <a:endParaRPr lang="zh-CN" altLang="en-US" sz="12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0.917442487881115</a:t>
                      </a:r>
                      <a:endParaRPr lang="zh-CN" altLang="en-US" sz="12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104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15</a:t>
                      </a:r>
                      <a:endParaRPr lang="zh-CN" altLang="en-US" sz="12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62320093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HiTE-current</a:t>
                      </a:r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0.749143229338156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0.991645855633506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0.924247106111743</a:t>
                      </a:r>
                      <a:endParaRPr lang="zh-CN" altLang="en-US" sz="12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0.97184358158216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0.0281564184178399</a:t>
                      </a:r>
                      <a:endParaRPr lang="zh-CN" altLang="en-US" sz="12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0.846084391232129</a:t>
                      </a:r>
                      <a:endParaRPr lang="zh-CN" altLang="en-US" sz="12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77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36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21</a:t>
                      </a:r>
                      <a:endParaRPr lang="zh-CN" altLang="en-US" sz="12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66036547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RepeatScout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0.9824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0.9493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0.9577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0.8685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0.1315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0.9220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21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106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49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144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0.0656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0.3313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0.1531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0.45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910884"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0.7322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0.9721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0.9046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0.9113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0.0887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0.8120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43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23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19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235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0.1344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0.0719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0.0594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0.7344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0.9614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0.9613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0.9613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0.8956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0.1044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0.9273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66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36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39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179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0.2063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0.1125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0.1219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0.5594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85658209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7617893" y="0"/>
            <a:ext cx="3065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果蝇实验数据</a:t>
            </a:r>
          </a:p>
        </p:txBody>
      </p:sp>
      <p:sp>
        <p:nvSpPr>
          <p:cNvPr id="4" name="矩形 3"/>
          <p:cNvSpPr/>
          <p:nvPr/>
        </p:nvSpPr>
        <p:spPr>
          <a:xfrm>
            <a:off x="4998518" y="0"/>
            <a:ext cx="15714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repbase</a:t>
            </a:r>
            <a:r>
              <a:rPr lang="en-US" altLang="zh-CN" dirty="0"/>
              <a:t> 320</a:t>
            </a:r>
            <a:r>
              <a:rPr lang="zh-CN" altLang="en-US" dirty="0"/>
              <a:t>条</a:t>
            </a:r>
          </a:p>
        </p:txBody>
      </p:sp>
    </p:spTree>
    <p:extLst>
      <p:ext uri="{BB962C8B-B14F-4D97-AF65-F5344CB8AC3E}">
        <p14:creationId xmlns:p14="http://schemas.microsoft.com/office/powerpoint/2010/main" val="2505425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4168249723"/>
              </p:ext>
            </p:extLst>
          </p:nvPr>
        </p:nvGraphicFramePr>
        <p:xfrm>
          <a:off x="1" y="3478696"/>
          <a:ext cx="4307499" cy="34521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1990609578"/>
              </p:ext>
            </p:extLst>
          </p:nvPr>
        </p:nvGraphicFramePr>
        <p:xfrm>
          <a:off x="1" y="808383"/>
          <a:ext cx="3878187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6" name="文本框 35"/>
          <p:cNvSpPr txBox="1"/>
          <p:nvPr/>
        </p:nvSpPr>
        <p:spPr>
          <a:xfrm>
            <a:off x="914400" y="172279"/>
            <a:ext cx="1325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O. sativa</a:t>
            </a:r>
            <a:endParaRPr lang="zh-CN" altLang="en-US" sz="2000" dirty="0"/>
          </a:p>
        </p:txBody>
      </p:sp>
      <p:graphicFrame>
        <p:nvGraphicFramePr>
          <p:cNvPr id="37" name="图表 36"/>
          <p:cNvGraphicFramePr/>
          <p:nvPr>
            <p:extLst>
              <p:ext uri="{D42A27DB-BD31-4B8C-83A1-F6EECF244321}">
                <p14:modId xmlns:p14="http://schemas.microsoft.com/office/powerpoint/2010/main" val="2553706370"/>
              </p:ext>
            </p:extLst>
          </p:nvPr>
        </p:nvGraphicFramePr>
        <p:xfrm>
          <a:off x="3655986" y="3456135"/>
          <a:ext cx="3281704" cy="35607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8" name="图表 37"/>
          <p:cNvGraphicFramePr/>
          <p:nvPr>
            <p:extLst>
              <p:ext uri="{D42A27DB-BD31-4B8C-83A1-F6EECF244321}">
                <p14:modId xmlns:p14="http://schemas.microsoft.com/office/powerpoint/2010/main" val="776362640"/>
              </p:ext>
            </p:extLst>
          </p:nvPr>
        </p:nvGraphicFramePr>
        <p:xfrm>
          <a:off x="3783222" y="808383"/>
          <a:ext cx="2819951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9" name="文本框 38"/>
          <p:cNvSpPr txBox="1"/>
          <p:nvPr/>
        </p:nvSpPr>
        <p:spPr>
          <a:xfrm>
            <a:off x="4022025" y="172279"/>
            <a:ext cx="14444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 C. briggsae</a:t>
            </a:r>
            <a:endParaRPr lang="zh-CN" altLang="en-US" sz="2000" dirty="0"/>
          </a:p>
        </p:txBody>
      </p:sp>
      <p:graphicFrame>
        <p:nvGraphicFramePr>
          <p:cNvPr id="44" name="图表 43"/>
          <p:cNvGraphicFramePr/>
          <p:nvPr>
            <p:extLst>
              <p:ext uri="{D42A27DB-BD31-4B8C-83A1-F6EECF244321}">
                <p14:modId xmlns:p14="http://schemas.microsoft.com/office/powerpoint/2010/main" val="2513868461"/>
              </p:ext>
            </p:extLst>
          </p:nvPr>
        </p:nvGraphicFramePr>
        <p:xfrm>
          <a:off x="6679786" y="808383"/>
          <a:ext cx="27178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46" name="图表 45"/>
          <p:cNvGraphicFramePr/>
          <p:nvPr>
            <p:extLst>
              <p:ext uri="{D42A27DB-BD31-4B8C-83A1-F6EECF244321}">
                <p14:modId xmlns:p14="http://schemas.microsoft.com/office/powerpoint/2010/main" val="2947932332"/>
              </p:ext>
            </p:extLst>
          </p:nvPr>
        </p:nvGraphicFramePr>
        <p:xfrm>
          <a:off x="9474200" y="808383"/>
          <a:ext cx="27178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7" name="文本框 46"/>
          <p:cNvSpPr txBox="1"/>
          <p:nvPr/>
        </p:nvSpPr>
        <p:spPr>
          <a:xfrm>
            <a:off x="9813236" y="172279"/>
            <a:ext cx="19215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D. melanogaster</a:t>
            </a:r>
            <a:endParaRPr lang="zh-CN" altLang="en-US" sz="2000" dirty="0"/>
          </a:p>
        </p:txBody>
      </p:sp>
      <p:sp>
        <p:nvSpPr>
          <p:cNvPr id="48" name="文本框 47"/>
          <p:cNvSpPr txBox="1"/>
          <p:nvPr/>
        </p:nvSpPr>
        <p:spPr>
          <a:xfrm>
            <a:off x="7103175" y="172279"/>
            <a:ext cx="10071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D. rerio</a:t>
            </a:r>
            <a:endParaRPr lang="zh-CN" altLang="en-US" sz="2000" dirty="0"/>
          </a:p>
        </p:txBody>
      </p:sp>
      <p:graphicFrame>
        <p:nvGraphicFramePr>
          <p:cNvPr id="49" name="图表 48"/>
          <p:cNvGraphicFramePr/>
          <p:nvPr>
            <p:extLst>
              <p:ext uri="{D42A27DB-BD31-4B8C-83A1-F6EECF244321}">
                <p14:modId xmlns:p14="http://schemas.microsoft.com/office/powerpoint/2010/main" val="4261048642"/>
              </p:ext>
            </p:extLst>
          </p:nvPr>
        </p:nvGraphicFramePr>
        <p:xfrm>
          <a:off x="8992062" y="3478697"/>
          <a:ext cx="3649881" cy="33173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50" name="图表 49"/>
          <p:cNvGraphicFramePr/>
          <p:nvPr>
            <p:extLst>
              <p:ext uri="{D42A27DB-BD31-4B8C-83A1-F6EECF244321}">
                <p14:modId xmlns:p14="http://schemas.microsoft.com/office/powerpoint/2010/main" val="3837557814"/>
              </p:ext>
            </p:extLst>
          </p:nvPr>
        </p:nvGraphicFramePr>
        <p:xfrm>
          <a:off x="6361872" y="3540066"/>
          <a:ext cx="3353627" cy="33064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52" name="文本框 51"/>
          <p:cNvSpPr txBox="1"/>
          <p:nvPr/>
        </p:nvSpPr>
        <p:spPr>
          <a:xfrm>
            <a:off x="164073" y="104605"/>
            <a:ext cx="474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A</a:t>
            </a:r>
            <a:endParaRPr lang="zh-CN" altLang="en-US" sz="2400" b="1" dirty="0"/>
          </a:p>
        </p:txBody>
      </p:sp>
      <p:sp>
        <p:nvSpPr>
          <p:cNvPr id="53" name="文本框 52"/>
          <p:cNvSpPr txBox="1"/>
          <p:nvPr/>
        </p:nvSpPr>
        <p:spPr>
          <a:xfrm>
            <a:off x="164072" y="3648324"/>
            <a:ext cx="474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B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777873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2</a:t>
            </a:r>
          </a:p>
        </p:txBody>
      </p:sp>
      <p:sp>
        <p:nvSpPr>
          <p:cNvPr id="1768" name="矩形 1767"/>
          <p:cNvSpPr/>
          <p:nvPr/>
        </p:nvSpPr>
        <p:spPr>
          <a:xfrm>
            <a:off x="3529133" y="310334"/>
            <a:ext cx="2485929" cy="369328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RESEARCH PURPOES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已有的方法及缺陷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71034" y="6475178"/>
            <a:ext cx="4294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i="1" dirty="0">
                <a:solidFill>
                  <a:schemeClr val="bg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报告人： 胡康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71034" y="996755"/>
            <a:ext cx="333943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REPET</a:t>
            </a:r>
            <a:r>
              <a:rPr lang="zh-CN" altLang="en-US" b="1" dirty="0"/>
              <a:t>：</a:t>
            </a:r>
            <a:r>
              <a:rPr lang="zh-CN" altLang="en-US" dirty="0"/>
              <a:t>将基因组序列进行自比对，重复区会产生多个比对位置。识别重复区后经过聚类和结构、特征发现等方法去识别</a:t>
            </a:r>
            <a:r>
              <a:rPr lang="en-US" altLang="zh-CN" dirty="0"/>
              <a:t>TE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缺点：</a:t>
            </a:r>
            <a:endParaRPr lang="en-US" altLang="zh-CN" dirty="0"/>
          </a:p>
          <a:p>
            <a:r>
              <a:rPr lang="zh-CN" altLang="en-US" dirty="0"/>
              <a:t>直接将基因组序列进行自比对非常耗时，很难处理大规模的数据，</a:t>
            </a:r>
            <a:r>
              <a:rPr lang="en-US" altLang="zh-CN" dirty="0"/>
              <a:t>REPET</a:t>
            </a:r>
            <a:r>
              <a:rPr lang="zh-CN" altLang="en-US" dirty="0"/>
              <a:t>需要配置一个多节点的集群去运行。</a:t>
            </a:r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7825328" y="249441"/>
            <a:ext cx="416664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RepeatModeler2</a:t>
            </a:r>
            <a:r>
              <a:rPr lang="zh-CN" altLang="en-US" b="1" dirty="0"/>
              <a:t>：</a:t>
            </a:r>
            <a:r>
              <a:rPr lang="en-US" altLang="zh-CN" dirty="0"/>
              <a:t>de novo + </a:t>
            </a:r>
            <a:r>
              <a:rPr lang="zh-CN" altLang="en-US" dirty="0"/>
              <a:t>结构识别方法。用</a:t>
            </a:r>
            <a:r>
              <a:rPr lang="en-US" altLang="zh-CN" dirty="0"/>
              <a:t>RepeatScout</a:t>
            </a:r>
            <a:r>
              <a:rPr lang="zh-CN" altLang="en-US" dirty="0"/>
              <a:t>和</a:t>
            </a:r>
            <a:r>
              <a:rPr lang="en-US" altLang="zh-CN" dirty="0"/>
              <a:t>Recon</a:t>
            </a:r>
            <a:r>
              <a:rPr lang="zh-CN" altLang="en-US" dirty="0"/>
              <a:t>进行</a:t>
            </a:r>
            <a:r>
              <a:rPr lang="en-US" altLang="zh-CN" dirty="0"/>
              <a:t>de novo </a:t>
            </a:r>
            <a:r>
              <a:rPr lang="zh-CN" altLang="en-US" dirty="0"/>
              <a:t>识别，然后再利用</a:t>
            </a:r>
            <a:r>
              <a:rPr lang="en-US" altLang="zh-CN" dirty="0" err="1"/>
              <a:t>LTR_retriever</a:t>
            </a:r>
            <a:r>
              <a:rPr lang="zh-CN" altLang="en-US" dirty="0"/>
              <a:t>进行</a:t>
            </a:r>
            <a:r>
              <a:rPr lang="en-US" altLang="zh-CN" dirty="0"/>
              <a:t>LTR</a:t>
            </a:r>
            <a:r>
              <a:rPr lang="zh-CN" altLang="en-US" dirty="0"/>
              <a:t>结构的识别。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缺点：</a:t>
            </a:r>
            <a:endParaRPr lang="en-US" altLang="zh-CN" dirty="0"/>
          </a:p>
          <a:p>
            <a:r>
              <a:rPr lang="en-US" altLang="zh-CN" dirty="0"/>
              <a:t>1.RepeatScout</a:t>
            </a:r>
            <a:r>
              <a:rPr lang="zh-CN" altLang="en-US" dirty="0"/>
              <a:t>的输入被限制在</a:t>
            </a:r>
            <a:r>
              <a:rPr lang="en-US" altLang="zh-CN" dirty="0"/>
              <a:t>1G</a:t>
            </a:r>
            <a:r>
              <a:rPr lang="zh-CN" altLang="en-US" dirty="0"/>
              <a:t>之内，同时</a:t>
            </a:r>
            <a:r>
              <a:rPr lang="en-US" altLang="zh-CN" dirty="0"/>
              <a:t>Recon</a:t>
            </a:r>
            <a:r>
              <a:rPr lang="zh-CN" altLang="en-US" dirty="0"/>
              <a:t>需要进行序列的自比对，因此同样无法处理大规模的数据。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为了减少计算量，它使用随机采样迭代的方法，因此它每次运行的结果都会有所差异。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如果在一个样本中某个</a:t>
            </a:r>
            <a:r>
              <a:rPr lang="en-US" altLang="zh-CN" dirty="0"/>
              <a:t>TE</a:t>
            </a:r>
            <a:r>
              <a:rPr lang="zh-CN" altLang="en-US" dirty="0"/>
              <a:t>的拷贝数很少，那它极有可能检测不到。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另外，在测试的过程中发现</a:t>
            </a:r>
            <a:r>
              <a:rPr lang="en-US" altLang="zh-CN" dirty="0"/>
              <a:t>RepeatModeler2</a:t>
            </a:r>
            <a:r>
              <a:rPr lang="zh-CN" altLang="en-US" dirty="0"/>
              <a:t>结果的提升很大程度来自于</a:t>
            </a:r>
            <a:r>
              <a:rPr lang="en-US" altLang="zh-CN" dirty="0" err="1"/>
              <a:t>LTR_retriever</a:t>
            </a:r>
            <a:r>
              <a:rPr lang="zh-CN" altLang="en-US" dirty="0"/>
              <a:t>工具，使用和不使用该工具结果区别较大。</a:t>
            </a:r>
            <a:endParaRPr lang="en-US" altLang="zh-CN" dirty="0"/>
          </a:p>
          <a:p>
            <a:r>
              <a:rPr lang="en-US" altLang="zh-CN" dirty="0"/>
              <a:t>5.</a:t>
            </a:r>
            <a:r>
              <a:rPr lang="zh-CN" altLang="en-US" dirty="0"/>
              <a:t>尽管采用了迭代的方法，</a:t>
            </a:r>
            <a:r>
              <a:rPr lang="en-US" altLang="zh-CN" dirty="0"/>
              <a:t> </a:t>
            </a:r>
            <a:r>
              <a:rPr lang="zh-CN" altLang="en-US" dirty="0"/>
              <a:t>仍需要较长的运行时间。</a:t>
            </a:r>
          </a:p>
        </p:txBody>
      </p:sp>
      <p:sp>
        <p:nvSpPr>
          <p:cNvPr id="5" name="矩形 4"/>
          <p:cNvSpPr/>
          <p:nvPr/>
        </p:nvSpPr>
        <p:spPr>
          <a:xfrm>
            <a:off x="3834107" y="996755"/>
            <a:ext cx="376758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EDTA</a:t>
            </a:r>
            <a:r>
              <a:rPr lang="zh-CN" altLang="en-US" b="1" dirty="0"/>
              <a:t>：</a:t>
            </a:r>
            <a:r>
              <a:rPr lang="zh-CN" altLang="en-US" dirty="0"/>
              <a:t>基于结构的</a:t>
            </a:r>
            <a:r>
              <a:rPr lang="en-US" altLang="zh-CN" dirty="0"/>
              <a:t>TE</a:t>
            </a:r>
            <a:r>
              <a:rPr lang="zh-CN" altLang="en-US" dirty="0"/>
              <a:t>识别方法，结合了多个不同类型工具（如识别</a:t>
            </a:r>
            <a:r>
              <a:rPr lang="en-US" altLang="zh-CN" dirty="0"/>
              <a:t>LTR</a:t>
            </a:r>
            <a:r>
              <a:rPr lang="zh-CN" altLang="en-US" dirty="0"/>
              <a:t>的</a:t>
            </a:r>
            <a:r>
              <a:rPr lang="en-US" altLang="zh-CN" dirty="0" err="1"/>
              <a:t>LTR_finder</a:t>
            </a:r>
            <a:r>
              <a:rPr lang="zh-CN" altLang="en-US" dirty="0"/>
              <a:t>和</a:t>
            </a:r>
            <a:r>
              <a:rPr lang="en-US" altLang="zh-CN" dirty="0" err="1"/>
              <a:t>LTRharvest</a:t>
            </a:r>
            <a:r>
              <a:rPr lang="zh-CN" altLang="en-US" dirty="0"/>
              <a:t>、识别</a:t>
            </a:r>
            <a:r>
              <a:rPr lang="en-US" altLang="zh-CN" dirty="0"/>
              <a:t>TIR</a:t>
            </a:r>
            <a:r>
              <a:rPr lang="zh-CN" altLang="en-US" dirty="0"/>
              <a:t>的</a:t>
            </a:r>
            <a:r>
              <a:rPr lang="en-US" altLang="zh-CN" dirty="0"/>
              <a:t>GRF</a:t>
            </a:r>
            <a:r>
              <a:rPr lang="zh-CN" altLang="en-US" dirty="0"/>
              <a:t>、识别</a:t>
            </a:r>
            <a:r>
              <a:rPr lang="en-US" altLang="zh-CN" dirty="0" err="1"/>
              <a:t>Helitron</a:t>
            </a:r>
            <a:r>
              <a:rPr lang="zh-CN" altLang="en-US" dirty="0"/>
              <a:t>的</a:t>
            </a:r>
            <a:r>
              <a:rPr lang="en-US" altLang="zh-CN" dirty="0" err="1"/>
              <a:t>HelitronScanner</a:t>
            </a:r>
            <a:r>
              <a:rPr lang="zh-CN" altLang="en-US" dirty="0"/>
              <a:t>）。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缺点：</a:t>
            </a:r>
            <a:endParaRPr lang="en-US" altLang="zh-CN" dirty="0"/>
          </a:p>
          <a:p>
            <a:r>
              <a:rPr lang="zh-CN" altLang="en-US" dirty="0"/>
              <a:t>对于缺少结构特征的</a:t>
            </a:r>
            <a:r>
              <a:rPr lang="en-US" altLang="zh-CN" dirty="0"/>
              <a:t>TE</a:t>
            </a:r>
            <a:r>
              <a:rPr lang="zh-CN" altLang="en-US" dirty="0"/>
              <a:t>无法识别，比如无法识别</a:t>
            </a:r>
            <a:r>
              <a:rPr lang="en-US" altLang="zh-CN" dirty="0"/>
              <a:t>LINE</a:t>
            </a:r>
            <a:r>
              <a:rPr lang="zh-CN" altLang="en-US" dirty="0"/>
              <a:t>、</a:t>
            </a:r>
            <a:r>
              <a:rPr lang="en-US" altLang="zh-CN" dirty="0"/>
              <a:t>SINE</a:t>
            </a:r>
            <a:r>
              <a:rPr lang="zh-CN" altLang="en-US" dirty="0"/>
              <a:t>类型的</a:t>
            </a:r>
            <a:r>
              <a:rPr lang="en-US" altLang="zh-CN" dirty="0"/>
              <a:t>TE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271034" y="4305941"/>
            <a:ext cx="32580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zh-CN" sz="1000" i="1" dirty="0">
                <a:solidFill>
                  <a:srgbClr val="0D5267"/>
                </a:solidFill>
                <a:latin typeface="Arial" panose="020B0604020202020204" pitchFamily="34" charset="0"/>
              </a:rPr>
              <a:t>Flutre, T., Duprat, E., Feuillet, C., &amp; Quesneville, H. (2011). Considering transposable element diversification in de novo annotation approaches. PloS one, 6(1), e16526</a:t>
            </a:r>
            <a:endParaRPr lang="zh-CN" altLang="en-US" sz="1000" i="1" dirty="0">
              <a:solidFill>
                <a:srgbClr val="0D5267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834107" y="4010089"/>
            <a:ext cx="376758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i="1" dirty="0" err="1">
                <a:solidFill>
                  <a:srgbClr val="0D5267"/>
                </a:solidFill>
                <a:latin typeface="Arial" panose="020B0604020202020204" pitchFamily="34" charset="0"/>
              </a:rPr>
              <a:t>Ou</a:t>
            </a:r>
            <a:r>
              <a:rPr lang="en-US" altLang="zh-CN" sz="1000" i="1" dirty="0">
                <a:solidFill>
                  <a:srgbClr val="0D5267"/>
                </a:solidFill>
                <a:latin typeface="Arial" panose="020B0604020202020204" pitchFamily="34" charset="0"/>
              </a:rPr>
              <a:t>, S., Su, W., Liao, Y., </a:t>
            </a:r>
            <a:r>
              <a:rPr lang="en-US" altLang="zh-CN" sz="1000" i="1" dirty="0" err="1">
                <a:solidFill>
                  <a:srgbClr val="0D5267"/>
                </a:solidFill>
                <a:latin typeface="Arial" panose="020B0604020202020204" pitchFamily="34" charset="0"/>
              </a:rPr>
              <a:t>Chougule</a:t>
            </a:r>
            <a:r>
              <a:rPr lang="en-US" altLang="zh-CN" sz="1000" i="1" dirty="0">
                <a:solidFill>
                  <a:srgbClr val="0D5267"/>
                </a:solidFill>
                <a:latin typeface="Arial" panose="020B0604020202020204" pitchFamily="34" charset="0"/>
              </a:rPr>
              <a:t>, K., </a:t>
            </a:r>
            <a:r>
              <a:rPr lang="en-US" altLang="zh-CN" sz="1000" i="1" dirty="0" err="1">
                <a:solidFill>
                  <a:srgbClr val="0D5267"/>
                </a:solidFill>
                <a:latin typeface="Arial" panose="020B0604020202020204" pitchFamily="34" charset="0"/>
              </a:rPr>
              <a:t>Agda</a:t>
            </a:r>
            <a:r>
              <a:rPr lang="en-US" altLang="zh-CN" sz="1000" i="1" dirty="0">
                <a:solidFill>
                  <a:srgbClr val="0D5267"/>
                </a:solidFill>
                <a:latin typeface="Arial" panose="020B0604020202020204" pitchFamily="34" charset="0"/>
              </a:rPr>
              <a:t>, J. R., </a:t>
            </a:r>
            <a:r>
              <a:rPr lang="en-US" altLang="zh-CN" sz="1000" i="1" dirty="0" err="1">
                <a:solidFill>
                  <a:srgbClr val="0D5267"/>
                </a:solidFill>
                <a:latin typeface="Arial" panose="020B0604020202020204" pitchFamily="34" charset="0"/>
              </a:rPr>
              <a:t>Hellinga</a:t>
            </a:r>
            <a:r>
              <a:rPr lang="en-US" altLang="zh-CN" sz="1000" i="1" dirty="0">
                <a:solidFill>
                  <a:srgbClr val="0D5267"/>
                </a:solidFill>
                <a:latin typeface="Arial" panose="020B0604020202020204" pitchFamily="34" charset="0"/>
              </a:rPr>
              <a:t>, A. J., ... &amp; Hufford, M. B. (2019). Benchmarking transposable element annotation methods for creation of a streamlined, comprehensive pipeline. Genome biology, 20(1), 1-18</a:t>
            </a:r>
            <a:endParaRPr lang="zh-CN" altLang="en-US" sz="1000" i="1" dirty="0">
              <a:solidFill>
                <a:srgbClr val="0D5267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825328" y="5921180"/>
            <a:ext cx="416664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i="1" dirty="0">
                <a:solidFill>
                  <a:srgbClr val="0D5267"/>
                </a:solidFill>
                <a:latin typeface="Arial" panose="020B0604020202020204" pitchFamily="34" charset="0"/>
              </a:rPr>
              <a:t>Flynn, J. M., </a:t>
            </a:r>
            <a:r>
              <a:rPr lang="en-US" altLang="zh-CN" sz="1000" i="1" dirty="0" err="1">
                <a:solidFill>
                  <a:srgbClr val="0D5267"/>
                </a:solidFill>
                <a:latin typeface="Arial" panose="020B0604020202020204" pitchFamily="34" charset="0"/>
              </a:rPr>
              <a:t>Hubley</a:t>
            </a:r>
            <a:r>
              <a:rPr lang="en-US" altLang="zh-CN" sz="1000" i="1" dirty="0">
                <a:solidFill>
                  <a:srgbClr val="0D5267"/>
                </a:solidFill>
                <a:latin typeface="Arial" panose="020B0604020202020204" pitchFamily="34" charset="0"/>
              </a:rPr>
              <a:t>, R., </a:t>
            </a:r>
            <a:r>
              <a:rPr lang="en-US" altLang="zh-CN" sz="1000" i="1" dirty="0" err="1">
                <a:solidFill>
                  <a:srgbClr val="0D5267"/>
                </a:solidFill>
                <a:latin typeface="Arial" panose="020B0604020202020204" pitchFamily="34" charset="0"/>
              </a:rPr>
              <a:t>Goubert</a:t>
            </a:r>
            <a:r>
              <a:rPr lang="en-US" altLang="zh-CN" sz="1000" i="1" dirty="0">
                <a:solidFill>
                  <a:srgbClr val="0D5267"/>
                </a:solidFill>
                <a:latin typeface="Arial" panose="020B0604020202020204" pitchFamily="34" charset="0"/>
              </a:rPr>
              <a:t>, C., Rosen, J., Clark, A. G., </a:t>
            </a:r>
            <a:r>
              <a:rPr lang="en-US" altLang="zh-CN" sz="1000" i="1" dirty="0" err="1">
                <a:solidFill>
                  <a:srgbClr val="0D5267"/>
                </a:solidFill>
                <a:latin typeface="Arial" panose="020B0604020202020204" pitchFamily="34" charset="0"/>
              </a:rPr>
              <a:t>Feschotte</a:t>
            </a:r>
            <a:r>
              <a:rPr lang="en-US" altLang="zh-CN" sz="1000" i="1" dirty="0">
                <a:solidFill>
                  <a:srgbClr val="0D5267"/>
                </a:solidFill>
                <a:latin typeface="Arial" panose="020B0604020202020204" pitchFamily="34" charset="0"/>
              </a:rPr>
              <a:t>, C., &amp; Smit, A. F. (2020). RepeatModeler2 for automated genomic discovery of transposable element families. Proceedings of the National Academy of Sciences, 117(17), 9451-9457.</a:t>
            </a:r>
            <a:endParaRPr lang="zh-CN" altLang="en-US" sz="1000" i="1" dirty="0">
              <a:solidFill>
                <a:srgbClr val="0D526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0480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新版实验结果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536231"/>
              </p:ext>
            </p:extLst>
          </p:nvPr>
        </p:nvGraphicFramePr>
        <p:xfrm>
          <a:off x="398404" y="791536"/>
          <a:ext cx="11679556" cy="69594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9786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742590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805220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715751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814166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671016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626282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742590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679963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596327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  <a:gridCol w="835173">
                  <a:extLst>
                    <a:ext uri="{9D8B030D-6E8A-4147-A177-3AD203B41FA5}">
                      <a16:colId xmlns:a16="http://schemas.microsoft.com/office/drawing/2014/main" val="4141759692"/>
                    </a:ext>
                  </a:extLst>
                </a:gridCol>
                <a:gridCol w="835173">
                  <a:extLst>
                    <a:ext uri="{9D8B030D-6E8A-4147-A177-3AD203B41FA5}">
                      <a16:colId xmlns:a16="http://schemas.microsoft.com/office/drawing/2014/main" val="1123785878"/>
                    </a:ext>
                  </a:extLst>
                </a:gridCol>
                <a:gridCol w="835173">
                  <a:extLst>
                    <a:ext uri="{9D8B030D-6E8A-4147-A177-3AD203B41FA5}">
                      <a16:colId xmlns:a16="http://schemas.microsoft.com/office/drawing/2014/main" val="206907058"/>
                    </a:ext>
                  </a:extLst>
                </a:gridCol>
                <a:gridCol w="835173">
                  <a:extLst>
                    <a:ext uri="{9D8B030D-6E8A-4147-A177-3AD203B41FA5}">
                      <a16:colId xmlns:a16="http://schemas.microsoft.com/office/drawing/2014/main" val="1826701485"/>
                    </a:ext>
                  </a:extLst>
                </a:gridCol>
                <a:gridCol w="835173">
                  <a:extLst>
                    <a:ext uri="{9D8B030D-6E8A-4147-A177-3AD203B41FA5}">
                      <a16:colId xmlns:a16="http://schemas.microsoft.com/office/drawing/2014/main" val="4262722456"/>
                    </a:ext>
                  </a:extLst>
                </a:gridCol>
              </a:tblGrid>
              <a:tr h="910884"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275237">
                <a:tc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Sensitivity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Specificity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Accuracy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Precision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FDR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F1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Perfect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Good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Present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Not_found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Perfect_Ratio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Good_Ratio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Present_Ratio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Not_found_Ratio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KRF</a:t>
                      </a:r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0.894722012799942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0.965653910909797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0.930524665532513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0.962349697550968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0" baseline="0" dirty="0">
                          <a:latin typeface="Times New Roman" panose="02020603050405020304" pitchFamily="18" charset="0"/>
                          <a:ea typeface="+mn-ea"/>
                        </a:rPr>
                        <a:t>0.0376503024490317</a:t>
                      </a:r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0.92730448007042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744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120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378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1842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05656595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HiTE</a:t>
                      </a:r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0.89207648000084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0.966683941023021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0.929724500721812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0.963351754439583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0" baseline="0" dirty="0">
                          <a:latin typeface="Times New Roman" panose="02020603050405020304" pitchFamily="18" charset="0"/>
                          <a:ea typeface="+mn-ea"/>
                        </a:rPr>
                        <a:t>0.0366482455604167</a:t>
                      </a:r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0.926345116616464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926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140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349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1669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98396157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r>
                        <a:rPr lang="en-US" altLang="zh-CN" sz="1200" dirty="0" err="1"/>
                        <a:t>HiTE_current</a:t>
                      </a:r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0.88973954107856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0.96862080797063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0.92952936167922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0.965346097199397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0" baseline="0" dirty="0">
                          <a:latin typeface="Times New Roman" panose="02020603050405020304" pitchFamily="18" charset="0"/>
                          <a:ea typeface="+mn-ea"/>
                        </a:rPr>
                        <a:t>0.0346539028006025</a:t>
                      </a:r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0.926002094762028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858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106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430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1690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54216932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RepeatScout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0" baseline="0" dirty="0">
                          <a:latin typeface="Times New Roman" panose="02020603050405020304" pitchFamily="18" charset="0"/>
                          <a:ea typeface="+mn-ea"/>
                        </a:rPr>
                        <a:t>0.8940</a:t>
                      </a:r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0.9514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0.9230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0.9476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0.0524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0.9200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173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0" baseline="0" dirty="0">
                          <a:latin typeface="Times New Roman" panose="02020603050405020304" pitchFamily="18" charset="0"/>
                          <a:ea typeface="+mn-ea"/>
                        </a:rPr>
                        <a:t>149</a:t>
                      </a:r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0" baseline="0" dirty="0">
                          <a:latin typeface="Times New Roman" panose="02020603050405020304" pitchFamily="18" charset="0"/>
                          <a:ea typeface="+mn-ea"/>
                        </a:rPr>
                        <a:t>375</a:t>
                      </a:r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2387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0.0561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0.0483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0.1216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0.7740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910884"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0.9131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0.8831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0.8979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0.8840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0.1160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0.8983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464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225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709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1686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0.1505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0.0730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0.2299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0.5467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0.8993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0.9336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0" baseline="0" dirty="0">
                          <a:latin typeface="Times New Roman" panose="02020603050405020304" pitchFamily="18" charset="0"/>
                          <a:ea typeface="+mn-ea"/>
                        </a:rPr>
                        <a:t>0.9166</a:t>
                      </a:r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0.9299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0.0701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0" baseline="0" dirty="0">
                          <a:latin typeface="Times New Roman" panose="02020603050405020304" pitchFamily="18" charset="0"/>
                          <a:ea typeface="+mn-ea"/>
                        </a:rPr>
                        <a:t>0.9144</a:t>
                      </a:r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385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94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394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2211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0.1248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0.0305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0.1278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0.7169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85658209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4741540" y="367645"/>
            <a:ext cx="1615766" cy="369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水稻实验数据</a:t>
            </a:r>
          </a:p>
        </p:txBody>
      </p:sp>
      <p:sp>
        <p:nvSpPr>
          <p:cNvPr id="4" name="矩形 3"/>
          <p:cNvSpPr/>
          <p:nvPr/>
        </p:nvSpPr>
        <p:spPr>
          <a:xfrm>
            <a:off x="6940650" y="249441"/>
            <a:ext cx="4465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repbase</a:t>
            </a:r>
            <a:r>
              <a:rPr lang="en-US" altLang="zh-CN" dirty="0"/>
              <a:t> 3084</a:t>
            </a:r>
            <a:r>
              <a:rPr lang="zh-CN" altLang="en-US" dirty="0"/>
              <a:t>条， </a:t>
            </a:r>
            <a:r>
              <a:rPr lang="en-US" altLang="zh-CN" dirty="0" err="1"/>
              <a:t>repbase.multicopy</a:t>
            </a:r>
            <a:r>
              <a:rPr lang="en-US" altLang="zh-CN" dirty="0"/>
              <a:t> 2244</a:t>
            </a:r>
            <a:r>
              <a:rPr lang="zh-CN" altLang="en-US" dirty="0"/>
              <a:t>条</a:t>
            </a:r>
          </a:p>
        </p:txBody>
      </p:sp>
    </p:spTree>
    <p:extLst>
      <p:ext uri="{BB962C8B-B14F-4D97-AF65-F5344CB8AC3E}">
        <p14:creationId xmlns:p14="http://schemas.microsoft.com/office/powerpoint/2010/main" val="2180605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新版实验结果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8089400"/>
              </p:ext>
            </p:extLst>
          </p:nvPr>
        </p:nvGraphicFramePr>
        <p:xfrm>
          <a:off x="0" y="791536"/>
          <a:ext cx="12192000" cy="70473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6607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961697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1177288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1046478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1190367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981072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915667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1085719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994153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871871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  <a:gridCol w="1221081">
                  <a:extLst>
                    <a:ext uri="{9D8B030D-6E8A-4147-A177-3AD203B41FA5}">
                      <a16:colId xmlns:a16="http://schemas.microsoft.com/office/drawing/2014/main" val="4141759692"/>
                    </a:ext>
                  </a:extLst>
                </a:gridCol>
              </a:tblGrid>
              <a:tr h="910884"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275237">
                <a:tc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Sensitivity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Specificity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Accuracy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Precision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FDR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F1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Perfect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Good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Present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Not_found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LTR_harvest</a:t>
                      </a:r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558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429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553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CN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05656595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err="1"/>
                        <a:t>LTR_Finder</a:t>
                      </a:r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522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91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143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CN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98396157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LTR_harvest</a:t>
                      </a:r>
                      <a:endParaRPr lang="zh-CN" altLang="en-US" sz="1200" dirty="0"/>
                    </a:p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+</a:t>
                      </a:r>
                      <a:r>
                        <a:rPr lang="en-US" altLang="zh-CN" sz="1200" dirty="0" err="1"/>
                        <a:t>LTR_Finder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639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0" baseline="0" dirty="0">
                          <a:latin typeface="Times New Roman" panose="02020603050405020304" pitchFamily="18" charset="0"/>
                          <a:ea typeface="+mn-ea"/>
                        </a:rPr>
                        <a:t>401</a:t>
                      </a:r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0" baseline="0" dirty="0">
                          <a:latin typeface="Times New Roman" panose="02020603050405020304" pitchFamily="18" charset="0"/>
                          <a:ea typeface="+mn-ea"/>
                        </a:rPr>
                        <a:t>546</a:t>
                      </a:r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CN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9108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aseline="0" dirty="0" err="1">
                          <a:latin typeface="Times New Roman" panose="02020603050405020304" pitchFamily="18" charset="0"/>
                          <a:ea typeface="+mn-ea"/>
                        </a:rPr>
                        <a:t>Confident_ltr_cut.fa</a:t>
                      </a:r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(only </a:t>
                      </a:r>
                      <a:r>
                        <a:rPr lang="en-US" altLang="zh-CN" sz="1200" baseline="0" dirty="0" err="1">
                          <a:latin typeface="Times New Roman" panose="02020603050405020304" pitchFamily="18" charset="0"/>
                          <a:ea typeface="+mn-ea"/>
                        </a:rPr>
                        <a:t>LTRharvest</a:t>
                      </a:r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)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287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51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>
                          <a:latin typeface="Times New Roman" panose="02020603050405020304" pitchFamily="18" charset="0"/>
                          <a:ea typeface="+mn-ea"/>
                        </a:rPr>
                        <a:t>89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CN" sz="12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  <a:tr h="9108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aseline="0" dirty="0" err="1">
                          <a:latin typeface="Times New Roman" panose="02020603050405020304" pitchFamily="18" charset="0"/>
                          <a:ea typeface="+mn-ea"/>
                        </a:rPr>
                        <a:t>Confident_ltr_cut.fa</a:t>
                      </a:r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(only LTR_Finder + </a:t>
                      </a:r>
                      <a:r>
                        <a:rPr lang="zh-CN" altLang="en-US" sz="1200" baseline="0" dirty="0">
                          <a:latin typeface="Times New Roman" panose="02020603050405020304" pitchFamily="18" charset="0"/>
                          <a:ea typeface="+mn-ea"/>
                        </a:rPr>
                        <a:t>保留单拷贝</a:t>
                      </a:r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)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254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24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76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CN" sz="12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72151997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aseline="0" dirty="0" err="1">
                          <a:latin typeface="Times New Roman" panose="02020603050405020304" pitchFamily="18" charset="0"/>
                          <a:ea typeface="+mn-ea"/>
                        </a:rPr>
                        <a:t>Confident_ltr_cut.fa</a:t>
                      </a:r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(only </a:t>
                      </a:r>
                      <a:r>
                        <a:rPr lang="en-US" altLang="zh-CN" sz="1200" baseline="0" dirty="0" err="1">
                          <a:latin typeface="Times New Roman" panose="02020603050405020304" pitchFamily="18" charset="0"/>
                          <a:ea typeface="+mn-ea"/>
                        </a:rPr>
                        <a:t>LTRharvest+LTR_Finder</a:t>
                      </a:r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)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CN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85658209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4741540" y="367645"/>
            <a:ext cx="1615766" cy="369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水稻实验数据</a:t>
            </a:r>
          </a:p>
        </p:txBody>
      </p:sp>
      <p:sp>
        <p:nvSpPr>
          <p:cNvPr id="4" name="矩形 3"/>
          <p:cNvSpPr/>
          <p:nvPr/>
        </p:nvSpPr>
        <p:spPr>
          <a:xfrm>
            <a:off x="6971473" y="422204"/>
            <a:ext cx="4465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repbase</a:t>
            </a:r>
            <a:r>
              <a:rPr lang="en-US" altLang="zh-CN" dirty="0"/>
              <a:t> 3084</a:t>
            </a:r>
            <a:r>
              <a:rPr lang="zh-CN" altLang="en-US" dirty="0"/>
              <a:t>条， </a:t>
            </a:r>
            <a:r>
              <a:rPr lang="en-US" altLang="zh-CN" dirty="0" err="1"/>
              <a:t>repbase.multicopy</a:t>
            </a:r>
            <a:r>
              <a:rPr lang="en-US" altLang="zh-CN" dirty="0"/>
              <a:t> 2244</a:t>
            </a:r>
            <a:r>
              <a:rPr lang="zh-CN" altLang="en-US" dirty="0"/>
              <a:t>条</a:t>
            </a:r>
          </a:p>
        </p:txBody>
      </p:sp>
    </p:spTree>
    <p:extLst>
      <p:ext uri="{BB962C8B-B14F-4D97-AF65-F5344CB8AC3E}">
        <p14:creationId xmlns:p14="http://schemas.microsoft.com/office/powerpoint/2010/main" val="1308122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新版实验结果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71034" y="6475178"/>
            <a:ext cx="4294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i="1" dirty="0">
                <a:solidFill>
                  <a:schemeClr val="bg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报告人： 胡康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0083432"/>
              </p:ext>
            </p:extLst>
          </p:nvPr>
        </p:nvGraphicFramePr>
        <p:xfrm>
          <a:off x="65003" y="949417"/>
          <a:ext cx="12126996" cy="60523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439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803919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871720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774863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881406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726434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678004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803919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736120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774862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  <a:gridCol w="774862">
                  <a:extLst>
                    <a:ext uri="{9D8B030D-6E8A-4147-A177-3AD203B41FA5}">
                      <a16:colId xmlns:a16="http://schemas.microsoft.com/office/drawing/2014/main" val="3183851841"/>
                    </a:ext>
                  </a:extLst>
                </a:gridCol>
                <a:gridCol w="774862">
                  <a:extLst>
                    <a:ext uri="{9D8B030D-6E8A-4147-A177-3AD203B41FA5}">
                      <a16:colId xmlns:a16="http://schemas.microsoft.com/office/drawing/2014/main" val="2973385118"/>
                    </a:ext>
                  </a:extLst>
                </a:gridCol>
                <a:gridCol w="774862">
                  <a:extLst>
                    <a:ext uri="{9D8B030D-6E8A-4147-A177-3AD203B41FA5}">
                      <a16:colId xmlns:a16="http://schemas.microsoft.com/office/drawing/2014/main" val="686542050"/>
                    </a:ext>
                  </a:extLst>
                </a:gridCol>
                <a:gridCol w="774862">
                  <a:extLst>
                    <a:ext uri="{9D8B030D-6E8A-4147-A177-3AD203B41FA5}">
                      <a16:colId xmlns:a16="http://schemas.microsoft.com/office/drawing/2014/main" val="2158167919"/>
                    </a:ext>
                  </a:extLst>
                </a:gridCol>
                <a:gridCol w="774862">
                  <a:extLst>
                    <a:ext uri="{9D8B030D-6E8A-4147-A177-3AD203B41FA5}">
                      <a16:colId xmlns:a16="http://schemas.microsoft.com/office/drawing/2014/main" val="1511427865"/>
                    </a:ext>
                  </a:extLst>
                </a:gridCol>
              </a:tblGrid>
              <a:tr h="910884"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275237">
                <a:tc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Sensitivity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Specificity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Accuracy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Precision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FDR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F1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Perfect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Good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Present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aseline="0" dirty="0" err="1">
                          <a:latin typeface="Times New Roman" panose="02020603050405020304" pitchFamily="18" charset="0"/>
                          <a:ea typeface="+mn-ea"/>
                        </a:rPr>
                        <a:t>Not_found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Perfect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Good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Present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err="1">
                          <a:latin typeface="Times New Roman" panose="02020603050405020304" pitchFamily="18" charset="0"/>
                          <a:ea typeface="+mn-ea"/>
                        </a:rPr>
                        <a:t>Not_found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KRF(</a:t>
                      </a:r>
                      <a:r>
                        <a:rPr lang="zh-CN" altLang="en-US" sz="1200" dirty="0"/>
                        <a:t>分段</a:t>
                      </a:r>
                      <a:r>
                        <a:rPr lang="en-US" altLang="zh-CN" sz="1200" dirty="0"/>
                        <a:t>200M)</a:t>
                      </a:r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0.90414845006011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0.910055820393305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0.906566463609033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0.935509620477296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0.0644903795227035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0.919561723906421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680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152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328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1162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3492322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HiTE-current(</a:t>
                      </a:r>
                      <a:r>
                        <a:rPr lang="zh-CN" altLang="en-US" sz="1200" dirty="0"/>
                        <a:t>分段</a:t>
                      </a:r>
                      <a:r>
                        <a:rPr lang="en-US" altLang="zh-CN" sz="1200" dirty="0"/>
                        <a:t>200M)</a:t>
                      </a:r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0.901188481431695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0.921276620569174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0.909403411626002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0.943004863696768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0.0569951363032321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0.92162258728723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868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147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347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960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endParaRPr lang="en-US" altLang="zh-CN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endParaRPr lang="en-US" altLang="zh-CN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endParaRPr lang="en-US" altLang="zh-CN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endParaRPr lang="en-US" altLang="zh-CN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95699887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RepeatScout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-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-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-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-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-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-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-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-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-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-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-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-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-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910884"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0.9134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0.8955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0.9061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0.9268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0.0732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0.9201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453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252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659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958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0.195090439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0.108527132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0.283807063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0.412575366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0.9297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0.9180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0.9249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0.9421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0.0579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0.9359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480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159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294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1389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0.206718346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0.068475452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0.126614987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0.598191214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85658209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5397776" y="367645"/>
            <a:ext cx="2126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斑马鱼实验数据</a:t>
            </a:r>
          </a:p>
        </p:txBody>
      </p:sp>
      <p:sp>
        <p:nvSpPr>
          <p:cNvPr id="4" name="矩形 3"/>
          <p:cNvSpPr/>
          <p:nvPr/>
        </p:nvSpPr>
        <p:spPr>
          <a:xfrm>
            <a:off x="8306391" y="303570"/>
            <a:ext cx="1688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repbase</a:t>
            </a:r>
            <a:r>
              <a:rPr lang="en-US" altLang="zh-CN" dirty="0"/>
              <a:t> 2322</a:t>
            </a:r>
            <a:r>
              <a:rPr lang="zh-CN" altLang="en-US" dirty="0"/>
              <a:t>条</a:t>
            </a:r>
          </a:p>
        </p:txBody>
      </p:sp>
    </p:spTree>
    <p:extLst>
      <p:ext uri="{BB962C8B-B14F-4D97-AF65-F5344CB8AC3E}">
        <p14:creationId xmlns:p14="http://schemas.microsoft.com/office/powerpoint/2010/main" val="3394690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新版实验结果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71034" y="6475178"/>
            <a:ext cx="4294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i="1" dirty="0">
                <a:solidFill>
                  <a:schemeClr val="bg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报告人： 胡康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31045"/>
              </p:ext>
            </p:extLst>
          </p:nvPr>
        </p:nvGraphicFramePr>
        <p:xfrm>
          <a:off x="117987" y="949417"/>
          <a:ext cx="11906656" cy="60523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9610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789313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855882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760784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865391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713235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665685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789313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722745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760783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  <a:gridCol w="760783">
                  <a:extLst>
                    <a:ext uri="{9D8B030D-6E8A-4147-A177-3AD203B41FA5}">
                      <a16:colId xmlns:a16="http://schemas.microsoft.com/office/drawing/2014/main" val="19713722"/>
                    </a:ext>
                  </a:extLst>
                </a:gridCol>
                <a:gridCol w="760783">
                  <a:extLst>
                    <a:ext uri="{9D8B030D-6E8A-4147-A177-3AD203B41FA5}">
                      <a16:colId xmlns:a16="http://schemas.microsoft.com/office/drawing/2014/main" val="3345140948"/>
                    </a:ext>
                  </a:extLst>
                </a:gridCol>
                <a:gridCol w="760783">
                  <a:extLst>
                    <a:ext uri="{9D8B030D-6E8A-4147-A177-3AD203B41FA5}">
                      <a16:colId xmlns:a16="http://schemas.microsoft.com/office/drawing/2014/main" val="3475917158"/>
                    </a:ext>
                  </a:extLst>
                </a:gridCol>
                <a:gridCol w="760783">
                  <a:extLst>
                    <a:ext uri="{9D8B030D-6E8A-4147-A177-3AD203B41FA5}">
                      <a16:colId xmlns:a16="http://schemas.microsoft.com/office/drawing/2014/main" val="3243419979"/>
                    </a:ext>
                  </a:extLst>
                </a:gridCol>
                <a:gridCol w="760783">
                  <a:extLst>
                    <a:ext uri="{9D8B030D-6E8A-4147-A177-3AD203B41FA5}">
                      <a16:colId xmlns:a16="http://schemas.microsoft.com/office/drawing/2014/main" val="821731259"/>
                    </a:ext>
                  </a:extLst>
                </a:gridCol>
              </a:tblGrid>
              <a:tr h="910884"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275237">
                <a:tc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Sensitivity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Specificity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Accuracy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Precision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FDR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F1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Perfect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Good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Present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Not_found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Perfect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Good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Present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Not_found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HiTE</a:t>
                      </a:r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0.917889153425878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0.934484723319492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0.931376760666143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0.763504424962714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0.236495575037286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0.833609024411262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97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11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61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58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09095316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HiTE-current</a:t>
                      </a:r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0.892617791966504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0.932245858270686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0.924733408732884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0.755006015872042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0.244993984127958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0.818065142786732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93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14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55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65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629986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RepeatScout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0.9616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0.8875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0.9011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0.6583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0.3417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0.7815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58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25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59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0.2555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0.1101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0.2599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0.3745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910884"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0" baseline="0" dirty="0">
                          <a:latin typeface="Times New Roman" panose="02020603050405020304" pitchFamily="18" charset="0"/>
                          <a:ea typeface="+mn-ea"/>
                        </a:rPr>
                        <a:t>0.8656</a:t>
                      </a:r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0.8690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0.8683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0.6115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0.3885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0.7167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27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49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143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0.0352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0.1189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0.2159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0.9519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0.8876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0" baseline="0" dirty="0">
                          <a:latin typeface="Times New Roman" panose="02020603050405020304" pitchFamily="18" charset="0"/>
                          <a:ea typeface="+mn-ea"/>
                        </a:rPr>
                        <a:t>0.8995</a:t>
                      </a:r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0.6576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0.3424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0" baseline="0" dirty="0">
                          <a:latin typeface="Times New Roman" panose="02020603050405020304" pitchFamily="18" charset="0"/>
                          <a:ea typeface="+mn-ea"/>
                        </a:rPr>
                        <a:t>0.7778</a:t>
                      </a:r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34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17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64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0.1498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0.0749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0.2819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0.4934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85658209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5015339" y="274913"/>
            <a:ext cx="3582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Caenorhabditis</a:t>
            </a:r>
            <a:r>
              <a:rPr lang="en-US" altLang="zh-CN" dirty="0"/>
              <a:t> </a:t>
            </a:r>
            <a:r>
              <a:rPr lang="en-US" altLang="zh-CN" dirty="0" err="1"/>
              <a:t>briggsae</a:t>
            </a:r>
            <a:r>
              <a:rPr lang="zh-CN" altLang="en-US" dirty="0"/>
              <a:t>实验数据</a:t>
            </a:r>
          </a:p>
        </p:txBody>
      </p:sp>
      <p:sp>
        <p:nvSpPr>
          <p:cNvPr id="4" name="矩形 3"/>
          <p:cNvSpPr/>
          <p:nvPr/>
        </p:nvSpPr>
        <p:spPr>
          <a:xfrm>
            <a:off x="8958144" y="274913"/>
            <a:ext cx="15714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repbase</a:t>
            </a:r>
            <a:r>
              <a:rPr lang="en-US" altLang="zh-CN" dirty="0"/>
              <a:t> 227</a:t>
            </a:r>
            <a:r>
              <a:rPr lang="zh-CN" altLang="en-US" dirty="0"/>
              <a:t>条</a:t>
            </a:r>
          </a:p>
        </p:txBody>
      </p:sp>
    </p:spTree>
    <p:extLst>
      <p:ext uri="{BB962C8B-B14F-4D97-AF65-F5344CB8AC3E}">
        <p14:creationId xmlns:p14="http://schemas.microsoft.com/office/powerpoint/2010/main" val="2574887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新版实验结果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71034" y="6475178"/>
            <a:ext cx="4294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i="1" dirty="0">
                <a:solidFill>
                  <a:schemeClr val="bg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报告人： 胡康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1391340"/>
              </p:ext>
            </p:extLst>
          </p:nvPr>
        </p:nvGraphicFramePr>
        <p:xfrm>
          <a:off x="117987" y="310332"/>
          <a:ext cx="11906656" cy="73579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9610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789313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855882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760784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865391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713235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665685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789313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722745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760783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  <a:gridCol w="760783">
                  <a:extLst>
                    <a:ext uri="{9D8B030D-6E8A-4147-A177-3AD203B41FA5}">
                      <a16:colId xmlns:a16="http://schemas.microsoft.com/office/drawing/2014/main" val="19713722"/>
                    </a:ext>
                  </a:extLst>
                </a:gridCol>
                <a:gridCol w="760783">
                  <a:extLst>
                    <a:ext uri="{9D8B030D-6E8A-4147-A177-3AD203B41FA5}">
                      <a16:colId xmlns:a16="http://schemas.microsoft.com/office/drawing/2014/main" val="3345140948"/>
                    </a:ext>
                  </a:extLst>
                </a:gridCol>
                <a:gridCol w="760783">
                  <a:extLst>
                    <a:ext uri="{9D8B030D-6E8A-4147-A177-3AD203B41FA5}">
                      <a16:colId xmlns:a16="http://schemas.microsoft.com/office/drawing/2014/main" val="3475917158"/>
                    </a:ext>
                  </a:extLst>
                </a:gridCol>
                <a:gridCol w="760783">
                  <a:extLst>
                    <a:ext uri="{9D8B030D-6E8A-4147-A177-3AD203B41FA5}">
                      <a16:colId xmlns:a16="http://schemas.microsoft.com/office/drawing/2014/main" val="3243419979"/>
                    </a:ext>
                  </a:extLst>
                </a:gridCol>
                <a:gridCol w="760783">
                  <a:extLst>
                    <a:ext uri="{9D8B030D-6E8A-4147-A177-3AD203B41FA5}">
                      <a16:colId xmlns:a16="http://schemas.microsoft.com/office/drawing/2014/main" val="821731259"/>
                    </a:ext>
                  </a:extLst>
                </a:gridCol>
              </a:tblGrid>
              <a:tr h="910884"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275237">
                <a:tc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Sensitivity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Specificity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Accuracy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Precision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FDR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F1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Perfect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Good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Present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Not_found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Perfect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Good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Present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Not_found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KRF</a:t>
                      </a:r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0.908010007207741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0.916586373350988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0.914970628093088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0.716460433657221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0.283539566342779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0.800941928106445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89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55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65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09095316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HiTE</a:t>
                      </a:r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0.907406276959028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0.917591124449978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0.915669440401256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0.719158546083777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0.280841453916223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0.802389145025761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98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15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59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39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83606213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HiTE (no Helitron)</a:t>
                      </a:r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74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37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3004476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HiTE (only TIR candidate)</a:t>
                      </a:r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91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52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12950660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HiTE (only EAHelitron candidate)</a:t>
                      </a:r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15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83717828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HiTE (only EAHelitron confident)</a:t>
                      </a:r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66201361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HiTE (only HelitronScanner)</a:t>
                      </a:r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68186590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4862939" y="310332"/>
            <a:ext cx="3582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Caenorhabditis</a:t>
            </a:r>
            <a:r>
              <a:rPr lang="en-US" altLang="zh-CN" dirty="0"/>
              <a:t> </a:t>
            </a:r>
            <a:r>
              <a:rPr lang="en-US" altLang="zh-CN" dirty="0" err="1"/>
              <a:t>briggsae</a:t>
            </a:r>
            <a:r>
              <a:rPr lang="zh-CN" altLang="en-US" dirty="0"/>
              <a:t>实验数据</a:t>
            </a:r>
          </a:p>
        </p:txBody>
      </p:sp>
      <p:sp>
        <p:nvSpPr>
          <p:cNvPr id="4" name="矩形 3"/>
          <p:cNvSpPr/>
          <p:nvPr/>
        </p:nvSpPr>
        <p:spPr>
          <a:xfrm>
            <a:off x="8958144" y="274913"/>
            <a:ext cx="15714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repbase</a:t>
            </a:r>
            <a:r>
              <a:rPr lang="en-US" altLang="zh-CN" dirty="0"/>
              <a:t> 227</a:t>
            </a:r>
            <a:r>
              <a:rPr lang="zh-CN" altLang="en-US" dirty="0"/>
              <a:t>条</a:t>
            </a:r>
          </a:p>
        </p:txBody>
      </p:sp>
    </p:spTree>
    <p:extLst>
      <p:ext uri="{BB962C8B-B14F-4D97-AF65-F5344CB8AC3E}">
        <p14:creationId xmlns:p14="http://schemas.microsoft.com/office/powerpoint/2010/main" val="3485047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0" y="-10842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478623" y="18608"/>
            <a:ext cx="45849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Time and resource consumption</a:t>
            </a:r>
            <a:endParaRPr lang="zh-CN" altLang="en-US" sz="2400" b="1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71034" y="6475178"/>
            <a:ext cx="4294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i="1" dirty="0">
                <a:solidFill>
                  <a:schemeClr val="bg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报告人： 胡康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2189724"/>
              </p:ext>
            </p:extLst>
          </p:nvPr>
        </p:nvGraphicFramePr>
        <p:xfrm>
          <a:off x="696770" y="509723"/>
          <a:ext cx="10676536" cy="58530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4567">
                  <a:extLst>
                    <a:ext uri="{9D8B030D-6E8A-4147-A177-3AD203B41FA5}">
                      <a16:colId xmlns:a16="http://schemas.microsoft.com/office/drawing/2014/main" val="1519705087"/>
                    </a:ext>
                  </a:extLst>
                </a:gridCol>
                <a:gridCol w="1334567">
                  <a:extLst>
                    <a:ext uri="{9D8B030D-6E8A-4147-A177-3AD203B41FA5}">
                      <a16:colId xmlns:a16="http://schemas.microsoft.com/office/drawing/2014/main" val="3215303233"/>
                    </a:ext>
                  </a:extLst>
                </a:gridCol>
                <a:gridCol w="1334567">
                  <a:extLst>
                    <a:ext uri="{9D8B030D-6E8A-4147-A177-3AD203B41FA5}">
                      <a16:colId xmlns:a16="http://schemas.microsoft.com/office/drawing/2014/main" val="2910344782"/>
                    </a:ext>
                  </a:extLst>
                </a:gridCol>
                <a:gridCol w="1334567">
                  <a:extLst>
                    <a:ext uri="{9D8B030D-6E8A-4147-A177-3AD203B41FA5}">
                      <a16:colId xmlns:a16="http://schemas.microsoft.com/office/drawing/2014/main" val="3743698898"/>
                    </a:ext>
                  </a:extLst>
                </a:gridCol>
                <a:gridCol w="1542964">
                  <a:extLst>
                    <a:ext uri="{9D8B030D-6E8A-4147-A177-3AD203B41FA5}">
                      <a16:colId xmlns:a16="http://schemas.microsoft.com/office/drawing/2014/main" val="2900239087"/>
                    </a:ext>
                  </a:extLst>
                </a:gridCol>
                <a:gridCol w="1126170">
                  <a:extLst>
                    <a:ext uri="{9D8B030D-6E8A-4147-A177-3AD203B41FA5}">
                      <a16:colId xmlns:a16="http://schemas.microsoft.com/office/drawing/2014/main" val="2523285272"/>
                    </a:ext>
                  </a:extLst>
                </a:gridCol>
                <a:gridCol w="1334567">
                  <a:extLst>
                    <a:ext uri="{9D8B030D-6E8A-4147-A177-3AD203B41FA5}">
                      <a16:colId xmlns:a16="http://schemas.microsoft.com/office/drawing/2014/main" val="2705557316"/>
                    </a:ext>
                  </a:extLst>
                </a:gridCol>
                <a:gridCol w="1334567">
                  <a:extLst>
                    <a:ext uri="{9D8B030D-6E8A-4147-A177-3AD203B41FA5}">
                      <a16:colId xmlns:a16="http://schemas.microsoft.com/office/drawing/2014/main" val="3857096594"/>
                    </a:ext>
                  </a:extLst>
                </a:gridCol>
              </a:tblGrid>
              <a:tr h="104941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Species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Tools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Assembly</a:t>
                      </a:r>
                      <a:r>
                        <a:rPr lang="en-US" altLang="zh-CN" sz="1050" baseline="0" dirty="0"/>
                        <a:t> size (Mb)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Cores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Linux version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Average CPU (%)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Wall</a:t>
                      </a:r>
                      <a:r>
                        <a:rPr lang="en-US" altLang="zh-CN" sz="1050" baseline="0" dirty="0"/>
                        <a:t> clock time (</a:t>
                      </a:r>
                      <a:r>
                        <a:rPr lang="en-US" altLang="zh-CN" sz="1050" baseline="0" dirty="0" err="1"/>
                        <a:t>d-h:m:s</a:t>
                      </a:r>
                      <a:r>
                        <a:rPr lang="en-US" altLang="zh-CN" sz="1050" baseline="0" dirty="0"/>
                        <a:t>)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Maximum mem (</a:t>
                      </a:r>
                      <a:r>
                        <a:rPr lang="en-US" altLang="zh-CN" sz="1050" dirty="0" err="1"/>
                        <a:t>kbytes</a:t>
                      </a:r>
                      <a:r>
                        <a:rPr lang="en-US" altLang="zh-CN" sz="1050" dirty="0"/>
                        <a:t>)</a:t>
                      </a:r>
                      <a:endParaRPr lang="zh-CN" altLang="en-US" sz="105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906781112"/>
                  </a:ext>
                </a:extLst>
              </a:tr>
              <a:tr h="372340"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O. sativa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HiTE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362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48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Red Hat 4.8.5-28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050" dirty="0"/>
                        <a:t>865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050" dirty="0"/>
                        <a:t>1:53:23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050" dirty="0"/>
                        <a:t>17174260</a:t>
                      </a:r>
                      <a:endParaRPr lang="zh-CN" altLang="en-US" sz="105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572134799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RepeatScout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40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395716400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EDTA</a:t>
                      </a:r>
                      <a:endParaRPr lang="zh-CN" altLang="en-US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/>
                        <a:t>40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476410176"/>
                  </a:ext>
                </a:extLst>
              </a:tr>
              <a:tr h="16764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RepeatModeler2</a:t>
                      </a:r>
                      <a:endParaRPr lang="zh-CN" altLang="en-US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40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741508060"/>
                  </a:ext>
                </a:extLst>
              </a:tr>
              <a:tr h="365760"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D. melanogaster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HiTE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165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/>
                        <a:t>48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Red Hat 4.8.5-28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467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31:11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4728004</a:t>
                      </a:r>
                      <a:endParaRPr lang="zh-CN" altLang="en-US" sz="105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136990938"/>
                  </a:ext>
                </a:extLst>
              </a:tr>
              <a:tr h="251460">
                <a:tc vMerge="1"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RepeatScout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40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010274592"/>
                  </a:ext>
                </a:extLst>
              </a:tr>
              <a:tr h="297180">
                <a:tc vMerge="1"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EDTA</a:t>
                      </a:r>
                      <a:endParaRPr lang="zh-CN" altLang="en-US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/>
                        <a:t>40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046325616"/>
                  </a:ext>
                </a:extLst>
              </a:tr>
              <a:tr h="289560">
                <a:tc vMerge="1"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RepeatModeler2</a:t>
                      </a:r>
                      <a:endParaRPr lang="zh-CN" altLang="en-US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40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769791202"/>
                  </a:ext>
                </a:extLst>
              </a:tr>
              <a:tr h="373380"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D. rerio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HiTE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1622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48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Red Hat 4.8.5-28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925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10:10:55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16897124</a:t>
                      </a:r>
                      <a:endParaRPr lang="zh-CN" altLang="en-US" sz="105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79941927"/>
                  </a:ext>
                </a:extLst>
              </a:tr>
              <a:tr h="236220">
                <a:tc vMerge="1"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RepeatScout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40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875351732"/>
                  </a:ext>
                </a:extLst>
              </a:tr>
              <a:tr h="243840">
                <a:tc vMerge="1"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EDTA</a:t>
                      </a:r>
                      <a:endParaRPr lang="zh-CN" altLang="en-US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/>
                        <a:t>40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958282902"/>
                  </a:ext>
                </a:extLst>
              </a:tr>
              <a:tr h="320040">
                <a:tc vMerge="1"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RepeatModeler2</a:t>
                      </a:r>
                      <a:endParaRPr lang="zh-CN" altLang="en-US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40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6952237"/>
                  </a:ext>
                </a:extLst>
              </a:tr>
              <a:tr h="358140"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C. briggsae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HiTE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105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48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Red Hat 4.8.5-28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628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18:10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3581436</a:t>
                      </a:r>
                      <a:endParaRPr lang="zh-CN" altLang="en-US" sz="105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612123349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RepeatScout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40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921851609"/>
                  </a:ext>
                </a:extLst>
              </a:tr>
              <a:tr h="312420">
                <a:tc vMerge="1"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EDTA</a:t>
                      </a:r>
                      <a:endParaRPr lang="zh-CN" altLang="en-US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/>
                        <a:t>40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466993251"/>
                  </a:ext>
                </a:extLst>
              </a:tr>
              <a:tr h="308848">
                <a:tc vMerge="1"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RepeatModeler2</a:t>
                      </a:r>
                      <a:endParaRPr lang="zh-CN" altLang="en-US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40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4598582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4106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实验结果</a:t>
            </a:r>
          </a:p>
        </p:txBody>
      </p:sp>
      <p:sp>
        <p:nvSpPr>
          <p:cNvPr id="7" name="矩形 6"/>
          <p:cNvSpPr/>
          <p:nvPr/>
        </p:nvSpPr>
        <p:spPr>
          <a:xfrm>
            <a:off x="142774" y="3052164"/>
            <a:ext cx="649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果蝇</a:t>
            </a:r>
            <a:endParaRPr lang="zh-CN" altLang="en-US" dirty="0"/>
          </a:p>
        </p:txBody>
      </p:sp>
      <p:graphicFrame>
        <p:nvGraphicFramePr>
          <p:cNvPr id="8" name="图表 7"/>
          <p:cNvGraphicFramePr/>
          <p:nvPr>
            <p:extLst>
              <p:ext uri="{D42A27DB-BD31-4B8C-83A1-F6EECF244321}">
                <p14:modId xmlns:p14="http://schemas.microsoft.com/office/powerpoint/2010/main" val="1047496507"/>
              </p:ext>
            </p:extLst>
          </p:nvPr>
        </p:nvGraphicFramePr>
        <p:xfrm>
          <a:off x="582070" y="737144"/>
          <a:ext cx="4241198" cy="27093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图表 8"/>
          <p:cNvGraphicFramePr/>
          <p:nvPr>
            <p:extLst>
              <p:ext uri="{D42A27DB-BD31-4B8C-83A1-F6EECF244321}">
                <p14:modId xmlns:p14="http://schemas.microsoft.com/office/powerpoint/2010/main" val="2223509780"/>
              </p:ext>
            </p:extLst>
          </p:nvPr>
        </p:nvGraphicFramePr>
        <p:xfrm>
          <a:off x="8082820" y="754897"/>
          <a:ext cx="4030957" cy="26737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图表 10"/>
          <p:cNvGraphicFramePr/>
          <p:nvPr>
            <p:extLst>
              <p:ext uri="{D42A27DB-BD31-4B8C-83A1-F6EECF244321}">
                <p14:modId xmlns:p14="http://schemas.microsoft.com/office/powerpoint/2010/main" val="3045970928"/>
              </p:ext>
            </p:extLst>
          </p:nvPr>
        </p:nvGraphicFramePr>
        <p:xfrm>
          <a:off x="4460862" y="798764"/>
          <a:ext cx="3984364" cy="26518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1985104" y="3446445"/>
            <a:ext cx="16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Curated library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9209764" y="3421495"/>
            <a:ext cx="1777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RepeatModeler2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5676118" y="3421495"/>
            <a:ext cx="1704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KmerRepFinder</a:t>
            </a:r>
            <a:endParaRPr lang="zh-CN" altLang="en-US" dirty="0"/>
          </a:p>
        </p:txBody>
      </p:sp>
      <p:graphicFrame>
        <p:nvGraphicFramePr>
          <p:cNvPr id="18" name="图表 17"/>
          <p:cNvGraphicFramePr/>
          <p:nvPr>
            <p:extLst>
              <p:ext uri="{D42A27DB-BD31-4B8C-83A1-F6EECF244321}">
                <p14:modId xmlns:p14="http://schemas.microsoft.com/office/powerpoint/2010/main" val="3904312469"/>
              </p:ext>
            </p:extLst>
          </p:nvPr>
        </p:nvGraphicFramePr>
        <p:xfrm>
          <a:off x="478623" y="3790827"/>
          <a:ext cx="4283158" cy="27973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9" name="文本框 18"/>
          <p:cNvSpPr txBox="1"/>
          <p:nvPr/>
        </p:nvSpPr>
        <p:spPr>
          <a:xfrm>
            <a:off x="2398705" y="6488668"/>
            <a:ext cx="16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EDTA</a:t>
            </a:r>
            <a:endParaRPr lang="zh-CN" altLang="en-US" dirty="0"/>
          </a:p>
        </p:txBody>
      </p:sp>
      <p:graphicFrame>
        <p:nvGraphicFramePr>
          <p:cNvPr id="20" name="图表 19"/>
          <p:cNvGraphicFramePr/>
          <p:nvPr>
            <p:extLst>
              <p:ext uri="{D42A27DB-BD31-4B8C-83A1-F6EECF244321}">
                <p14:modId xmlns:p14="http://schemas.microsoft.com/office/powerpoint/2010/main" val="376335881"/>
              </p:ext>
            </p:extLst>
          </p:nvPr>
        </p:nvGraphicFramePr>
        <p:xfrm>
          <a:off x="4358564" y="3736802"/>
          <a:ext cx="4086662" cy="28393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1" name="文本框 20"/>
          <p:cNvSpPr txBox="1"/>
          <p:nvPr/>
        </p:nvSpPr>
        <p:spPr>
          <a:xfrm>
            <a:off x="5706641" y="6488668"/>
            <a:ext cx="16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RepeatScout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5264717" y="64775"/>
            <a:ext cx="16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碱基统计</a:t>
            </a:r>
          </a:p>
        </p:txBody>
      </p:sp>
    </p:spTree>
    <p:extLst>
      <p:ext uri="{BB962C8B-B14F-4D97-AF65-F5344CB8AC3E}">
        <p14:creationId xmlns:p14="http://schemas.microsoft.com/office/powerpoint/2010/main" val="136804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实验结果</a:t>
            </a:r>
          </a:p>
        </p:txBody>
      </p:sp>
      <p:sp>
        <p:nvSpPr>
          <p:cNvPr id="7" name="矩形 6"/>
          <p:cNvSpPr/>
          <p:nvPr/>
        </p:nvSpPr>
        <p:spPr>
          <a:xfrm>
            <a:off x="142774" y="305216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水稻</a:t>
            </a:r>
            <a:endParaRPr lang="zh-CN" altLang="en-US" dirty="0"/>
          </a:p>
        </p:txBody>
      </p:sp>
      <p:graphicFrame>
        <p:nvGraphicFramePr>
          <p:cNvPr id="8" name="图表 7"/>
          <p:cNvGraphicFramePr/>
          <p:nvPr>
            <p:extLst>
              <p:ext uri="{D42A27DB-BD31-4B8C-83A1-F6EECF244321}">
                <p14:modId xmlns:p14="http://schemas.microsoft.com/office/powerpoint/2010/main" val="3959182307"/>
              </p:ext>
            </p:extLst>
          </p:nvPr>
        </p:nvGraphicFramePr>
        <p:xfrm>
          <a:off x="595836" y="676686"/>
          <a:ext cx="4241198" cy="27093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图表 8"/>
          <p:cNvGraphicFramePr/>
          <p:nvPr>
            <p:extLst>
              <p:ext uri="{D42A27DB-BD31-4B8C-83A1-F6EECF244321}">
                <p14:modId xmlns:p14="http://schemas.microsoft.com/office/powerpoint/2010/main" val="1503940653"/>
              </p:ext>
            </p:extLst>
          </p:nvPr>
        </p:nvGraphicFramePr>
        <p:xfrm>
          <a:off x="8338806" y="712194"/>
          <a:ext cx="4030957" cy="26737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图表 10"/>
          <p:cNvGraphicFramePr/>
          <p:nvPr>
            <p:extLst>
              <p:ext uri="{D42A27DB-BD31-4B8C-83A1-F6EECF244321}">
                <p14:modId xmlns:p14="http://schemas.microsoft.com/office/powerpoint/2010/main" val="376796654"/>
              </p:ext>
            </p:extLst>
          </p:nvPr>
        </p:nvGraphicFramePr>
        <p:xfrm>
          <a:off x="4565632" y="747906"/>
          <a:ext cx="3984364" cy="26518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1998870" y="3385987"/>
            <a:ext cx="16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Curated library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9407988" y="3421495"/>
            <a:ext cx="1777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RepeatModeler2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5705459" y="3410734"/>
            <a:ext cx="1704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KmerRepFinder</a:t>
            </a:r>
            <a:endParaRPr lang="zh-CN" altLang="en-US" dirty="0"/>
          </a:p>
        </p:txBody>
      </p:sp>
      <p:graphicFrame>
        <p:nvGraphicFramePr>
          <p:cNvPr id="18" name="图表 17"/>
          <p:cNvGraphicFramePr/>
          <p:nvPr>
            <p:extLst>
              <p:ext uri="{D42A27DB-BD31-4B8C-83A1-F6EECF244321}">
                <p14:modId xmlns:p14="http://schemas.microsoft.com/office/powerpoint/2010/main" val="1106272065"/>
              </p:ext>
            </p:extLst>
          </p:nvPr>
        </p:nvGraphicFramePr>
        <p:xfrm>
          <a:off x="478623" y="3790827"/>
          <a:ext cx="4283158" cy="27973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9" name="文本框 18"/>
          <p:cNvSpPr txBox="1"/>
          <p:nvPr/>
        </p:nvSpPr>
        <p:spPr>
          <a:xfrm>
            <a:off x="2398705" y="6488668"/>
            <a:ext cx="16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EDTA</a:t>
            </a:r>
            <a:endParaRPr lang="zh-CN" altLang="en-US" dirty="0"/>
          </a:p>
        </p:txBody>
      </p:sp>
      <p:graphicFrame>
        <p:nvGraphicFramePr>
          <p:cNvPr id="14" name="图表 13"/>
          <p:cNvGraphicFramePr/>
          <p:nvPr>
            <p:extLst>
              <p:ext uri="{D42A27DB-BD31-4B8C-83A1-F6EECF244321}">
                <p14:modId xmlns:p14="http://schemas.microsoft.com/office/powerpoint/2010/main" val="1341184276"/>
              </p:ext>
            </p:extLst>
          </p:nvPr>
        </p:nvGraphicFramePr>
        <p:xfrm>
          <a:off x="4367228" y="3790827"/>
          <a:ext cx="4283158" cy="27973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0" name="文本框 19"/>
          <p:cNvSpPr txBox="1"/>
          <p:nvPr/>
        </p:nvSpPr>
        <p:spPr>
          <a:xfrm>
            <a:off x="6287310" y="6488668"/>
            <a:ext cx="16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RepeatScout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7437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实验结果</a:t>
            </a:r>
          </a:p>
        </p:txBody>
      </p:sp>
      <p:sp>
        <p:nvSpPr>
          <p:cNvPr id="7" name="矩形 6"/>
          <p:cNvSpPr/>
          <p:nvPr/>
        </p:nvSpPr>
        <p:spPr>
          <a:xfrm>
            <a:off x="40041" y="2929401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斑马鱼</a:t>
            </a:r>
          </a:p>
        </p:txBody>
      </p:sp>
      <p:graphicFrame>
        <p:nvGraphicFramePr>
          <p:cNvPr id="8" name="图表 7"/>
          <p:cNvGraphicFramePr/>
          <p:nvPr>
            <p:extLst>
              <p:ext uri="{D42A27DB-BD31-4B8C-83A1-F6EECF244321}">
                <p14:modId xmlns:p14="http://schemas.microsoft.com/office/powerpoint/2010/main" val="2489682659"/>
              </p:ext>
            </p:extLst>
          </p:nvPr>
        </p:nvGraphicFramePr>
        <p:xfrm>
          <a:off x="595836" y="676686"/>
          <a:ext cx="4241198" cy="27093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图表 8"/>
          <p:cNvGraphicFramePr/>
          <p:nvPr>
            <p:extLst>
              <p:ext uri="{D42A27DB-BD31-4B8C-83A1-F6EECF244321}">
                <p14:modId xmlns:p14="http://schemas.microsoft.com/office/powerpoint/2010/main" val="2583459330"/>
              </p:ext>
            </p:extLst>
          </p:nvPr>
        </p:nvGraphicFramePr>
        <p:xfrm>
          <a:off x="8395956" y="712194"/>
          <a:ext cx="4030957" cy="26737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图表 10"/>
          <p:cNvGraphicFramePr/>
          <p:nvPr>
            <p:extLst>
              <p:ext uri="{D42A27DB-BD31-4B8C-83A1-F6EECF244321}">
                <p14:modId xmlns:p14="http://schemas.microsoft.com/office/powerpoint/2010/main" val="1548002499"/>
              </p:ext>
            </p:extLst>
          </p:nvPr>
        </p:nvGraphicFramePr>
        <p:xfrm>
          <a:off x="4565632" y="747906"/>
          <a:ext cx="3984364" cy="26518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1998870" y="3385987"/>
            <a:ext cx="16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Curated library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9465138" y="3421495"/>
            <a:ext cx="1777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RepeatModeler2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5705459" y="3410734"/>
            <a:ext cx="1704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KmerRepFinder</a:t>
            </a:r>
            <a:endParaRPr lang="zh-CN" altLang="en-US" dirty="0"/>
          </a:p>
        </p:txBody>
      </p:sp>
      <p:graphicFrame>
        <p:nvGraphicFramePr>
          <p:cNvPr id="18" name="图表 17"/>
          <p:cNvGraphicFramePr/>
          <p:nvPr>
            <p:extLst>
              <p:ext uri="{D42A27DB-BD31-4B8C-83A1-F6EECF244321}">
                <p14:modId xmlns:p14="http://schemas.microsoft.com/office/powerpoint/2010/main" val="1206159257"/>
              </p:ext>
            </p:extLst>
          </p:nvPr>
        </p:nvGraphicFramePr>
        <p:xfrm>
          <a:off x="478623" y="3790827"/>
          <a:ext cx="4283158" cy="27973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9" name="文本框 18"/>
          <p:cNvSpPr txBox="1"/>
          <p:nvPr/>
        </p:nvSpPr>
        <p:spPr>
          <a:xfrm>
            <a:off x="2398705" y="6488668"/>
            <a:ext cx="16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EDTA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6287310" y="6488668"/>
            <a:ext cx="16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RepeatScout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3246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实验结果</a:t>
            </a:r>
          </a:p>
        </p:txBody>
      </p:sp>
      <p:sp>
        <p:nvSpPr>
          <p:cNvPr id="7" name="矩形 6"/>
          <p:cNvSpPr/>
          <p:nvPr/>
        </p:nvSpPr>
        <p:spPr>
          <a:xfrm>
            <a:off x="25941" y="3755319"/>
            <a:ext cx="24502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Caenorhabditis</a:t>
            </a:r>
            <a:r>
              <a:rPr lang="en-US" altLang="zh-CN" dirty="0"/>
              <a:t> </a:t>
            </a:r>
            <a:r>
              <a:rPr lang="en-US" altLang="zh-CN" dirty="0" err="1"/>
              <a:t>briggsae</a:t>
            </a:r>
            <a:endParaRPr lang="zh-CN" altLang="en-US" dirty="0"/>
          </a:p>
        </p:txBody>
      </p:sp>
      <p:graphicFrame>
        <p:nvGraphicFramePr>
          <p:cNvPr id="8" name="图表 7"/>
          <p:cNvGraphicFramePr/>
          <p:nvPr>
            <p:extLst>
              <p:ext uri="{D42A27DB-BD31-4B8C-83A1-F6EECF244321}">
                <p14:modId xmlns:p14="http://schemas.microsoft.com/office/powerpoint/2010/main" val="2170999774"/>
              </p:ext>
            </p:extLst>
          </p:nvPr>
        </p:nvGraphicFramePr>
        <p:xfrm>
          <a:off x="595836" y="676686"/>
          <a:ext cx="4241198" cy="27093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图表 8"/>
          <p:cNvGraphicFramePr/>
          <p:nvPr>
            <p:extLst>
              <p:ext uri="{D42A27DB-BD31-4B8C-83A1-F6EECF244321}">
                <p14:modId xmlns:p14="http://schemas.microsoft.com/office/powerpoint/2010/main" val="409573640"/>
              </p:ext>
            </p:extLst>
          </p:nvPr>
        </p:nvGraphicFramePr>
        <p:xfrm>
          <a:off x="8272131" y="712194"/>
          <a:ext cx="4030957" cy="26737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图表 10"/>
          <p:cNvGraphicFramePr/>
          <p:nvPr>
            <p:extLst>
              <p:ext uri="{D42A27DB-BD31-4B8C-83A1-F6EECF244321}">
                <p14:modId xmlns:p14="http://schemas.microsoft.com/office/powerpoint/2010/main" val="4113644511"/>
              </p:ext>
            </p:extLst>
          </p:nvPr>
        </p:nvGraphicFramePr>
        <p:xfrm>
          <a:off x="4565632" y="747906"/>
          <a:ext cx="3984364" cy="26518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1998870" y="3385987"/>
            <a:ext cx="16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Curated library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9341313" y="3421495"/>
            <a:ext cx="1777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RepeatModeler2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5705459" y="3410734"/>
            <a:ext cx="1704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KmerRepFinder</a:t>
            </a:r>
            <a:endParaRPr lang="zh-CN" altLang="en-US" dirty="0"/>
          </a:p>
        </p:txBody>
      </p:sp>
      <p:graphicFrame>
        <p:nvGraphicFramePr>
          <p:cNvPr id="18" name="图表 17"/>
          <p:cNvGraphicFramePr/>
          <p:nvPr>
            <p:extLst>
              <p:ext uri="{D42A27DB-BD31-4B8C-83A1-F6EECF244321}">
                <p14:modId xmlns:p14="http://schemas.microsoft.com/office/powerpoint/2010/main" val="3949024535"/>
              </p:ext>
            </p:extLst>
          </p:nvPr>
        </p:nvGraphicFramePr>
        <p:xfrm>
          <a:off x="478623" y="3790827"/>
          <a:ext cx="4283158" cy="27973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9" name="文本框 18"/>
          <p:cNvSpPr txBox="1"/>
          <p:nvPr/>
        </p:nvSpPr>
        <p:spPr>
          <a:xfrm>
            <a:off x="2398705" y="6488668"/>
            <a:ext cx="16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EDTA</a:t>
            </a:r>
            <a:endParaRPr lang="zh-CN" altLang="en-US" dirty="0"/>
          </a:p>
        </p:txBody>
      </p:sp>
      <p:graphicFrame>
        <p:nvGraphicFramePr>
          <p:cNvPr id="14" name="图表 13"/>
          <p:cNvGraphicFramePr/>
          <p:nvPr>
            <p:extLst>
              <p:ext uri="{D42A27DB-BD31-4B8C-83A1-F6EECF244321}">
                <p14:modId xmlns:p14="http://schemas.microsoft.com/office/powerpoint/2010/main" val="2674004212"/>
              </p:ext>
            </p:extLst>
          </p:nvPr>
        </p:nvGraphicFramePr>
        <p:xfrm>
          <a:off x="4367228" y="3790827"/>
          <a:ext cx="4283158" cy="27973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0" name="文本框 19"/>
          <p:cNvSpPr txBox="1"/>
          <p:nvPr/>
        </p:nvSpPr>
        <p:spPr>
          <a:xfrm>
            <a:off x="6287310" y="6488668"/>
            <a:ext cx="16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RepeatScout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0629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59923" y="165370"/>
            <a:ext cx="11692647" cy="54661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KmerRepFinder</a:t>
            </a:r>
            <a:r>
              <a:rPr lang="zh-CN" altLang="en-US" dirty="0"/>
              <a:t>方法与其他方法的对比：</a:t>
            </a:r>
            <a:endParaRPr lang="en-US" altLang="zh-CN" dirty="0"/>
          </a:p>
          <a:p>
            <a:pPr>
              <a:spcBef>
                <a:spcPct val="10000"/>
              </a:spcBef>
            </a:pPr>
            <a:r>
              <a:rPr lang="en-US" altLang="zh-CN" dirty="0"/>
              <a:t>1.</a:t>
            </a:r>
            <a:r>
              <a:rPr lang="zh-CN" altLang="en-US" dirty="0"/>
              <a:t>对于绝大多数的</a:t>
            </a:r>
            <a:r>
              <a:rPr lang="en-US" altLang="zh-CN" dirty="0"/>
              <a:t>de novo</a:t>
            </a:r>
            <a:r>
              <a:rPr lang="zh-CN" altLang="en-US" dirty="0"/>
              <a:t>识别方法都是基于</a:t>
            </a:r>
            <a:r>
              <a:rPr lang="en-US" altLang="zh-CN" dirty="0"/>
              <a:t>pairwise</a:t>
            </a:r>
            <a:r>
              <a:rPr lang="zh-CN" altLang="en-US" dirty="0"/>
              <a:t>比对的相似性来识别重复家族的。例如</a:t>
            </a:r>
            <a:endParaRPr lang="en-US" altLang="zh-CN" dirty="0"/>
          </a:p>
          <a:p>
            <a:pPr>
              <a:spcBef>
                <a:spcPct val="10000"/>
              </a:spcBef>
              <a:buFontTx/>
              <a:buChar char="•"/>
            </a:pPr>
            <a:r>
              <a:rPr lang="en-US" altLang="zh-CN" dirty="0"/>
              <a:t>   Single-linkage clustering (Agarwal and States, 1994)</a:t>
            </a:r>
          </a:p>
          <a:p>
            <a:pPr>
              <a:spcBef>
                <a:spcPct val="10000"/>
              </a:spcBef>
              <a:buFontTx/>
              <a:buChar char="•"/>
            </a:pPr>
            <a:r>
              <a:rPr lang="en-US" altLang="zh-CN" dirty="0"/>
              <a:t>   </a:t>
            </a:r>
            <a:r>
              <a:rPr lang="en-US" altLang="zh-CN" dirty="0" err="1"/>
              <a:t>REPuter</a:t>
            </a:r>
            <a:r>
              <a:rPr lang="en-US" altLang="zh-CN" dirty="0"/>
              <a:t> (Kurtz et al., 2000)</a:t>
            </a:r>
          </a:p>
          <a:p>
            <a:pPr>
              <a:spcBef>
                <a:spcPct val="10000"/>
              </a:spcBef>
              <a:buFontTx/>
              <a:buChar char="•"/>
            </a:pPr>
            <a:r>
              <a:rPr lang="en-US" altLang="zh-CN" dirty="0"/>
              <a:t>   </a:t>
            </a:r>
            <a:r>
              <a:rPr lang="en-US" altLang="zh-CN" dirty="0" err="1"/>
              <a:t>RepeatFinder</a:t>
            </a:r>
            <a:r>
              <a:rPr lang="en-US" altLang="zh-CN" dirty="0"/>
              <a:t> (</a:t>
            </a:r>
            <a:r>
              <a:rPr lang="en-US" altLang="zh-CN" dirty="0" err="1"/>
              <a:t>Volfovsky</a:t>
            </a:r>
            <a:r>
              <a:rPr lang="en-US" altLang="zh-CN" dirty="0"/>
              <a:t> et al., 2001)</a:t>
            </a:r>
          </a:p>
          <a:p>
            <a:pPr>
              <a:spcBef>
                <a:spcPct val="10000"/>
              </a:spcBef>
              <a:buFontTx/>
              <a:buChar char="•"/>
            </a:pPr>
            <a:r>
              <a:rPr lang="en-US" altLang="zh-CN" dirty="0"/>
              <a:t>   </a:t>
            </a:r>
            <a:r>
              <a:rPr lang="en-US" altLang="zh-CN" b="1" dirty="0"/>
              <a:t>RECON (</a:t>
            </a:r>
            <a:r>
              <a:rPr lang="en-US" altLang="zh-CN" b="1" dirty="0" err="1"/>
              <a:t>Bao</a:t>
            </a:r>
            <a:r>
              <a:rPr lang="en-US" altLang="zh-CN" b="1" dirty="0"/>
              <a:t> and Eddy, 2002)</a:t>
            </a:r>
          </a:p>
          <a:p>
            <a:pPr>
              <a:spcBef>
                <a:spcPct val="10000"/>
              </a:spcBef>
              <a:buFontTx/>
              <a:buChar char="•"/>
            </a:pPr>
            <a:r>
              <a:rPr lang="en-US" altLang="zh-CN" dirty="0"/>
              <a:t>   </a:t>
            </a:r>
            <a:r>
              <a:rPr lang="en-US" altLang="zh-CN" dirty="0" err="1"/>
              <a:t>RepeatGluer</a:t>
            </a:r>
            <a:r>
              <a:rPr lang="en-US" altLang="zh-CN" dirty="0"/>
              <a:t> (</a:t>
            </a:r>
            <a:r>
              <a:rPr lang="en-US" altLang="zh-CN" dirty="0" err="1"/>
              <a:t>Pevzner</a:t>
            </a:r>
            <a:r>
              <a:rPr lang="en-US" altLang="zh-CN" dirty="0"/>
              <a:t> et al., 2004)</a:t>
            </a:r>
          </a:p>
          <a:p>
            <a:pPr>
              <a:spcBef>
                <a:spcPct val="10000"/>
              </a:spcBef>
              <a:buFontTx/>
              <a:buChar char="•"/>
            </a:pPr>
            <a:r>
              <a:rPr lang="en-US" altLang="zh-CN" dirty="0"/>
              <a:t>   PILER (Edgar and Myers, 2005)</a:t>
            </a:r>
          </a:p>
          <a:p>
            <a:pPr>
              <a:spcBef>
                <a:spcPct val="10000"/>
              </a:spcBef>
              <a:buFontTx/>
              <a:buChar char="•"/>
            </a:pPr>
            <a:r>
              <a:rPr lang="en-US" altLang="zh-CN" dirty="0"/>
              <a:t>   REPET (</a:t>
            </a:r>
            <a:r>
              <a:rPr lang="en-US" altLang="zh-CN" dirty="0" err="1"/>
              <a:t>Flutre</a:t>
            </a:r>
            <a:r>
              <a:rPr lang="en-US" altLang="zh-CN" dirty="0"/>
              <a:t> et al., 2011)</a:t>
            </a:r>
          </a:p>
          <a:p>
            <a:pPr>
              <a:spcBef>
                <a:spcPct val="10000"/>
              </a:spcBef>
            </a:pPr>
            <a:r>
              <a:rPr lang="zh-CN" altLang="en-US" dirty="0"/>
              <a:t>其中以</a:t>
            </a:r>
            <a:r>
              <a:rPr lang="en-US" altLang="zh-CN" dirty="0"/>
              <a:t>RECON</a:t>
            </a:r>
            <a:r>
              <a:rPr lang="zh-CN" altLang="en-US" dirty="0"/>
              <a:t>为代表，用于从头重复家族鉴定的主要工具，</a:t>
            </a:r>
            <a:endParaRPr lang="en-US" altLang="zh-CN" dirty="0"/>
          </a:p>
          <a:p>
            <a:pPr>
              <a:spcBef>
                <a:spcPct val="10000"/>
              </a:spcBef>
            </a:pPr>
            <a:r>
              <a:rPr lang="zh-CN" altLang="en-US" dirty="0"/>
              <a:t>用于许多基因组项目。</a:t>
            </a:r>
            <a:endParaRPr lang="en-US" altLang="zh-CN" dirty="0"/>
          </a:p>
          <a:p>
            <a:pPr>
              <a:spcBef>
                <a:spcPct val="10000"/>
              </a:spcBef>
            </a:pPr>
            <a:endParaRPr lang="en-US" altLang="zh-CN" dirty="0"/>
          </a:p>
          <a:p>
            <a:pPr>
              <a:spcBef>
                <a:spcPct val="10000"/>
              </a:spcBef>
            </a:pPr>
            <a:endParaRPr lang="en-US" altLang="zh-CN" dirty="0"/>
          </a:p>
          <a:p>
            <a:pPr>
              <a:spcBef>
                <a:spcPct val="10000"/>
              </a:spcBef>
            </a:pPr>
            <a:endParaRPr lang="en-US" altLang="zh-CN" dirty="0"/>
          </a:p>
          <a:p>
            <a:pPr>
              <a:spcBef>
                <a:spcPct val="10000"/>
              </a:spcBef>
            </a:pPr>
            <a:br>
              <a:rPr lang="en-US" altLang="zh-CN" dirty="0"/>
            </a:b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983" y="865761"/>
            <a:ext cx="5379396" cy="5821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1324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图表 7"/>
          <p:cNvGraphicFramePr/>
          <p:nvPr>
            <p:extLst>
              <p:ext uri="{D42A27DB-BD31-4B8C-83A1-F6EECF244321}">
                <p14:modId xmlns:p14="http://schemas.microsoft.com/office/powerpoint/2010/main" val="1095730779"/>
              </p:ext>
            </p:extLst>
          </p:nvPr>
        </p:nvGraphicFramePr>
        <p:xfrm>
          <a:off x="354618" y="-41268"/>
          <a:ext cx="4531168" cy="32178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图表 8"/>
          <p:cNvGraphicFramePr/>
          <p:nvPr>
            <p:extLst>
              <p:ext uri="{D42A27DB-BD31-4B8C-83A1-F6EECF244321}">
                <p14:modId xmlns:p14="http://schemas.microsoft.com/office/powerpoint/2010/main" val="4219665857"/>
              </p:ext>
            </p:extLst>
          </p:nvPr>
        </p:nvGraphicFramePr>
        <p:xfrm>
          <a:off x="8161043" y="0"/>
          <a:ext cx="4030957" cy="31765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图表 10"/>
          <p:cNvGraphicFramePr/>
          <p:nvPr>
            <p:extLst>
              <p:ext uri="{D42A27DB-BD31-4B8C-83A1-F6EECF244321}">
                <p14:modId xmlns:p14="http://schemas.microsoft.com/office/powerpoint/2010/main" val="3305515463"/>
              </p:ext>
            </p:extLst>
          </p:nvPr>
        </p:nvGraphicFramePr>
        <p:xfrm>
          <a:off x="4300018" y="-20635"/>
          <a:ext cx="4086662" cy="31765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1845616" y="2902691"/>
            <a:ext cx="16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Curated library</a:t>
            </a:r>
            <a:endParaRPr lang="zh-CN" altLang="en-US" b="1" dirty="0"/>
          </a:p>
        </p:txBody>
      </p:sp>
      <p:sp>
        <p:nvSpPr>
          <p:cNvPr id="16" name="文本框 15"/>
          <p:cNvSpPr txBox="1"/>
          <p:nvPr/>
        </p:nvSpPr>
        <p:spPr>
          <a:xfrm>
            <a:off x="9430079" y="2902691"/>
            <a:ext cx="1777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RepeatModeler2</a:t>
            </a:r>
            <a:endParaRPr lang="zh-CN" altLang="en-US" b="1" dirty="0"/>
          </a:p>
        </p:txBody>
      </p:sp>
      <p:sp>
        <p:nvSpPr>
          <p:cNvPr id="17" name="文本框 16"/>
          <p:cNvSpPr txBox="1"/>
          <p:nvPr/>
        </p:nvSpPr>
        <p:spPr>
          <a:xfrm>
            <a:off x="5645596" y="2902691"/>
            <a:ext cx="1704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KmerRepFinder</a:t>
            </a:r>
            <a:endParaRPr lang="zh-CN" altLang="en-US" b="1" dirty="0"/>
          </a:p>
        </p:txBody>
      </p:sp>
      <p:graphicFrame>
        <p:nvGraphicFramePr>
          <p:cNvPr id="18" name="图表 17"/>
          <p:cNvGraphicFramePr/>
          <p:nvPr>
            <p:extLst>
              <p:ext uri="{D42A27DB-BD31-4B8C-83A1-F6EECF244321}">
                <p14:modId xmlns:p14="http://schemas.microsoft.com/office/powerpoint/2010/main" val="254342840"/>
              </p:ext>
            </p:extLst>
          </p:nvPr>
        </p:nvGraphicFramePr>
        <p:xfrm>
          <a:off x="401864" y="3490348"/>
          <a:ext cx="4531168" cy="32872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9" name="文本框 18"/>
          <p:cNvSpPr txBox="1"/>
          <p:nvPr/>
        </p:nvSpPr>
        <p:spPr>
          <a:xfrm>
            <a:off x="2398705" y="6488668"/>
            <a:ext cx="16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EDTA</a:t>
            </a:r>
            <a:endParaRPr lang="zh-CN" altLang="en-US" b="1" dirty="0"/>
          </a:p>
        </p:txBody>
      </p:sp>
      <p:graphicFrame>
        <p:nvGraphicFramePr>
          <p:cNvPr id="20" name="图表 19"/>
          <p:cNvGraphicFramePr/>
          <p:nvPr>
            <p:extLst>
              <p:ext uri="{D42A27DB-BD31-4B8C-83A1-F6EECF244321}">
                <p14:modId xmlns:p14="http://schemas.microsoft.com/office/powerpoint/2010/main" val="3946886612"/>
              </p:ext>
            </p:extLst>
          </p:nvPr>
        </p:nvGraphicFramePr>
        <p:xfrm>
          <a:off x="3489280" y="3500665"/>
          <a:ext cx="7485582" cy="32665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1" name="文本框 20"/>
          <p:cNvSpPr txBox="1"/>
          <p:nvPr/>
        </p:nvSpPr>
        <p:spPr>
          <a:xfrm>
            <a:off x="5706641" y="6488668"/>
            <a:ext cx="16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RepeatScout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032094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图表 7"/>
          <p:cNvGraphicFramePr/>
          <p:nvPr>
            <p:extLst>
              <p:ext uri="{D42A27DB-BD31-4B8C-83A1-F6EECF244321}">
                <p14:modId xmlns:p14="http://schemas.microsoft.com/office/powerpoint/2010/main" val="2885378135"/>
              </p:ext>
            </p:extLst>
          </p:nvPr>
        </p:nvGraphicFramePr>
        <p:xfrm>
          <a:off x="354618" y="-41268"/>
          <a:ext cx="4531168" cy="32178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图表 8"/>
          <p:cNvGraphicFramePr/>
          <p:nvPr>
            <p:extLst>
              <p:ext uri="{D42A27DB-BD31-4B8C-83A1-F6EECF244321}">
                <p14:modId xmlns:p14="http://schemas.microsoft.com/office/powerpoint/2010/main" val="795200089"/>
              </p:ext>
            </p:extLst>
          </p:nvPr>
        </p:nvGraphicFramePr>
        <p:xfrm>
          <a:off x="8161043" y="0"/>
          <a:ext cx="4030957" cy="31765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图表 10"/>
          <p:cNvGraphicFramePr/>
          <p:nvPr>
            <p:extLst>
              <p:ext uri="{D42A27DB-BD31-4B8C-83A1-F6EECF244321}">
                <p14:modId xmlns:p14="http://schemas.microsoft.com/office/powerpoint/2010/main" val="264395082"/>
              </p:ext>
            </p:extLst>
          </p:nvPr>
        </p:nvGraphicFramePr>
        <p:xfrm>
          <a:off x="4300018" y="-20635"/>
          <a:ext cx="4086662" cy="31765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1860061" y="3119094"/>
            <a:ext cx="16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Curated library</a:t>
            </a:r>
            <a:endParaRPr lang="zh-CN" altLang="en-US" b="1" dirty="0"/>
          </a:p>
        </p:txBody>
      </p:sp>
      <p:sp>
        <p:nvSpPr>
          <p:cNvPr id="16" name="文本框 15"/>
          <p:cNvSpPr txBox="1"/>
          <p:nvPr/>
        </p:nvSpPr>
        <p:spPr>
          <a:xfrm>
            <a:off x="9400806" y="3119094"/>
            <a:ext cx="1777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RepeatModeler2</a:t>
            </a:r>
            <a:endParaRPr lang="zh-CN" altLang="en-US" b="1" dirty="0"/>
          </a:p>
        </p:txBody>
      </p:sp>
      <p:sp>
        <p:nvSpPr>
          <p:cNvPr id="17" name="文本框 16"/>
          <p:cNvSpPr txBox="1"/>
          <p:nvPr/>
        </p:nvSpPr>
        <p:spPr>
          <a:xfrm>
            <a:off x="5645596" y="3119094"/>
            <a:ext cx="1704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KmerRepFinder</a:t>
            </a:r>
            <a:endParaRPr lang="zh-CN" altLang="en-US" b="1" dirty="0"/>
          </a:p>
        </p:txBody>
      </p:sp>
      <p:graphicFrame>
        <p:nvGraphicFramePr>
          <p:cNvPr id="18" name="图表 17"/>
          <p:cNvGraphicFramePr/>
          <p:nvPr>
            <p:extLst>
              <p:ext uri="{D42A27DB-BD31-4B8C-83A1-F6EECF244321}">
                <p14:modId xmlns:p14="http://schemas.microsoft.com/office/powerpoint/2010/main" val="3342093717"/>
              </p:ext>
            </p:extLst>
          </p:nvPr>
        </p:nvGraphicFramePr>
        <p:xfrm>
          <a:off x="494547" y="3350390"/>
          <a:ext cx="4531168" cy="32872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9" name="文本框 18"/>
          <p:cNvSpPr txBox="1"/>
          <p:nvPr/>
        </p:nvSpPr>
        <p:spPr>
          <a:xfrm>
            <a:off x="2398705" y="6500336"/>
            <a:ext cx="16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EDTA</a:t>
            </a:r>
            <a:endParaRPr lang="zh-CN" altLang="en-US" b="1" dirty="0"/>
          </a:p>
        </p:txBody>
      </p:sp>
      <p:graphicFrame>
        <p:nvGraphicFramePr>
          <p:cNvPr id="20" name="图表 19"/>
          <p:cNvGraphicFramePr/>
          <p:nvPr>
            <p:extLst>
              <p:ext uri="{D42A27DB-BD31-4B8C-83A1-F6EECF244321}">
                <p14:modId xmlns:p14="http://schemas.microsoft.com/office/powerpoint/2010/main" val="3644967273"/>
              </p:ext>
            </p:extLst>
          </p:nvPr>
        </p:nvGraphicFramePr>
        <p:xfrm>
          <a:off x="3503725" y="3350390"/>
          <a:ext cx="7432720" cy="32665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1" name="文本框 20"/>
          <p:cNvSpPr txBox="1"/>
          <p:nvPr/>
        </p:nvSpPr>
        <p:spPr>
          <a:xfrm>
            <a:off x="5706641" y="6488668"/>
            <a:ext cx="16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RepeatScout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19876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图表 7"/>
          <p:cNvGraphicFramePr/>
          <p:nvPr>
            <p:extLst>
              <p:ext uri="{D42A27DB-BD31-4B8C-83A1-F6EECF244321}">
                <p14:modId xmlns:p14="http://schemas.microsoft.com/office/powerpoint/2010/main" val="278270422"/>
              </p:ext>
            </p:extLst>
          </p:nvPr>
        </p:nvGraphicFramePr>
        <p:xfrm>
          <a:off x="354618" y="-41268"/>
          <a:ext cx="4531168" cy="32178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图表 8"/>
          <p:cNvGraphicFramePr/>
          <p:nvPr>
            <p:extLst>
              <p:ext uri="{D42A27DB-BD31-4B8C-83A1-F6EECF244321}">
                <p14:modId xmlns:p14="http://schemas.microsoft.com/office/powerpoint/2010/main" val="3787625660"/>
              </p:ext>
            </p:extLst>
          </p:nvPr>
        </p:nvGraphicFramePr>
        <p:xfrm>
          <a:off x="8161043" y="0"/>
          <a:ext cx="4030957" cy="31765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图表 10"/>
          <p:cNvGraphicFramePr/>
          <p:nvPr>
            <p:extLst>
              <p:ext uri="{D42A27DB-BD31-4B8C-83A1-F6EECF244321}">
                <p14:modId xmlns:p14="http://schemas.microsoft.com/office/powerpoint/2010/main" val="3791154999"/>
              </p:ext>
            </p:extLst>
          </p:nvPr>
        </p:nvGraphicFramePr>
        <p:xfrm>
          <a:off x="4300018" y="-20635"/>
          <a:ext cx="4086662" cy="31765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1845616" y="3056348"/>
            <a:ext cx="16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Curated library</a:t>
            </a:r>
            <a:endParaRPr lang="zh-CN" altLang="en-US" b="1" dirty="0"/>
          </a:p>
        </p:txBody>
      </p:sp>
      <p:sp>
        <p:nvSpPr>
          <p:cNvPr id="16" name="文本框 15"/>
          <p:cNvSpPr txBox="1"/>
          <p:nvPr/>
        </p:nvSpPr>
        <p:spPr>
          <a:xfrm>
            <a:off x="9400806" y="3056348"/>
            <a:ext cx="1777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RepeatModeler2</a:t>
            </a:r>
            <a:endParaRPr lang="zh-CN" altLang="en-US" b="1" dirty="0"/>
          </a:p>
        </p:txBody>
      </p:sp>
      <p:sp>
        <p:nvSpPr>
          <p:cNvPr id="17" name="文本框 16"/>
          <p:cNvSpPr txBox="1"/>
          <p:nvPr/>
        </p:nvSpPr>
        <p:spPr>
          <a:xfrm>
            <a:off x="5625669" y="3056348"/>
            <a:ext cx="1704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KmerRepFinder</a:t>
            </a:r>
            <a:endParaRPr lang="zh-CN" altLang="en-US" b="1" dirty="0"/>
          </a:p>
        </p:txBody>
      </p:sp>
      <p:graphicFrame>
        <p:nvGraphicFramePr>
          <p:cNvPr id="18" name="图表 17"/>
          <p:cNvGraphicFramePr/>
          <p:nvPr>
            <p:extLst>
              <p:ext uri="{D42A27DB-BD31-4B8C-83A1-F6EECF244321}">
                <p14:modId xmlns:p14="http://schemas.microsoft.com/office/powerpoint/2010/main" val="3292786578"/>
              </p:ext>
            </p:extLst>
          </p:nvPr>
        </p:nvGraphicFramePr>
        <p:xfrm>
          <a:off x="401864" y="3490348"/>
          <a:ext cx="4531168" cy="32872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9" name="文本框 18"/>
          <p:cNvSpPr txBox="1"/>
          <p:nvPr/>
        </p:nvSpPr>
        <p:spPr>
          <a:xfrm>
            <a:off x="2398705" y="6488668"/>
            <a:ext cx="16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EDTA</a:t>
            </a:r>
            <a:endParaRPr lang="zh-CN" altLang="en-US" b="1" dirty="0"/>
          </a:p>
        </p:txBody>
      </p:sp>
      <p:graphicFrame>
        <p:nvGraphicFramePr>
          <p:cNvPr id="20" name="图表 19"/>
          <p:cNvGraphicFramePr/>
          <p:nvPr>
            <p:extLst>
              <p:ext uri="{D42A27DB-BD31-4B8C-83A1-F6EECF244321}">
                <p14:modId xmlns:p14="http://schemas.microsoft.com/office/powerpoint/2010/main" val="3938662376"/>
              </p:ext>
            </p:extLst>
          </p:nvPr>
        </p:nvGraphicFramePr>
        <p:xfrm>
          <a:off x="4300018" y="3510983"/>
          <a:ext cx="6647382" cy="32665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1" name="文本框 20"/>
          <p:cNvSpPr txBox="1"/>
          <p:nvPr/>
        </p:nvSpPr>
        <p:spPr>
          <a:xfrm>
            <a:off x="5706641" y="6488668"/>
            <a:ext cx="16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RepeatScout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134063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图表 7"/>
          <p:cNvGraphicFramePr/>
          <p:nvPr>
            <p:extLst>
              <p:ext uri="{D42A27DB-BD31-4B8C-83A1-F6EECF244321}">
                <p14:modId xmlns:p14="http://schemas.microsoft.com/office/powerpoint/2010/main" val="3346124916"/>
              </p:ext>
            </p:extLst>
          </p:nvPr>
        </p:nvGraphicFramePr>
        <p:xfrm>
          <a:off x="354618" y="-41268"/>
          <a:ext cx="4531168" cy="32178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图表 8"/>
          <p:cNvGraphicFramePr/>
          <p:nvPr>
            <p:extLst>
              <p:ext uri="{D42A27DB-BD31-4B8C-83A1-F6EECF244321}">
                <p14:modId xmlns:p14="http://schemas.microsoft.com/office/powerpoint/2010/main" val="2676333758"/>
              </p:ext>
            </p:extLst>
          </p:nvPr>
        </p:nvGraphicFramePr>
        <p:xfrm>
          <a:off x="8161043" y="0"/>
          <a:ext cx="4030957" cy="31765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图表 10"/>
          <p:cNvGraphicFramePr/>
          <p:nvPr>
            <p:extLst>
              <p:ext uri="{D42A27DB-BD31-4B8C-83A1-F6EECF244321}">
                <p14:modId xmlns:p14="http://schemas.microsoft.com/office/powerpoint/2010/main" val="1063470009"/>
              </p:ext>
            </p:extLst>
          </p:nvPr>
        </p:nvGraphicFramePr>
        <p:xfrm>
          <a:off x="4300018" y="-20635"/>
          <a:ext cx="4086662" cy="31765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1845616" y="3056348"/>
            <a:ext cx="16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Curated</a:t>
            </a:r>
            <a:r>
              <a:rPr lang="en-US" altLang="zh-CN" dirty="0"/>
              <a:t> </a:t>
            </a:r>
            <a:r>
              <a:rPr lang="en-US" altLang="zh-CN" b="1" dirty="0"/>
              <a:t>library</a:t>
            </a:r>
            <a:endParaRPr lang="zh-CN" altLang="en-US" b="1" dirty="0"/>
          </a:p>
        </p:txBody>
      </p:sp>
      <p:sp>
        <p:nvSpPr>
          <p:cNvPr id="16" name="文本框 15"/>
          <p:cNvSpPr txBox="1"/>
          <p:nvPr/>
        </p:nvSpPr>
        <p:spPr>
          <a:xfrm>
            <a:off x="9400806" y="3056348"/>
            <a:ext cx="1777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RepeatModeler2</a:t>
            </a:r>
            <a:endParaRPr lang="zh-CN" altLang="en-US" b="1" dirty="0"/>
          </a:p>
        </p:txBody>
      </p:sp>
      <p:sp>
        <p:nvSpPr>
          <p:cNvPr id="17" name="文本框 16"/>
          <p:cNvSpPr txBox="1"/>
          <p:nvPr/>
        </p:nvSpPr>
        <p:spPr>
          <a:xfrm>
            <a:off x="5625669" y="3056348"/>
            <a:ext cx="1704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KmerRepFinder</a:t>
            </a:r>
            <a:endParaRPr lang="zh-CN" altLang="en-US" b="1" dirty="0"/>
          </a:p>
        </p:txBody>
      </p:sp>
      <p:graphicFrame>
        <p:nvGraphicFramePr>
          <p:cNvPr id="18" name="图表 17"/>
          <p:cNvGraphicFramePr/>
          <p:nvPr>
            <p:extLst>
              <p:ext uri="{D42A27DB-BD31-4B8C-83A1-F6EECF244321}">
                <p14:modId xmlns:p14="http://schemas.microsoft.com/office/powerpoint/2010/main" val="1556150964"/>
              </p:ext>
            </p:extLst>
          </p:nvPr>
        </p:nvGraphicFramePr>
        <p:xfrm>
          <a:off x="401864" y="3490348"/>
          <a:ext cx="4531168" cy="32872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9" name="文本框 18"/>
          <p:cNvSpPr txBox="1"/>
          <p:nvPr/>
        </p:nvSpPr>
        <p:spPr>
          <a:xfrm>
            <a:off x="2398705" y="6488668"/>
            <a:ext cx="16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EDTA</a:t>
            </a:r>
            <a:endParaRPr lang="zh-CN" altLang="en-US" b="1" dirty="0"/>
          </a:p>
        </p:txBody>
      </p:sp>
      <p:graphicFrame>
        <p:nvGraphicFramePr>
          <p:cNvPr id="20" name="图表 19"/>
          <p:cNvGraphicFramePr/>
          <p:nvPr>
            <p:extLst>
              <p:ext uri="{D42A27DB-BD31-4B8C-83A1-F6EECF244321}">
                <p14:modId xmlns:p14="http://schemas.microsoft.com/office/powerpoint/2010/main" val="1198166897"/>
              </p:ext>
            </p:extLst>
          </p:nvPr>
        </p:nvGraphicFramePr>
        <p:xfrm>
          <a:off x="3396632" y="3490348"/>
          <a:ext cx="7588868" cy="32665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1" name="文本框 20"/>
          <p:cNvSpPr txBox="1"/>
          <p:nvPr/>
        </p:nvSpPr>
        <p:spPr>
          <a:xfrm>
            <a:off x="5706641" y="6488668"/>
            <a:ext cx="16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RepeatScout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89061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参数影响</a:t>
            </a: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965828"/>
              </p:ext>
            </p:extLst>
          </p:nvPr>
        </p:nvGraphicFramePr>
        <p:xfrm>
          <a:off x="582070" y="772426"/>
          <a:ext cx="11199023" cy="51513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102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760928">
                  <a:extLst>
                    <a:ext uri="{9D8B030D-6E8A-4147-A177-3AD203B41FA5}">
                      <a16:colId xmlns:a16="http://schemas.microsoft.com/office/drawing/2014/main" val="323697068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959871112"/>
                    </a:ext>
                  </a:extLst>
                </a:gridCol>
                <a:gridCol w="1038225">
                  <a:extLst>
                    <a:ext uri="{9D8B030D-6E8A-4147-A177-3AD203B41FA5}">
                      <a16:colId xmlns:a16="http://schemas.microsoft.com/office/drawing/2014/main" val="3516799934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752475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638175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716100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656484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601118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632755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  <a:gridCol w="632755">
                  <a:extLst>
                    <a:ext uri="{9D8B030D-6E8A-4147-A177-3AD203B41FA5}">
                      <a16:colId xmlns:a16="http://schemas.microsoft.com/office/drawing/2014/main" val="1155794724"/>
                    </a:ext>
                  </a:extLst>
                </a:gridCol>
                <a:gridCol w="883781">
                  <a:extLst>
                    <a:ext uri="{9D8B030D-6E8A-4147-A177-3AD203B41FA5}">
                      <a16:colId xmlns:a16="http://schemas.microsoft.com/office/drawing/2014/main" val="3538495565"/>
                    </a:ext>
                  </a:extLst>
                </a:gridCol>
              </a:tblGrid>
              <a:tr h="910884"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RepeatMasking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文件大小（</a:t>
                      </a:r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MB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）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275237">
                <a:tc rowSpan="7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KRF</a:t>
                      </a:r>
                      <a:endParaRPr lang="zh-CN" altLang="en-US" sz="9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k_num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freq_threshold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chunk_size(MB)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Sensitivity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Specificity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Accuracy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Precision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FDR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Perfect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Good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Present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Not_found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56870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165(6/6)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0.8724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0.9906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0.9590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0.9713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0.0287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0.9192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159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782562062"/>
                  </a:ext>
                </a:extLst>
              </a:tr>
              <a:tr h="44484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165(6/6)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0.8709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0.9902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0.9583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0.9702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0.0298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0.9178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34515019"/>
                  </a:ext>
                </a:extLst>
              </a:tr>
              <a:tr h="494270"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165(6/6)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0.8664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0.9907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0.9574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0.9716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0.0284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0.9160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184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54016722"/>
                  </a:ext>
                </a:extLst>
              </a:tr>
              <a:tr h="358346">
                <a:tc vMerge="1">
                  <a:txBody>
                    <a:bodyPr/>
                    <a:lstStyle/>
                    <a:p>
                      <a:pPr algn="l" fontAlgn="ctr"/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41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165(6/6)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0.8595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0.9911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0.9557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0.9726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0.0274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0.9126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32621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165(6/6)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0.8631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0.9889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0.9551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0.9660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0.0340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0.9116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  <a:tr h="73882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165(6/6)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0.8608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0.9553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0.9694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0.0306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0.9119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85658209"/>
                  </a:ext>
                </a:extLst>
              </a:tr>
            </a:tbl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4547458" y="125498"/>
            <a:ext cx="1615766" cy="369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果蝇实验数据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99968" y="6039505"/>
            <a:ext cx="110963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结论：</a:t>
            </a:r>
            <a:r>
              <a:rPr lang="en-US" altLang="zh-CN" sz="1400" dirty="0"/>
              <a:t>k_num</a:t>
            </a:r>
            <a:r>
              <a:rPr lang="zh-CN" altLang="en-US" sz="1400" dirty="0"/>
              <a:t>值取</a:t>
            </a:r>
            <a:r>
              <a:rPr lang="en-US" altLang="zh-CN" sz="1400" dirty="0"/>
              <a:t>11</a:t>
            </a:r>
            <a:r>
              <a:rPr lang="zh-CN" altLang="en-US" sz="1400" dirty="0"/>
              <a:t>时，发现</a:t>
            </a:r>
            <a:r>
              <a:rPr lang="en-US" altLang="zh-CN" sz="1400" dirty="0"/>
              <a:t>RepeatMasking</a:t>
            </a:r>
            <a:r>
              <a:rPr lang="zh-CN" altLang="en-US" sz="1400" dirty="0"/>
              <a:t>生成的重复文件（</a:t>
            </a:r>
            <a:r>
              <a:rPr lang="en-US" altLang="zh-CN" sz="1400" dirty="0"/>
              <a:t>159MB</a:t>
            </a:r>
            <a:r>
              <a:rPr lang="zh-CN" altLang="en-US" sz="1400" dirty="0"/>
              <a:t>）大小接近基因组（</a:t>
            </a:r>
            <a:r>
              <a:rPr lang="en-US" altLang="zh-CN" sz="1400" dirty="0"/>
              <a:t>165MB</a:t>
            </a:r>
            <a:r>
              <a:rPr lang="zh-CN" altLang="en-US" sz="1400" dirty="0"/>
              <a:t>），自比对时需要花费大量的时间，总运行时间</a:t>
            </a:r>
            <a:r>
              <a:rPr lang="en-US" altLang="zh-CN" sz="1400" dirty="0"/>
              <a:t>9.15 hour</a:t>
            </a:r>
            <a:r>
              <a:rPr lang="zh-CN" altLang="en-US" sz="1400" dirty="0"/>
              <a:t>（后面做了优化）。</a:t>
            </a:r>
            <a:r>
              <a:rPr lang="en-US" altLang="zh-CN" sz="1400" dirty="0"/>
              <a:t>k_num</a:t>
            </a:r>
            <a:r>
              <a:rPr lang="zh-CN" altLang="en-US" sz="1400" dirty="0"/>
              <a:t>对</a:t>
            </a:r>
            <a:r>
              <a:rPr lang="en-US" altLang="zh-CN" sz="1400" dirty="0"/>
              <a:t>RepeatMasking</a:t>
            </a:r>
            <a:r>
              <a:rPr lang="zh-CN" altLang="en-US" sz="1400" dirty="0"/>
              <a:t>生成的重复文件大小有影响，尤其当</a:t>
            </a:r>
            <a:r>
              <a:rPr lang="en-US" altLang="zh-CN" sz="1400" dirty="0"/>
              <a:t>k_num</a:t>
            </a:r>
            <a:r>
              <a:rPr lang="zh-CN" altLang="en-US" sz="1400" dirty="0"/>
              <a:t>取很小时，会产生很多重复的</a:t>
            </a:r>
            <a:r>
              <a:rPr lang="en-US" altLang="zh-CN" sz="1400" dirty="0"/>
              <a:t>k-mer</a:t>
            </a:r>
            <a:r>
              <a:rPr lang="zh-CN" altLang="en-US" sz="1400" dirty="0"/>
              <a:t>，但是其对最终的结果没有太大的影响。</a:t>
            </a:r>
          </a:p>
        </p:txBody>
      </p:sp>
      <p:sp>
        <p:nvSpPr>
          <p:cNvPr id="7" name="矩形 6"/>
          <p:cNvSpPr/>
          <p:nvPr/>
        </p:nvSpPr>
        <p:spPr>
          <a:xfrm>
            <a:off x="7927112" y="125666"/>
            <a:ext cx="15714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repbase</a:t>
            </a:r>
            <a:r>
              <a:rPr lang="en-US" altLang="zh-CN" dirty="0"/>
              <a:t> 320</a:t>
            </a:r>
            <a:r>
              <a:rPr lang="zh-CN" altLang="en-US" dirty="0"/>
              <a:t>条</a:t>
            </a:r>
          </a:p>
        </p:txBody>
      </p:sp>
    </p:spTree>
    <p:extLst>
      <p:ext uri="{BB962C8B-B14F-4D97-AF65-F5344CB8AC3E}">
        <p14:creationId xmlns:p14="http://schemas.microsoft.com/office/powerpoint/2010/main" val="1425149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参数影响</a:t>
            </a: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277763"/>
              </p:ext>
            </p:extLst>
          </p:nvPr>
        </p:nvGraphicFramePr>
        <p:xfrm>
          <a:off x="833920" y="977295"/>
          <a:ext cx="10658607" cy="5117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3760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1013760">
                  <a:extLst>
                    <a:ext uri="{9D8B030D-6E8A-4147-A177-3AD203B41FA5}">
                      <a16:colId xmlns:a16="http://schemas.microsoft.com/office/drawing/2014/main" val="3236970687"/>
                    </a:ext>
                  </a:extLst>
                </a:gridCol>
                <a:gridCol w="1013760">
                  <a:extLst>
                    <a:ext uri="{9D8B030D-6E8A-4147-A177-3AD203B41FA5}">
                      <a16:colId xmlns:a16="http://schemas.microsoft.com/office/drawing/2014/main" val="3959871112"/>
                    </a:ext>
                  </a:extLst>
                </a:gridCol>
                <a:gridCol w="1013760">
                  <a:extLst>
                    <a:ext uri="{9D8B030D-6E8A-4147-A177-3AD203B41FA5}">
                      <a16:colId xmlns:a16="http://schemas.microsoft.com/office/drawing/2014/main" val="3516799934"/>
                    </a:ext>
                  </a:extLst>
                </a:gridCol>
                <a:gridCol w="678337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735546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653819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743719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612955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572092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678337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621128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653817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  <a:gridCol w="653817">
                  <a:extLst>
                    <a:ext uri="{9D8B030D-6E8A-4147-A177-3AD203B41FA5}">
                      <a16:colId xmlns:a16="http://schemas.microsoft.com/office/drawing/2014/main" val="3365245437"/>
                    </a:ext>
                  </a:extLst>
                </a:gridCol>
              </a:tblGrid>
              <a:tr h="910884"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275237">
                <a:tc rowSpan="7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KRF</a:t>
                      </a:r>
                      <a:endParaRPr lang="zh-CN" altLang="en-US" sz="9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k_num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freq_threshold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chunk_size(MB)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Sensitivity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Specificity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Accuracy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Precision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FDR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Perfect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Good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Present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Not_found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56870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165(6/6)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0.8664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0.9907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0.9574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0.9716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0.0284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0.9160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184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782562062"/>
                  </a:ext>
                </a:extLst>
              </a:tr>
              <a:tr h="44484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165(6/6)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0.8614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0.9905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0.9558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0.9709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0.0292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0.9129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34515019"/>
                  </a:ext>
                </a:extLst>
              </a:tr>
              <a:tr h="494270"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165(6/6)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0.8602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0.9905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0.9555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0.9709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0.0291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0.9122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193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54016722"/>
                  </a:ext>
                </a:extLst>
              </a:tr>
              <a:tr h="358346">
                <a:tc vMerge="1">
                  <a:txBody>
                    <a:bodyPr/>
                    <a:lstStyle/>
                    <a:p>
                      <a:pPr algn="l" fontAlgn="ctr"/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165(6/6)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0.8185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0.9886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0.9421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0.9643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0.0357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0.8854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32621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165(6/6)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0.8074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0.9907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0.9404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0.9704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0.0296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0.8814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  <a:tr h="73882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165(6/6)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0.8026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0.9909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0.9391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0.9708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0.0292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0.8787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85658209"/>
                  </a:ext>
                </a:extLst>
              </a:tr>
            </a:tbl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4547458" y="125498"/>
            <a:ext cx="1615766" cy="369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果蝇实验数据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28543" y="6334780"/>
            <a:ext cx="11096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结论：</a:t>
            </a:r>
            <a:r>
              <a:rPr lang="en-US" altLang="zh-CN" sz="1400" dirty="0"/>
              <a:t>freq_threshold</a:t>
            </a:r>
            <a:r>
              <a:rPr lang="zh-CN" altLang="en-US" sz="1400" dirty="0"/>
              <a:t>对</a:t>
            </a:r>
            <a:r>
              <a:rPr lang="en-US" altLang="zh-CN" sz="1400" dirty="0"/>
              <a:t>Sensitivity</a:t>
            </a:r>
            <a:r>
              <a:rPr lang="zh-CN" altLang="en-US" sz="1400" dirty="0"/>
              <a:t>的影响最大，</a:t>
            </a:r>
            <a:r>
              <a:rPr lang="en-US" altLang="zh-CN" sz="1400" dirty="0"/>
              <a:t> freq_threshold</a:t>
            </a:r>
            <a:r>
              <a:rPr lang="zh-CN" altLang="en-US" sz="1400" dirty="0"/>
              <a:t>升高，一些低频的</a:t>
            </a:r>
            <a:r>
              <a:rPr lang="en-US" altLang="zh-CN" sz="1400" dirty="0"/>
              <a:t>TE</a:t>
            </a:r>
            <a:r>
              <a:rPr lang="zh-CN" altLang="en-US" sz="1400" dirty="0"/>
              <a:t>会被抛弃，因此</a:t>
            </a:r>
            <a:r>
              <a:rPr lang="en-US" altLang="zh-CN" sz="1400" dirty="0">
                <a:solidFill>
                  <a:schemeClr val="dk1"/>
                </a:solidFill>
                <a:latin typeface="Times New Roman" panose="02020603050405020304" pitchFamily="18" charset="0"/>
              </a:rPr>
              <a:t>Sensitivity</a:t>
            </a:r>
            <a:r>
              <a:rPr lang="zh-CN" altLang="en-US" sz="1400" dirty="0"/>
              <a:t>会明显降低。</a:t>
            </a:r>
            <a:endParaRPr lang="zh-CN" altLang="en-US" sz="1400" dirty="0">
              <a:solidFill>
                <a:schemeClr val="dk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927112" y="125666"/>
            <a:ext cx="15714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repbase</a:t>
            </a:r>
            <a:r>
              <a:rPr lang="en-US" altLang="zh-CN" dirty="0"/>
              <a:t> 320</a:t>
            </a:r>
            <a:r>
              <a:rPr lang="zh-CN" altLang="en-US" dirty="0"/>
              <a:t>条</a:t>
            </a:r>
          </a:p>
        </p:txBody>
      </p:sp>
    </p:spTree>
    <p:extLst>
      <p:ext uri="{BB962C8B-B14F-4D97-AF65-F5344CB8AC3E}">
        <p14:creationId xmlns:p14="http://schemas.microsoft.com/office/powerpoint/2010/main" val="883454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参数影响</a:t>
            </a: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2226661"/>
              </p:ext>
            </p:extLst>
          </p:nvPr>
        </p:nvGraphicFramePr>
        <p:xfrm>
          <a:off x="828543" y="869466"/>
          <a:ext cx="10363330" cy="5117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5676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814681">
                  <a:extLst>
                    <a:ext uri="{9D8B030D-6E8A-4147-A177-3AD203B41FA5}">
                      <a16:colId xmlns:a16="http://schemas.microsoft.com/office/drawing/2014/main" val="3236970687"/>
                    </a:ext>
                  </a:extLst>
                </a:gridCol>
                <a:gridCol w="895350">
                  <a:extLst>
                    <a:ext uri="{9D8B030D-6E8A-4147-A177-3AD203B41FA5}">
                      <a16:colId xmlns:a16="http://schemas.microsoft.com/office/drawing/2014/main" val="395987111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3516799934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703625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659544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603921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635704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  <a:gridCol w="635704">
                  <a:extLst>
                    <a:ext uri="{9D8B030D-6E8A-4147-A177-3AD203B41FA5}">
                      <a16:colId xmlns:a16="http://schemas.microsoft.com/office/drawing/2014/main" val="870825953"/>
                    </a:ext>
                  </a:extLst>
                </a:gridCol>
              </a:tblGrid>
              <a:tr h="910884"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275237">
                <a:tc rowSpan="7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KRF</a:t>
                      </a:r>
                      <a:endParaRPr lang="zh-CN" altLang="en-US" sz="9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k_num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freq_threshold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chunk_size(MB)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Sensitivity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Specificity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Accuracy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Precision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FDR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Perfect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Good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Present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Not_found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56870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27.5 (1/6)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0.8494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0.9923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0.9538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0.9762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0.0238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0.9084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197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782562062"/>
                  </a:ext>
                </a:extLst>
              </a:tr>
              <a:tr h="44484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55(2/6)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0.8559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0.9903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0.9541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0.9701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0.0299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0.9094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194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34515019"/>
                  </a:ext>
                </a:extLst>
              </a:tr>
              <a:tr h="494270"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82.5(3/6)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0.9905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0.9554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0.9708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0.0292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54016722"/>
                  </a:ext>
                </a:extLst>
              </a:tr>
              <a:tr h="358346">
                <a:tc vMerge="1">
                  <a:txBody>
                    <a:bodyPr/>
                    <a:lstStyle/>
                    <a:p>
                      <a:pPr algn="l" fontAlgn="ctr"/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110(4/6)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0.9904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0.9553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0.9705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0.0295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0.9119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32621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137.5(5/6)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0.8568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0.9909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0.9548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0.028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0.9108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  <a:tr h="73882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165(6/6)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0.8664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0.9907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0.9574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0.9716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0.0284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0.9160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184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85658209"/>
                  </a:ext>
                </a:extLst>
              </a:tr>
            </a:tbl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4547458" y="125498"/>
            <a:ext cx="1615766" cy="369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果蝇实验数据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28543" y="6334780"/>
            <a:ext cx="11096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结论：将基因组分成小块可能会遗漏某些低拷贝的</a:t>
            </a:r>
            <a:r>
              <a:rPr lang="en-US" altLang="zh-CN" sz="1400" dirty="0"/>
              <a:t>TE</a:t>
            </a:r>
            <a:r>
              <a:rPr lang="zh-CN" altLang="en-US" sz="1400" dirty="0"/>
              <a:t>，分块越小，遗漏越明显。</a:t>
            </a:r>
          </a:p>
        </p:txBody>
      </p:sp>
      <p:sp>
        <p:nvSpPr>
          <p:cNvPr id="7" name="矩形 6"/>
          <p:cNvSpPr/>
          <p:nvPr/>
        </p:nvSpPr>
        <p:spPr>
          <a:xfrm>
            <a:off x="7927112" y="125666"/>
            <a:ext cx="15714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repbase</a:t>
            </a:r>
            <a:r>
              <a:rPr lang="en-US" altLang="zh-CN" dirty="0"/>
              <a:t> 320</a:t>
            </a:r>
            <a:r>
              <a:rPr lang="zh-CN" altLang="en-US" dirty="0"/>
              <a:t>条</a:t>
            </a:r>
          </a:p>
        </p:txBody>
      </p:sp>
    </p:spTree>
    <p:extLst>
      <p:ext uri="{BB962C8B-B14F-4D97-AF65-F5344CB8AC3E}">
        <p14:creationId xmlns:p14="http://schemas.microsoft.com/office/powerpoint/2010/main" val="1489117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649294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参数影响</a:t>
            </a: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9802234"/>
              </p:ext>
            </p:extLst>
          </p:nvPr>
        </p:nvGraphicFramePr>
        <p:xfrm>
          <a:off x="828543" y="737145"/>
          <a:ext cx="10922735" cy="54357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4874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954874">
                  <a:extLst>
                    <a:ext uri="{9D8B030D-6E8A-4147-A177-3AD203B41FA5}">
                      <a16:colId xmlns:a16="http://schemas.microsoft.com/office/drawing/2014/main" val="3236970687"/>
                    </a:ext>
                  </a:extLst>
                </a:gridCol>
                <a:gridCol w="954874">
                  <a:extLst>
                    <a:ext uri="{9D8B030D-6E8A-4147-A177-3AD203B41FA5}">
                      <a16:colId xmlns:a16="http://schemas.microsoft.com/office/drawing/2014/main" val="3959871112"/>
                    </a:ext>
                  </a:extLst>
                </a:gridCol>
                <a:gridCol w="954874">
                  <a:extLst>
                    <a:ext uri="{9D8B030D-6E8A-4147-A177-3AD203B41FA5}">
                      <a16:colId xmlns:a16="http://schemas.microsoft.com/office/drawing/2014/main" val="3516799934"/>
                    </a:ext>
                  </a:extLst>
                </a:gridCol>
                <a:gridCol w="638934">
                  <a:extLst>
                    <a:ext uri="{9D8B030D-6E8A-4147-A177-3AD203B41FA5}">
                      <a16:colId xmlns:a16="http://schemas.microsoft.com/office/drawing/2014/main" val="2132973603"/>
                    </a:ext>
                  </a:extLst>
                </a:gridCol>
                <a:gridCol w="638934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692821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615841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700519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577351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538861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638934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585049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615840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  <a:gridCol w="860155">
                  <a:extLst>
                    <a:ext uri="{9D8B030D-6E8A-4147-A177-3AD203B41FA5}">
                      <a16:colId xmlns:a16="http://schemas.microsoft.com/office/drawing/2014/main" val="3538495565"/>
                    </a:ext>
                  </a:extLst>
                </a:gridCol>
              </a:tblGrid>
              <a:tr h="910884"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运行时间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275237">
                <a:tc rowSpan="7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KRF</a:t>
                      </a:r>
                      <a:endParaRPr lang="zh-CN" altLang="en-US" sz="9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k_num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fault_tolerant_bases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fixed_extend_base_threshold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dirty="0" err="1"/>
                        <a:t>filter_derived_ratio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Sensitivity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Specificity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Accuracy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Precision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FDR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Perfect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Good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Present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56870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0.8779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0.9882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0.9588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0.9643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0.0357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0.9191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290min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782562062"/>
                  </a:ext>
                </a:extLst>
              </a:tr>
              <a:tr h="44484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0.8791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0.9879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0.9589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0.9635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0.0365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0.9193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altLang="zh-CN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57min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34515019"/>
                  </a:ext>
                </a:extLst>
              </a:tr>
              <a:tr h="494270"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0.8798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0.9883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0.9594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0.9646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0.0354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0.9203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57min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  <a:p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54016722"/>
                  </a:ext>
                </a:extLst>
              </a:tr>
              <a:tr h="358346">
                <a:tc vMerge="1">
                  <a:txBody>
                    <a:bodyPr/>
                    <a:lstStyle/>
                    <a:p>
                      <a:pPr algn="l" fontAlgn="ctr"/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41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200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0.8674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0.9898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0.9570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0.9688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0.0312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0.9153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56min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  <a:p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32621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0.8625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0.9887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0.9548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0.9654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0.0346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0.9110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55min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  <a:tr h="73882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0.8399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0.9919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0.9507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0.9747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0.0254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0.9023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55min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85658209"/>
                  </a:ext>
                </a:extLst>
              </a:tr>
            </a:tbl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4547458" y="125498"/>
            <a:ext cx="1615766" cy="369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果蝇实验数据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28543" y="6334780"/>
            <a:ext cx="11096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结论：</a:t>
            </a:r>
            <a:r>
              <a:rPr lang="en-US" altLang="zh-CN" sz="1400" dirty="0"/>
              <a:t>k</a:t>
            </a:r>
            <a:r>
              <a:rPr lang="zh-CN" altLang="en-US" sz="1400" dirty="0"/>
              <a:t>值取很小，根据</a:t>
            </a:r>
            <a:r>
              <a:rPr lang="en-US" altLang="zh-CN" sz="1400" dirty="0" err="1"/>
              <a:t>kmer</a:t>
            </a:r>
            <a:r>
              <a:rPr lang="zh-CN" altLang="en-US" sz="1400" dirty="0"/>
              <a:t>找重复这一阶段会变成程序的运行时间瓶颈，运行时间会增加。</a:t>
            </a:r>
            <a:r>
              <a:rPr lang="en-US" altLang="zh-CN" sz="1400" dirty="0"/>
              <a:t>K</a:t>
            </a:r>
            <a:r>
              <a:rPr lang="zh-CN" altLang="en-US" sz="1400" dirty="0"/>
              <a:t>值持续增加（由</a:t>
            </a:r>
            <a:r>
              <a:rPr lang="en-US" altLang="zh-CN" sz="1400" dirty="0"/>
              <a:t>51 —&gt; 61</a:t>
            </a:r>
            <a:r>
              <a:rPr lang="zh-CN" altLang="en-US" sz="1400" dirty="0"/>
              <a:t>），程序的敏感性会显著降低，但是精度会上升，这可能是由于减少了一些混淆的</a:t>
            </a:r>
            <a:r>
              <a:rPr lang="en-US" altLang="zh-CN" sz="1400" dirty="0" err="1"/>
              <a:t>kmer</a:t>
            </a:r>
            <a:r>
              <a:rPr lang="zh-CN" altLang="en-US" sz="1400" dirty="0"/>
              <a:t>影响。最优</a:t>
            </a:r>
            <a:r>
              <a:rPr lang="en-US" altLang="zh-CN" sz="1400" dirty="0"/>
              <a:t>k</a:t>
            </a:r>
            <a:r>
              <a:rPr lang="zh-CN" altLang="en-US" sz="1400" dirty="0"/>
              <a:t>为</a:t>
            </a:r>
            <a:r>
              <a:rPr lang="en-US" altLang="zh-CN" sz="1400" dirty="0"/>
              <a:t>31.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13211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参数影响</a:t>
            </a: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2371743"/>
              </p:ext>
            </p:extLst>
          </p:nvPr>
        </p:nvGraphicFramePr>
        <p:xfrm>
          <a:off x="1409568" y="737145"/>
          <a:ext cx="9239382" cy="54357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3545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1053545">
                  <a:extLst>
                    <a:ext uri="{9D8B030D-6E8A-4147-A177-3AD203B41FA5}">
                      <a16:colId xmlns:a16="http://schemas.microsoft.com/office/drawing/2014/main" val="3236970687"/>
                    </a:ext>
                  </a:extLst>
                </a:gridCol>
                <a:gridCol w="704958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764413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679479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772907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637011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594544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704958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645505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679478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  <a:gridCol w="949039">
                  <a:extLst>
                    <a:ext uri="{9D8B030D-6E8A-4147-A177-3AD203B41FA5}">
                      <a16:colId xmlns:a16="http://schemas.microsoft.com/office/drawing/2014/main" val="3538495565"/>
                    </a:ext>
                  </a:extLst>
                </a:gridCol>
              </a:tblGrid>
              <a:tr h="910884"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运行时间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275237">
                <a:tc rowSpan="7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KRF</a:t>
                      </a:r>
                      <a:endParaRPr lang="zh-CN" altLang="en-US" sz="9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k_num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Sensitivity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Specificity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Accuracy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Precision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FDR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Perfect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Good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Present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56870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0.8779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0.9882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0.9588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0.9643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0.0357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0.9191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21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290min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782562062"/>
                  </a:ext>
                </a:extLst>
              </a:tr>
              <a:tr h="44484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0.8791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0.9879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0.9589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0.9635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0.0365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0.9193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105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altLang="zh-CN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57min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34515019"/>
                  </a:ext>
                </a:extLst>
              </a:tr>
              <a:tr h="494270"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0.8798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0.9883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0.9594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0.9646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0.0354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0.9203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105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57min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  <a:p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54016722"/>
                  </a:ext>
                </a:extLst>
              </a:tr>
              <a:tr h="358346">
                <a:tc vMerge="1">
                  <a:txBody>
                    <a:bodyPr/>
                    <a:lstStyle/>
                    <a:p>
                      <a:pPr algn="l" fontAlgn="ctr"/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41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0.8674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0.9898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0.9570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0.9688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0.0312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0.9153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29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56min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  <a:p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32621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0.8625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0.9887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0.9548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0.9654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0.0346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0.9110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55min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  <a:tr h="73882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0.8399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0.9919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0.9507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0.9747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0.0254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0.9023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55min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85658209"/>
                  </a:ext>
                </a:extLst>
              </a:tr>
            </a:tbl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4547458" y="125498"/>
            <a:ext cx="1615766" cy="369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果蝇实验数据</a:t>
            </a:r>
          </a:p>
        </p:txBody>
      </p:sp>
    </p:spTree>
    <p:extLst>
      <p:ext uri="{BB962C8B-B14F-4D97-AF65-F5344CB8AC3E}">
        <p14:creationId xmlns:p14="http://schemas.microsoft.com/office/powerpoint/2010/main" val="1926889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59923" y="573932"/>
            <a:ext cx="11692647" cy="211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KmerRepFinder</a:t>
            </a:r>
            <a:r>
              <a:rPr lang="zh-CN" altLang="en-US" dirty="0"/>
              <a:t>方法与其他方法的对比：</a:t>
            </a:r>
            <a:endParaRPr lang="en-US" altLang="zh-CN" dirty="0"/>
          </a:p>
          <a:p>
            <a:pPr>
              <a:spcBef>
                <a:spcPct val="10000"/>
              </a:spcBef>
            </a:pPr>
            <a:r>
              <a:rPr lang="zh-CN" altLang="en-US" dirty="0"/>
              <a:t>基于</a:t>
            </a:r>
            <a:r>
              <a:rPr lang="en-US" altLang="zh-CN" dirty="0"/>
              <a:t>pairwise</a:t>
            </a:r>
            <a:r>
              <a:rPr lang="zh-CN" altLang="en-US" dirty="0"/>
              <a:t>比对的相似性来识别重复家族的缺点是需要非常大的计算量，通常无法有效处理规模稍大的基因组，即使面对较小的基因组也需要漫长的等待。</a:t>
            </a:r>
            <a:endParaRPr lang="en-US" altLang="zh-CN" dirty="0"/>
          </a:p>
          <a:p>
            <a:pPr>
              <a:spcBef>
                <a:spcPct val="10000"/>
              </a:spcBef>
            </a:pPr>
            <a:endParaRPr lang="en-US" altLang="zh-CN" dirty="0"/>
          </a:p>
          <a:p>
            <a:pPr>
              <a:spcBef>
                <a:spcPct val="10000"/>
              </a:spcBef>
            </a:pPr>
            <a:r>
              <a:rPr lang="zh-CN" altLang="en-US" dirty="0"/>
              <a:t>针对这一难点，</a:t>
            </a:r>
            <a:r>
              <a:rPr lang="en-US" altLang="zh-CN" dirty="0"/>
              <a:t> Price et al., 2005</a:t>
            </a:r>
            <a:r>
              <a:rPr lang="zh-CN" altLang="en-US" dirty="0"/>
              <a:t>提出了</a:t>
            </a:r>
            <a:r>
              <a:rPr lang="en-US" altLang="zh-CN" dirty="0"/>
              <a:t>RepeatScout</a:t>
            </a:r>
            <a:r>
              <a:rPr lang="zh-CN" altLang="en-US" dirty="0"/>
              <a:t>，它以一系列高频的</a:t>
            </a:r>
            <a:r>
              <a:rPr lang="en-US" altLang="zh-CN" dirty="0" err="1"/>
              <a:t>kmer</a:t>
            </a:r>
            <a:r>
              <a:rPr lang="zh-CN" altLang="en-US" dirty="0"/>
              <a:t>为一致性种子，然后围绕一致性种子开展多次对齐的迭代扩展，直至生成一致性序列。它的优势是速度快，不需要进行</a:t>
            </a:r>
            <a:r>
              <a:rPr lang="en-US" altLang="zh-CN" dirty="0"/>
              <a:t>pairwise</a:t>
            </a:r>
            <a:r>
              <a:rPr lang="zh-CN" altLang="en-US" dirty="0"/>
              <a:t>比对。缺点是</a:t>
            </a:r>
            <a:r>
              <a:rPr lang="en-US" altLang="zh-CN" dirty="0"/>
              <a:t>RepeatScout</a:t>
            </a:r>
            <a:r>
              <a:rPr lang="zh-CN" altLang="en-US" dirty="0"/>
              <a:t>只适合找到</a:t>
            </a:r>
            <a:r>
              <a:rPr lang="en-US" altLang="zh-CN" dirty="0"/>
              <a:t>low-divergence</a:t>
            </a:r>
            <a:r>
              <a:rPr lang="zh-CN" altLang="en-US" dirty="0"/>
              <a:t>的重复家族，因此它会找到许多</a:t>
            </a:r>
            <a:r>
              <a:rPr lang="en-US" altLang="zh-CN" dirty="0"/>
              <a:t>duplication</a:t>
            </a:r>
            <a:r>
              <a:rPr lang="zh-CN" altLang="en-US" dirty="0"/>
              <a:t>和</a:t>
            </a:r>
            <a:r>
              <a:rPr lang="en-US" altLang="zh-CN" dirty="0"/>
              <a:t>TE fragments</a:t>
            </a:r>
            <a:r>
              <a:rPr lang="zh-CN" altLang="en-US" dirty="0"/>
              <a:t>。</a:t>
            </a:r>
            <a:r>
              <a:rPr lang="en-US" altLang="zh-C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1852105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/>
          <p:cNvGraphicFramePr/>
          <p:nvPr>
            <p:extLst>
              <p:ext uri="{D42A27DB-BD31-4B8C-83A1-F6EECF244321}">
                <p14:modId xmlns:p14="http://schemas.microsoft.com/office/powerpoint/2010/main" val="47891280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8141261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参数影响</a:t>
            </a: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908284"/>
              </p:ext>
            </p:extLst>
          </p:nvPr>
        </p:nvGraphicFramePr>
        <p:xfrm>
          <a:off x="828543" y="249441"/>
          <a:ext cx="10922735" cy="52862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4874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954874">
                  <a:extLst>
                    <a:ext uri="{9D8B030D-6E8A-4147-A177-3AD203B41FA5}">
                      <a16:colId xmlns:a16="http://schemas.microsoft.com/office/drawing/2014/main" val="3236970687"/>
                    </a:ext>
                  </a:extLst>
                </a:gridCol>
                <a:gridCol w="954874">
                  <a:extLst>
                    <a:ext uri="{9D8B030D-6E8A-4147-A177-3AD203B41FA5}">
                      <a16:colId xmlns:a16="http://schemas.microsoft.com/office/drawing/2014/main" val="3959871112"/>
                    </a:ext>
                  </a:extLst>
                </a:gridCol>
                <a:gridCol w="954874">
                  <a:extLst>
                    <a:ext uri="{9D8B030D-6E8A-4147-A177-3AD203B41FA5}">
                      <a16:colId xmlns:a16="http://schemas.microsoft.com/office/drawing/2014/main" val="3516799934"/>
                    </a:ext>
                  </a:extLst>
                </a:gridCol>
                <a:gridCol w="638934">
                  <a:extLst>
                    <a:ext uri="{9D8B030D-6E8A-4147-A177-3AD203B41FA5}">
                      <a16:colId xmlns:a16="http://schemas.microsoft.com/office/drawing/2014/main" val="4168820468"/>
                    </a:ext>
                  </a:extLst>
                </a:gridCol>
                <a:gridCol w="638934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692821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615841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700519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577351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538861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638934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585049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615840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  <a:gridCol w="860155">
                  <a:extLst>
                    <a:ext uri="{9D8B030D-6E8A-4147-A177-3AD203B41FA5}">
                      <a16:colId xmlns:a16="http://schemas.microsoft.com/office/drawing/2014/main" val="3538495565"/>
                    </a:ext>
                  </a:extLst>
                </a:gridCol>
              </a:tblGrid>
              <a:tr h="910884"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运行时间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275237">
                <a:tc rowSpan="7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KRF</a:t>
                      </a:r>
                      <a:endParaRPr lang="zh-CN" altLang="en-US" sz="9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k_num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fault_tolerant_bases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fixed_extend_base_threshold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dirty="0" err="1"/>
                        <a:t>filter_derived_ratio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Sensitivity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Specificity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Accuracy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Precision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FDR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Perfect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Good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Present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56870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0.8442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0.9912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0.9514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0.9728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0.0272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0.9039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55min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782562062"/>
                  </a:ext>
                </a:extLst>
              </a:tr>
              <a:tr h="44484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0.8673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0.9905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0.9575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0.9710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0.0290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0.9162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57min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34515019"/>
                  </a:ext>
                </a:extLst>
              </a:tr>
              <a:tr h="494270"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0.8798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0.9883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0.9594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0.9646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0.0354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0.9203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57min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54016722"/>
                  </a:ext>
                </a:extLst>
              </a:tr>
              <a:tr h="358346">
                <a:tc vMerge="1">
                  <a:txBody>
                    <a:bodyPr/>
                    <a:lstStyle/>
                    <a:p>
                      <a:pPr algn="l" fontAlgn="ctr"/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200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200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0.8803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0.9892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0.9602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0.9672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0.0328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0.9217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65min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32621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0.8796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0.9889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0.9598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0.9664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0.0336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0.9210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79min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  <a:tr h="73882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0.8802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0.9882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0.9594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0.9643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0.0357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0.9204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72min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85658209"/>
                  </a:ext>
                </a:extLst>
              </a:tr>
            </a:tbl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3221722" y="506312"/>
            <a:ext cx="1615766" cy="369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果蝇实验数据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28543" y="5770605"/>
            <a:ext cx="107126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结论：</a:t>
            </a:r>
            <a:r>
              <a:rPr lang="en-US" altLang="zh-CN" dirty="0" err="1">
                <a:solidFill>
                  <a:schemeClr val="dk1"/>
                </a:solidFill>
                <a:latin typeface="Times New Roman" panose="02020603050405020304" pitchFamily="18" charset="0"/>
              </a:rPr>
              <a:t>fault_tolerant_bases</a:t>
            </a:r>
            <a:r>
              <a:rPr lang="zh-CN" altLang="en-US" dirty="0"/>
              <a:t>超过</a:t>
            </a:r>
            <a:r>
              <a:rPr lang="en-US" altLang="zh-CN" dirty="0"/>
              <a:t>100</a:t>
            </a:r>
            <a:r>
              <a:rPr lang="zh-CN" altLang="en-US" dirty="0"/>
              <a:t>以后，运行时间有明显上升。随着</a:t>
            </a:r>
            <a:r>
              <a:rPr lang="en-US" altLang="zh-CN" dirty="0" err="1">
                <a:solidFill>
                  <a:schemeClr val="dk1"/>
                </a:solidFill>
                <a:latin typeface="Times New Roman" panose="02020603050405020304" pitchFamily="18" charset="0"/>
              </a:rPr>
              <a:t>fault_tolerant_bases</a:t>
            </a:r>
            <a:r>
              <a:rPr lang="zh-CN" altLang="en-US" dirty="0">
                <a:solidFill>
                  <a:schemeClr val="dk1"/>
                </a:solidFill>
                <a:latin typeface="Times New Roman" panose="02020603050405020304" pitchFamily="18" charset="0"/>
              </a:rPr>
              <a:t>增加，</a:t>
            </a:r>
            <a:r>
              <a:rPr lang="en-US" altLang="zh-CN" dirty="0">
                <a:solidFill>
                  <a:schemeClr val="dk1"/>
                </a:solidFill>
                <a:latin typeface="Times New Roman" panose="02020603050405020304" pitchFamily="18" charset="0"/>
              </a:rPr>
              <a:t>sensitivity</a:t>
            </a:r>
            <a:r>
              <a:rPr lang="zh-CN" altLang="en-US" dirty="0">
                <a:solidFill>
                  <a:schemeClr val="dk1"/>
                </a:solidFill>
                <a:latin typeface="Times New Roman" panose="02020603050405020304" pitchFamily="18" charset="0"/>
              </a:rPr>
              <a:t>增加，</a:t>
            </a:r>
            <a:r>
              <a:rPr lang="en-US" altLang="zh-CN" dirty="0">
                <a:solidFill>
                  <a:schemeClr val="dk1"/>
                </a:solidFill>
                <a:latin typeface="Times New Roman" panose="02020603050405020304" pitchFamily="18" charset="0"/>
              </a:rPr>
              <a:t>precision</a:t>
            </a:r>
            <a:r>
              <a:rPr lang="zh-CN" altLang="en-US" dirty="0">
                <a:solidFill>
                  <a:schemeClr val="dk1"/>
                </a:solidFill>
                <a:latin typeface="Times New Roman" panose="02020603050405020304" pitchFamily="18" charset="0"/>
              </a:rPr>
              <a:t>降低，</a:t>
            </a:r>
            <a:r>
              <a:rPr lang="en-US" altLang="zh-CN" dirty="0">
                <a:solidFill>
                  <a:schemeClr val="dk1"/>
                </a:solidFill>
                <a:latin typeface="Times New Roman" panose="02020603050405020304" pitchFamily="18" charset="0"/>
              </a:rPr>
              <a:t>F1</a:t>
            </a:r>
            <a:r>
              <a:rPr lang="zh-CN" altLang="en-US" dirty="0">
                <a:solidFill>
                  <a:schemeClr val="dk1"/>
                </a:solidFill>
                <a:latin typeface="Times New Roman" panose="02020603050405020304" pitchFamily="18" charset="0"/>
              </a:rPr>
              <a:t>值先上升后下降，在</a:t>
            </a:r>
            <a:r>
              <a:rPr lang="en-US" altLang="zh-CN" dirty="0">
                <a:solidFill>
                  <a:schemeClr val="dk1"/>
                </a:solidFill>
                <a:latin typeface="Times New Roman" panose="02020603050405020304" pitchFamily="18" charset="0"/>
              </a:rPr>
              <a:t>200</a:t>
            </a:r>
            <a:r>
              <a:rPr lang="zh-CN" altLang="en-US" dirty="0">
                <a:solidFill>
                  <a:schemeClr val="dk1"/>
                </a:solidFill>
                <a:latin typeface="Times New Roman" panose="02020603050405020304" pitchFamily="18" charset="0"/>
              </a:rPr>
              <a:t>时达到最优，综合考虑</a:t>
            </a:r>
            <a:r>
              <a:rPr lang="en-US" altLang="zh-CN" dirty="0">
                <a:solidFill>
                  <a:schemeClr val="dk1"/>
                </a:solidFill>
                <a:latin typeface="Times New Roman" panose="02020603050405020304" pitchFamily="18" charset="0"/>
              </a:rPr>
              <a:t>RM2</a:t>
            </a:r>
            <a:r>
              <a:rPr lang="zh-CN" altLang="en-US" dirty="0">
                <a:solidFill>
                  <a:schemeClr val="dk1"/>
                </a:solidFill>
                <a:latin typeface="Times New Roman" panose="02020603050405020304" pitchFamily="18" charset="0"/>
              </a:rPr>
              <a:t>评测方法和运行时间，</a:t>
            </a:r>
            <a:r>
              <a:rPr lang="en-US" altLang="zh-CN" dirty="0" err="1">
                <a:solidFill>
                  <a:schemeClr val="dk1"/>
                </a:solidFill>
                <a:latin typeface="Times New Roman" panose="02020603050405020304" pitchFamily="18" charset="0"/>
              </a:rPr>
              <a:t>fault_tolerant_bases</a:t>
            </a:r>
            <a:r>
              <a:rPr lang="zh-CN" altLang="en-US" dirty="0">
                <a:solidFill>
                  <a:schemeClr val="dk1"/>
                </a:solidFill>
                <a:latin typeface="Times New Roman" panose="02020603050405020304" pitchFamily="18" charset="0"/>
              </a:rPr>
              <a:t>取</a:t>
            </a:r>
            <a:r>
              <a:rPr lang="en-US" altLang="zh-CN" dirty="0">
                <a:solidFill>
                  <a:schemeClr val="dk1"/>
                </a:solidFill>
                <a:latin typeface="Times New Roman" panose="02020603050405020304" pitchFamily="18" charset="0"/>
              </a:rPr>
              <a:t>100</a:t>
            </a:r>
            <a:r>
              <a:rPr lang="zh-CN" altLang="en-US" dirty="0">
                <a:solidFill>
                  <a:schemeClr val="dk1"/>
                </a:solidFill>
                <a:latin typeface="Times New Roman" panose="02020603050405020304" pitchFamily="18" charset="0"/>
              </a:rPr>
              <a:t>即可。</a:t>
            </a:r>
          </a:p>
        </p:txBody>
      </p:sp>
    </p:spTree>
    <p:extLst>
      <p:ext uri="{BB962C8B-B14F-4D97-AF65-F5344CB8AC3E}">
        <p14:creationId xmlns:p14="http://schemas.microsoft.com/office/powerpoint/2010/main" val="1791896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参数影响</a:t>
            </a: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303807"/>
              </p:ext>
            </p:extLst>
          </p:nvPr>
        </p:nvGraphicFramePr>
        <p:xfrm>
          <a:off x="828543" y="1057274"/>
          <a:ext cx="9048881" cy="52594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1823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1031823">
                  <a:extLst>
                    <a:ext uri="{9D8B030D-6E8A-4147-A177-3AD203B41FA5}">
                      <a16:colId xmlns:a16="http://schemas.microsoft.com/office/drawing/2014/main" val="3959871112"/>
                    </a:ext>
                  </a:extLst>
                </a:gridCol>
                <a:gridCol w="690423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748652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665469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756971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623877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582285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690423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632196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665468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  <a:gridCol w="929471">
                  <a:extLst>
                    <a:ext uri="{9D8B030D-6E8A-4147-A177-3AD203B41FA5}">
                      <a16:colId xmlns:a16="http://schemas.microsoft.com/office/drawing/2014/main" val="3538495565"/>
                    </a:ext>
                  </a:extLst>
                </a:gridCol>
              </a:tblGrid>
              <a:tr h="906269"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运行时间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268776">
                <a:tc rowSpan="7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KRF</a:t>
                      </a:r>
                      <a:endParaRPr lang="zh-CN" altLang="en-US" sz="9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fault_tolerant_bases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Sensitivity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Specificity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Accuracy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Precision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FDR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Perfect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Good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Present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56582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0.8442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0.9912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0.9514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0.9728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0.0272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0.9039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55min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782562062"/>
                  </a:ext>
                </a:extLst>
              </a:tr>
              <a:tr h="44258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0.8673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0.9905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0.9575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0.9710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0.0290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0.9162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32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57min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34515019"/>
                  </a:ext>
                </a:extLst>
              </a:tr>
              <a:tr h="491766"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0.8798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0.9883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0.9594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0.9646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0.0354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0.9203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57min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54016722"/>
                  </a:ext>
                </a:extLst>
              </a:tr>
              <a:tr h="424558">
                <a:tc vMerge="1">
                  <a:txBody>
                    <a:bodyPr/>
                    <a:lstStyle/>
                    <a:p>
                      <a:pPr algn="l" fontAlgn="ctr"/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200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0.8803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0.9892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0.9602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0.9672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0.0328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0.9217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65min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42455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0.8796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0.9889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0.9598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0.9664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0.0336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0.9210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106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79min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  <a:tr h="735085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0.8802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0.9882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0.9594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0.9643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0.0357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0.9204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106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72min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856582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194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参数影响</a:t>
            </a: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7656396"/>
              </p:ext>
            </p:extLst>
          </p:nvPr>
        </p:nvGraphicFramePr>
        <p:xfrm>
          <a:off x="828543" y="249441"/>
          <a:ext cx="10922735" cy="52862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4874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954874">
                  <a:extLst>
                    <a:ext uri="{9D8B030D-6E8A-4147-A177-3AD203B41FA5}">
                      <a16:colId xmlns:a16="http://schemas.microsoft.com/office/drawing/2014/main" val="3236970687"/>
                    </a:ext>
                  </a:extLst>
                </a:gridCol>
                <a:gridCol w="954874">
                  <a:extLst>
                    <a:ext uri="{9D8B030D-6E8A-4147-A177-3AD203B41FA5}">
                      <a16:colId xmlns:a16="http://schemas.microsoft.com/office/drawing/2014/main" val="3959871112"/>
                    </a:ext>
                  </a:extLst>
                </a:gridCol>
                <a:gridCol w="954874">
                  <a:extLst>
                    <a:ext uri="{9D8B030D-6E8A-4147-A177-3AD203B41FA5}">
                      <a16:colId xmlns:a16="http://schemas.microsoft.com/office/drawing/2014/main" val="3516799934"/>
                    </a:ext>
                  </a:extLst>
                </a:gridCol>
                <a:gridCol w="638934">
                  <a:extLst>
                    <a:ext uri="{9D8B030D-6E8A-4147-A177-3AD203B41FA5}">
                      <a16:colId xmlns:a16="http://schemas.microsoft.com/office/drawing/2014/main" val="1177152711"/>
                    </a:ext>
                  </a:extLst>
                </a:gridCol>
                <a:gridCol w="638934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692821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615841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700519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577351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538861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638934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585049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615840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  <a:gridCol w="860155">
                  <a:extLst>
                    <a:ext uri="{9D8B030D-6E8A-4147-A177-3AD203B41FA5}">
                      <a16:colId xmlns:a16="http://schemas.microsoft.com/office/drawing/2014/main" val="3538495565"/>
                    </a:ext>
                  </a:extLst>
                </a:gridCol>
              </a:tblGrid>
              <a:tr h="910884"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运行时间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275237">
                <a:tc rowSpan="7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KRF</a:t>
                      </a:r>
                      <a:endParaRPr lang="zh-CN" altLang="en-US" sz="9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k_num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fault_tolerant_bases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fixed_extend_base_threshold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dirty="0" err="1"/>
                        <a:t>filter_derived_ratio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Sensitivity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Specificity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Accuracy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Precision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FDR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Perfect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Good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Present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56870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0.8363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0.9913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0.9492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0.9729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0.0271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0.8995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54min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782562062"/>
                  </a:ext>
                </a:extLst>
              </a:tr>
              <a:tr h="44484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0.8595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0.9911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0.9557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0.9725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0.0275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0.9125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56min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34515019"/>
                  </a:ext>
                </a:extLst>
              </a:tr>
              <a:tr h="494270"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0.8669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0.9894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0.9566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0.9676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0.0324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0.9145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56min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54016722"/>
                  </a:ext>
                </a:extLst>
              </a:tr>
              <a:tr h="358346">
                <a:tc vMerge="1">
                  <a:txBody>
                    <a:bodyPr/>
                    <a:lstStyle/>
                    <a:p>
                      <a:pPr algn="l" fontAlgn="ctr"/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200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0.8798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0.9883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0.9594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0.9646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0.0354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0.9203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57min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32621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0.8743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0.9880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0.9577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0.9636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0.0364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0.9168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56min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  <a:tr h="73882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0.8655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0.9879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0.9551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0.9630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0.0370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0.9116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56min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85658209"/>
                  </a:ext>
                </a:extLst>
              </a:tr>
            </a:tbl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3221722" y="506312"/>
            <a:ext cx="1615766" cy="369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果蝇实验数据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52616" y="5659395"/>
            <a:ext cx="10985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结论：随着</a:t>
            </a:r>
            <a:r>
              <a:rPr lang="en-US" altLang="zh-CN" dirty="0" err="1"/>
              <a:t>fi</a:t>
            </a:r>
            <a:r>
              <a:rPr lang="en-US" altLang="zh-CN" dirty="0" err="1">
                <a:solidFill>
                  <a:schemeClr val="dk1"/>
                </a:solidFill>
                <a:latin typeface="Times New Roman" panose="02020603050405020304" pitchFamily="18" charset="0"/>
              </a:rPr>
              <a:t>xed_extend_base_threshold</a:t>
            </a:r>
            <a:r>
              <a:rPr lang="zh-CN" altLang="en-US" dirty="0">
                <a:solidFill>
                  <a:schemeClr val="dk1"/>
                </a:solidFill>
                <a:latin typeface="Times New Roman" panose="02020603050405020304" pitchFamily="18" charset="0"/>
              </a:rPr>
              <a:t>增加，结果先升高后降低，在</a:t>
            </a:r>
            <a:r>
              <a:rPr lang="en-US" altLang="zh-CN" dirty="0">
                <a:solidFill>
                  <a:schemeClr val="dk1"/>
                </a:solidFill>
                <a:latin typeface="Times New Roman" panose="02020603050405020304" pitchFamily="18" charset="0"/>
              </a:rPr>
              <a:t>200</a:t>
            </a:r>
            <a:r>
              <a:rPr lang="zh-CN" altLang="en-US" dirty="0">
                <a:solidFill>
                  <a:schemeClr val="dk1"/>
                </a:solidFill>
                <a:latin typeface="Times New Roman" panose="02020603050405020304" pitchFamily="18" charset="0"/>
              </a:rPr>
              <a:t>时最优。</a:t>
            </a:r>
          </a:p>
        </p:txBody>
      </p:sp>
    </p:spTree>
    <p:extLst>
      <p:ext uri="{BB962C8B-B14F-4D97-AF65-F5344CB8AC3E}">
        <p14:creationId xmlns:p14="http://schemas.microsoft.com/office/powerpoint/2010/main" val="879835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参数影响</a:t>
            </a: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4543317"/>
              </p:ext>
            </p:extLst>
          </p:nvPr>
        </p:nvGraphicFramePr>
        <p:xfrm>
          <a:off x="2101289" y="494998"/>
          <a:ext cx="9296532" cy="6005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062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1060062">
                  <a:extLst>
                    <a:ext uri="{9D8B030D-6E8A-4147-A177-3AD203B41FA5}">
                      <a16:colId xmlns:a16="http://schemas.microsoft.com/office/drawing/2014/main" val="3516799934"/>
                    </a:ext>
                  </a:extLst>
                </a:gridCol>
                <a:gridCol w="709318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769142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683682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777688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640952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598221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709318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649498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683680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  <a:gridCol w="954909">
                  <a:extLst>
                    <a:ext uri="{9D8B030D-6E8A-4147-A177-3AD203B41FA5}">
                      <a16:colId xmlns:a16="http://schemas.microsoft.com/office/drawing/2014/main" val="3538495565"/>
                    </a:ext>
                  </a:extLst>
                </a:gridCol>
              </a:tblGrid>
              <a:tr h="907910"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运行时间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271073">
                <a:tc rowSpan="8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KRF</a:t>
                      </a:r>
                      <a:endParaRPr lang="zh-CN" altLang="en-US" sz="9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fixed_extend_base_threshold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Sensitivity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Specificity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Accuracy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Precision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FDR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Perfect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Good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Present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56685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0.8363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0.9913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0.9492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0.9729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0.0271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0.8995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54min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782562062"/>
                  </a:ext>
                </a:extLst>
              </a:tr>
              <a:tr h="44339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0.8595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0.9911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0.9557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0.9725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0.0275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0.9125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56min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34515019"/>
                  </a:ext>
                </a:extLst>
              </a:tr>
              <a:tr h="492656"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0.8669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0.9894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0.9566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0.9676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0.0324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0.9145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56min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54016722"/>
                  </a:ext>
                </a:extLst>
              </a:tr>
              <a:tr h="425327">
                <a:tc vMerge="1">
                  <a:txBody>
                    <a:bodyPr/>
                    <a:lstStyle/>
                    <a:p>
                      <a:pPr algn="l" fontAlgn="ctr"/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200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0.8798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0.9883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0.9594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0.9646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0.0354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0.9203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105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26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57min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425327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0.8743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0.9880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0.9577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0.9636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0.0364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0.9168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56min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  <a:tr h="736416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0.8655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0.9879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0.9551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0.9630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0.0370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0.9116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29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56min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85658209"/>
                  </a:ext>
                </a:extLst>
              </a:tr>
              <a:tr h="736416"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9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5000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0.9258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0.9787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0.9650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0.9384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0.0616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0.9321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76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56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60min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3229303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099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参数影响</a:t>
            </a: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765251"/>
              </p:ext>
            </p:extLst>
          </p:nvPr>
        </p:nvGraphicFramePr>
        <p:xfrm>
          <a:off x="828543" y="249441"/>
          <a:ext cx="10922733" cy="52862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109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878109">
                  <a:extLst>
                    <a:ext uri="{9D8B030D-6E8A-4147-A177-3AD203B41FA5}">
                      <a16:colId xmlns:a16="http://schemas.microsoft.com/office/drawing/2014/main" val="1604588772"/>
                    </a:ext>
                  </a:extLst>
                </a:gridCol>
                <a:gridCol w="878109">
                  <a:extLst>
                    <a:ext uri="{9D8B030D-6E8A-4147-A177-3AD203B41FA5}">
                      <a16:colId xmlns:a16="http://schemas.microsoft.com/office/drawing/2014/main" val="3236970687"/>
                    </a:ext>
                  </a:extLst>
                </a:gridCol>
                <a:gridCol w="878109">
                  <a:extLst>
                    <a:ext uri="{9D8B030D-6E8A-4147-A177-3AD203B41FA5}">
                      <a16:colId xmlns:a16="http://schemas.microsoft.com/office/drawing/2014/main" val="3959871112"/>
                    </a:ext>
                  </a:extLst>
                </a:gridCol>
                <a:gridCol w="878109">
                  <a:extLst>
                    <a:ext uri="{9D8B030D-6E8A-4147-A177-3AD203B41FA5}">
                      <a16:colId xmlns:a16="http://schemas.microsoft.com/office/drawing/2014/main" val="3516799934"/>
                    </a:ext>
                  </a:extLst>
                </a:gridCol>
                <a:gridCol w="587568">
                  <a:extLst>
                    <a:ext uri="{9D8B030D-6E8A-4147-A177-3AD203B41FA5}">
                      <a16:colId xmlns:a16="http://schemas.microsoft.com/office/drawing/2014/main" val="1323490652"/>
                    </a:ext>
                  </a:extLst>
                </a:gridCol>
                <a:gridCol w="587568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637123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566332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644202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530936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495540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587568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538015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566331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  <a:gridCol w="791005">
                  <a:extLst>
                    <a:ext uri="{9D8B030D-6E8A-4147-A177-3AD203B41FA5}">
                      <a16:colId xmlns:a16="http://schemas.microsoft.com/office/drawing/2014/main" val="3538495565"/>
                    </a:ext>
                  </a:extLst>
                </a:gridCol>
              </a:tblGrid>
              <a:tr h="910884"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运行时间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275237">
                <a:tc rowSpan="7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KRF</a:t>
                      </a:r>
                      <a:endParaRPr lang="zh-CN" altLang="en-US" sz="9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freq_threshold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k_num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fault_tolerant_bases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fixed_extend_base_threshold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dirty="0" err="1"/>
                        <a:t>filter_derived_ratio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Sensitivity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Specificity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Accuracy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Precision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FDR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Perfect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Good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Present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56870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0.8798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0.9883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0.9594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0.9646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0.0354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0.9203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57min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782562062"/>
                  </a:ext>
                </a:extLst>
              </a:tr>
              <a:tr h="44484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0.8194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0.9886 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0.9427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0.9640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0.0360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0.8858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54min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34515019"/>
                  </a:ext>
                </a:extLst>
              </a:tr>
              <a:tr h="494270"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0.8479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0.9903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0.9519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0.9698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0.0302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0.9048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56min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54016722"/>
                  </a:ext>
                </a:extLst>
              </a:tr>
              <a:tr h="358346">
                <a:tc vMerge="1">
                  <a:txBody>
                    <a:bodyPr/>
                    <a:lstStyle/>
                    <a:p>
                      <a:pPr algn="l" fontAlgn="ctr"/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200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0.8482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0.9903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0.9520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0.9050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54min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32621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0.8460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0.9907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0.9517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0.9711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0.0289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0.9043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53min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  <a:tr h="73882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0.8120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0.9913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0.9424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0.9721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0.0279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0.8848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56min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85658209"/>
                  </a:ext>
                </a:extLst>
              </a:tr>
            </a:tbl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3221722" y="506312"/>
            <a:ext cx="1615766" cy="369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果蝇实验数据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52616" y="5659395"/>
            <a:ext cx="10985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结论：</a:t>
            </a:r>
            <a:endParaRPr lang="zh-CN" altLang="en-US" dirty="0">
              <a:solidFill>
                <a:schemeClr val="dk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758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参数影响</a:t>
            </a: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4985899"/>
              </p:ext>
            </p:extLst>
          </p:nvPr>
        </p:nvGraphicFramePr>
        <p:xfrm>
          <a:off x="999993" y="1114425"/>
          <a:ext cx="9039356" cy="52880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1150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716737">
                  <a:extLst>
                    <a:ext uri="{9D8B030D-6E8A-4147-A177-3AD203B41FA5}">
                      <a16:colId xmlns:a16="http://schemas.microsoft.com/office/drawing/2014/main" val="1323490652"/>
                    </a:ext>
                  </a:extLst>
                </a:gridCol>
                <a:gridCol w="716737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777186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690833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785822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647656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604478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716737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656291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690832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  <a:gridCol w="964897">
                  <a:extLst>
                    <a:ext uri="{9D8B030D-6E8A-4147-A177-3AD203B41FA5}">
                      <a16:colId xmlns:a16="http://schemas.microsoft.com/office/drawing/2014/main" val="3538495565"/>
                    </a:ext>
                  </a:extLst>
                </a:gridCol>
              </a:tblGrid>
              <a:tr h="911193"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运行时间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275669">
                <a:tc rowSpan="7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KRF</a:t>
                      </a:r>
                      <a:endParaRPr lang="zh-CN" altLang="en-US" sz="9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dirty="0"/>
                        <a:t>filter_derived_ratio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Sensitivity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Specificity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Accuracy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Precision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FDR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Perfect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Good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Present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56890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0.8798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0.9883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0.9594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0.9646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0.0354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0.9203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105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57min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782562062"/>
                  </a:ext>
                </a:extLst>
              </a:tr>
              <a:tr h="44499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0.8194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0.9886 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0.9427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0.9640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0.0360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0.8858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54min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34515019"/>
                  </a:ext>
                </a:extLst>
              </a:tr>
              <a:tr h="494437"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0.8479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0.9903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0.9519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0.9698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0.0302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0.9048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56min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54016722"/>
                  </a:ext>
                </a:extLst>
              </a:tr>
              <a:tr h="426865">
                <a:tc vMerge="1">
                  <a:txBody>
                    <a:bodyPr/>
                    <a:lstStyle/>
                    <a:p>
                      <a:pPr algn="l" fontAlgn="ctr"/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0.8482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0.9903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0.9520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0.9050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34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54min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426865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0.8460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0.9907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0.9517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0.9711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0.0289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0.9043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53min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  <a:tr h="73907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0.8120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0.9913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0.9424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0.9721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0.0279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0.8848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56min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856582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4342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/>
          <p:cNvGraphicFramePr/>
          <p:nvPr>
            <p:extLst>
              <p:ext uri="{D42A27DB-BD31-4B8C-83A1-F6EECF244321}">
                <p14:modId xmlns:p14="http://schemas.microsoft.com/office/powerpoint/2010/main" val="71396687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3369552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参数影响</a:t>
            </a: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9674454"/>
              </p:ext>
            </p:extLst>
          </p:nvPr>
        </p:nvGraphicFramePr>
        <p:xfrm>
          <a:off x="890967" y="737145"/>
          <a:ext cx="10922733" cy="52862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109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878109">
                  <a:extLst>
                    <a:ext uri="{9D8B030D-6E8A-4147-A177-3AD203B41FA5}">
                      <a16:colId xmlns:a16="http://schemas.microsoft.com/office/drawing/2014/main" val="925550174"/>
                    </a:ext>
                  </a:extLst>
                </a:gridCol>
                <a:gridCol w="878109">
                  <a:extLst>
                    <a:ext uri="{9D8B030D-6E8A-4147-A177-3AD203B41FA5}">
                      <a16:colId xmlns:a16="http://schemas.microsoft.com/office/drawing/2014/main" val="3236970687"/>
                    </a:ext>
                  </a:extLst>
                </a:gridCol>
                <a:gridCol w="878109">
                  <a:extLst>
                    <a:ext uri="{9D8B030D-6E8A-4147-A177-3AD203B41FA5}">
                      <a16:colId xmlns:a16="http://schemas.microsoft.com/office/drawing/2014/main" val="3959871112"/>
                    </a:ext>
                  </a:extLst>
                </a:gridCol>
                <a:gridCol w="878109">
                  <a:extLst>
                    <a:ext uri="{9D8B030D-6E8A-4147-A177-3AD203B41FA5}">
                      <a16:colId xmlns:a16="http://schemas.microsoft.com/office/drawing/2014/main" val="3516799934"/>
                    </a:ext>
                  </a:extLst>
                </a:gridCol>
                <a:gridCol w="587568">
                  <a:extLst>
                    <a:ext uri="{9D8B030D-6E8A-4147-A177-3AD203B41FA5}">
                      <a16:colId xmlns:a16="http://schemas.microsoft.com/office/drawing/2014/main" val="1323490652"/>
                    </a:ext>
                  </a:extLst>
                </a:gridCol>
                <a:gridCol w="587568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637123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566332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644202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530936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495540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587568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538015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566331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  <a:gridCol w="791005">
                  <a:extLst>
                    <a:ext uri="{9D8B030D-6E8A-4147-A177-3AD203B41FA5}">
                      <a16:colId xmlns:a16="http://schemas.microsoft.com/office/drawing/2014/main" val="3538495565"/>
                    </a:ext>
                  </a:extLst>
                </a:gridCol>
              </a:tblGrid>
              <a:tr h="910884"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运行时间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275237">
                <a:tc rowSpan="7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KRF</a:t>
                      </a:r>
                      <a:endParaRPr lang="zh-CN" altLang="en-US" sz="9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dirty="0"/>
                        <a:t>freq_threshold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k_num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fault_tolerant_bases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fixed_extend_base_threshold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dirty="0" err="1"/>
                        <a:t>filter_derived_ratio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Sensitivity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Specificity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Accuracy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Precision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FDR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Perfect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Good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Present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56870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0.8798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0.9883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0.9594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0.9646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0.0354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0.9203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57min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782562062"/>
                  </a:ext>
                </a:extLst>
              </a:tr>
              <a:tr h="44484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0.7751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0.9928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0.9324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0.9764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0.0236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0.8642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56min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34515019"/>
                  </a:ext>
                </a:extLst>
              </a:tr>
              <a:tr h="494270"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0.6528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0.9939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0.8949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0.9776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0.0224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0.7829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55min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54016722"/>
                  </a:ext>
                </a:extLst>
              </a:tr>
              <a:tr h="358346">
                <a:tc vMerge="1">
                  <a:txBody>
                    <a:bodyPr/>
                    <a:lstStyle/>
                    <a:p>
                      <a:pPr algn="l" fontAlgn="ctr"/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200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0.6033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0.9964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0.8795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0.9861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0.0139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0.7486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48min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32621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0.5697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0.9959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0.8672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0.9838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0.0162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0.7215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50min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  <a:tr h="73882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0.5221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0.9965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0.8499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0.9853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0.0147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0.6825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47min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85658209"/>
                  </a:ext>
                </a:extLst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828543" y="6164220"/>
            <a:ext cx="10985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结论：随着</a:t>
            </a:r>
            <a:r>
              <a:rPr lang="en-US" altLang="zh-CN" sz="1200" dirty="0" err="1"/>
              <a:t>freq_threshold</a:t>
            </a:r>
            <a:r>
              <a:rPr lang="zh-CN" altLang="en-US" sz="1200" dirty="0"/>
              <a:t>的升高，</a:t>
            </a:r>
            <a:r>
              <a:rPr lang="en-US" altLang="zh-CN" sz="1200" dirty="0"/>
              <a:t>sensitivity</a:t>
            </a:r>
            <a:r>
              <a:rPr lang="zh-CN" altLang="en-US" sz="1200" dirty="0"/>
              <a:t>逐渐降低，</a:t>
            </a:r>
            <a:r>
              <a:rPr lang="en-US" altLang="zh-CN" sz="1200" dirty="0"/>
              <a:t>specificity</a:t>
            </a:r>
            <a:r>
              <a:rPr lang="zh-CN" altLang="en-US" sz="1200" dirty="0"/>
              <a:t>逐渐升高，</a:t>
            </a:r>
            <a:r>
              <a:rPr lang="en-US" altLang="zh-CN" sz="1200" dirty="0"/>
              <a:t>Accuracy</a:t>
            </a:r>
            <a:r>
              <a:rPr lang="zh-CN" altLang="en-US" sz="1200" dirty="0"/>
              <a:t>逐渐降低，</a:t>
            </a:r>
            <a:r>
              <a:rPr lang="en-US" altLang="zh-CN" sz="1200" dirty="0"/>
              <a:t>Precision</a:t>
            </a:r>
            <a:r>
              <a:rPr lang="zh-CN" altLang="en-US" sz="1200" dirty="0"/>
              <a:t>逐渐升高，</a:t>
            </a:r>
            <a:r>
              <a:rPr lang="en-US" altLang="zh-CN" sz="1200" dirty="0"/>
              <a:t>FDR</a:t>
            </a:r>
            <a:r>
              <a:rPr lang="zh-CN" altLang="en-US" sz="1200" dirty="0"/>
              <a:t>逐渐降低。与预想中的一致，高频</a:t>
            </a:r>
            <a:r>
              <a:rPr lang="en-US" altLang="zh-CN" sz="1200" dirty="0" err="1"/>
              <a:t>kmer</a:t>
            </a:r>
            <a:r>
              <a:rPr lang="zh-CN" altLang="en-US" sz="1200" dirty="0"/>
              <a:t>覆盖的重复区也是高频，因此尽管识别的</a:t>
            </a:r>
            <a:r>
              <a:rPr lang="en-US" altLang="zh-CN" sz="1200" dirty="0"/>
              <a:t>TE</a:t>
            </a:r>
            <a:r>
              <a:rPr lang="zh-CN" altLang="en-US" sz="1200" dirty="0"/>
              <a:t>更少，但也更准确。</a:t>
            </a:r>
            <a:endParaRPr lang="zh-CN" altLang="en-US" sz="1200" dirty="0">
              <a:solidFill>
                <a:schemeClr val="dk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4328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参数影响</a:t>
            </a: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969655"/>
              </p:ext>
            </p:extLst>
          </p:nvPr>
        </p:nvGraphicFramePr>
        <p:xfrm>
          <a:off x="908220" y="1125334"/>
          <a:ext cx="9710357" cy="5117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7250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1107250">
                  <a:extLst>
                    <a:ext uri="{9D8B030D-6E8A-4147-A177-3AD203B41FA5}">
                      <a16:colId xmlns:a16="http://schemas.microsoft.com/office/drawing/2014/main" val="925550174"/>
                    </a:ext>
                  </a:extLst>
                </a:gridCol>
                <a:gridCol w="740893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803379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714115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812305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669483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624850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740893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678409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714114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  <a:gridCol w="997416">
                  <a:extLst>
                    <a:ext uri="{9D8B030D-6E8A-4147-A177-3AD203B41FA5}">
                      <a16:colId xmlns:a16="http://schemas.microsoft.com/office/drawing/2014/main" val="3538495565"/>
                    </a:ext>
                  </a:extLst>
                </a:gridCol>
              </a:tblGrid>
              <a:tr h="910884"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运行时间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275237">
                <a:tc rowSpan="7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KRF</a:t>
                      </a:r>
                      <a:endParaRPr lang="zh-CN" altLang="en-US" sz="9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dirty="0"/>
                        <a:t>freq_threshold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Sensitivity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Specificity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Accuracy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Precision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FDR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Perfect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Good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Present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56870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0.8798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0.9883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0.9594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0.9646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0.0354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0.9203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105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26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57min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782562062"/>
                  </a:ext>
                </a:extLst>
              </a:tr>
              <a:tr h="44484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0.7751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0.9928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0.9324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0.9764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0.0236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0.8642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56min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34515019"/>
                  </a:ext>
                </a:extLst>
              </a:tr>
              <a:tr h="494270"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0.6528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0.9939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0.8949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0.9776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0.0224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0.7829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55min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54016722"/>
                  </a:ext>
                </a:extLst>
              </a:tr>
              <a:tr h="358346">
                <a:tc vMerge="1">
                  <a:txBody>
                    <a:bodyPr/>
                    <a:lstStyle/>
                    <a:p>
                      <a:pPr algn="l" fontAlgn="ctr"/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0.6033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0.9964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0.8795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0.9861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0.0139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0.7486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48min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32621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0.5697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0.9959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0.8672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0.9838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0.0162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0.7215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50min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  <a:tr h="73882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0.5221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0.9965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0.8499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0.9853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0.0147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0.6825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47min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856582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7960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59923" y="573932"/>
            <a:ext cx="1169264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为了减少</a:t>
            </a:r>
            <a:r>
              <a:rPr lang="en-US" altLang="zh-CN" dirty="0"/>
              <a:t>pairwise</a:t>
            </a:r>
            <a:r>
              <a:rPr lang="zh-CN" altLang="en-US" dirty="0"/>
              <a:t>比对的计算量，</a:t>
            </a:r>
            <a:r>
              <a:rPr lang="en-US" altLang="zh-CN" dirty="0" err="1"/>
              <a:t>KmerRepFinder</a:t>
            </a:r>
            <a:r>
              <a:rPr lang="zh-CN" altLang="en-US" dirty="0"/>
              <a:t>首先基于低频</a:t>
            </a:r>
            <a:r>
              <a:rPr lang="en-US" altLang="zh-CN" dirty="0" err="1"/>
              <a:t>kmer</a:t>
            </a:r>
            <a:r>
              <a:rPr lang="zh-CN" altLang="en-US" dirty="0"/>
              <a:t>，识别出可能的候选重复区，从而将识别的范围从整个基因组缩小到候选重复区中。果蝇：</a:t>
            </a:r>
            <a:r>
              <a:rPr lang="en-US" altLang="zh-CN" dirty="0"/>
              <a:t>165MB-&gt;55MB</a:t>
            </a:r>
            <a:r>
              <a:rPr lang="zh-CN" altLang="en-US" dirty="0"/>
              <a:t>；水稻：</a:t>
            </a:r>
            <a:r>
              <a:rPr lang="en-US" altLang="zh-CN" dirty="0"/>
              <a:t>362MB-&gt;151MB; </a:t>
            </a:r>
            <a:r>
              <a:rPr lang="zh-CN" altLang="en-US" dirty="0"/>
              <a:t>斑马鱼：</a:t>
            </a:r>
            <a:r>
              <a:rPr lang="en-US" altLang="zh-CN" dirty="0"/>
              <a:t>1.6GB-&gt;737MB; </a:t>
            </a:r>
            <a:r>
              <a:rPr lang="zh-CN" altLang="en-US" dirty="0"/>
              <a:t>减少了一半以上的搜索范围。（异同：</a:t>
            </a:r>
            <a:r>
              <a:rPr lang="en-US" altLang="zh-CN" dirty="0"/>
              <a:t>RepeatScout</a:t>
            </a:r>
            <a:r>
              <a:rPr lang="zh-CN" altLang="en-US" dirty="0"/>
              <a:t>使用</a:t>
            </a:r>
            <a:r>
              <a:rPr lang="zh-CN" altLang="en-US" b="1" dirty="0"/>
              <a:t>高频</a:t>
            </a:r>
            <a:r>
              <a:rPr lang="en-US" altLang="zh-CN" dirty="0" err="1"/>
              <a:t>kmer</a:t>
            </a:r>
            <a:r>
              <a:rPr lang="zh-CN" altLang="en-US" dirty="0"/>
              <a:t>作为种子来识别一致性重复序列，而</a:t>
            </a:r>
            <a:r>
              <a:rPr lang="en-US" altLang="zh-CN" dirty="0" err="1"/>
              <a:t>KmerRepFinder</a:t>
            </a:r>
            <a:r>
              <a:rPr lang="zh-CN" altLang="en-US" dirty="0"/>
              <a:t>使用</a:t>
            </a:r>
            <a:r>
              <a:rPr lang="zh-CN" altLang="en-US" b="1" dirty="0"/>
              <a:t>低频</a:t>
            </a:r>
            <a:r>
              <a:rPr lang="en-US" altLang="zh-CN" dirty="0" err="1"/>
              <a:t>kmer</a:t>
            </a:r>
            <a:r>
              <a:rPr lang="zh-CN" altLang="en-US" dirty="0"/>
              <a:t>来确定候选重复区）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在进行</a:t>
            </a:r>
            <a:r>
              <a:rPr lang="en-US" altLang="zh-CN" dirty="0"/>
              <a:t>pairwise </a:t>
            </a:r>
            <a:r>
              <a:rPr lang="zh-CN" altLang="en-US" dirty="0"/>
              <a:t>比对后，比对信息中通常只包含重复序列的子序列，而我们的目标是识别一个具有生物学意义的完整</a:t>
            </a:r>
            <a:r>
              <a:rPr lang="en-US" altLang="zh-CN" dirty="0"/>
              <a:t>TE</a:t>
            </a:r>
            <a:r>
              <a:rPr lang="zh-CN" altLang="en-US" dirty="0"/>
              <a:t>实体。</a:t>
            </a:r>
            <a:r>
              <a:rPr lang="en-US" altLang="zh-CN" dirty="0"/>
              <a:t>RECON</a:t>
            </a:r>
            <a:r>
              <a:rPr lang="zh-CN" altLang="en-US" dirty="0"/>
              <a:t>中使用</a:t>
            </a:r>
            <a:r>
              <a:rPr lang="en-US" altLang="zh-CN" dirty="0"/>
              <a:t>Single Linkage Clustering Algorithms</a:t>
            </a:r>
            <a:r>
              <a:rPr lang="zh-CN" altLang="en-US" dirty="0"/>
              <a:t>来扩展比对的子序列，通过连接有</a:t>
            </a:r>
            <a:r>
              <a:rPr lang="en-US" altLang="zh-CN" dirty="0"/>
              <a:t>Overlap</a:t>
            </a:r>
            <a:r>
              <a:rPr lang="zh-CN" altLang="en-US" dirty="0"/>
              <a:t>的比对子序列，从而形成一条包含子序列的序列。由于</a:t>
            </a:r>
            <a:r>
              <a:rPr lang="en-US" altLang="zh-CN" dirty="0"/>
              <a:t>TE</a:t>
            </a:r>
            <a:r>
              <a:rPr lang="zh-CN" altLang="en-US" dirty="0"/>
              <a:t>拷贝经常发生</a:t>
            </a:r>
            <a:r>
              <a:rPr lang="en-US" altLang="zh-CN" dirty="0" err="1"/>
              <a:t>Indel</a:t>
            </a:r>
            <a:r>
              <a:rPr lang="zh-CN" altLang="en-US" dirty="0"/>
              <a:t>，因此在对比对的子序列进行扩展的同时，应该考虑一定的容错。为了解决这一点，</a:t>
            </a:r>
            <a:r>
              <a:rPr lang="en-US" altLang="zh-CN" dirty="0" err="1"/>
              <a:t>KmerRepFinder</a:t>
            </a:r>
            <a:r>
              <a:rPr lang="zh-CN" altLang="en-US" dirty="0"/>
              <a:t>实现了一种容错扩展算法：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(1) Obtain pairwise local alignments between sequences in {Sn}.</a:t>
            </a:r>
            <a:r>
              <a:rPr lang="zh-CN" altLang="en-US" dirty="0"/>
              <a:t>设置一个</a:t>
            </a:r>
            <a:r>
              <a:rPr lang="zh-CN" altLang="en-US" b="1" dirty="0"/>
              <a:t>扩展阈值</a:t>
            </a:r>
            <a:r>
              <a:rPr lang="en-US" altLang="zh-CN" b="1" dirty="0"/>
              <a:t>p</a:t>
            </a:r>
            <a:r>
              <a:rPr lang="zh-CN" altLang="en-US" dirty="0"/>
              <a:t>（</a:t>
            </a:r>
            <a:r>
              <a:rPr lang="en-US" altLang="zh-CN" dirty="0"/>
              <a:t>200bp</a:t>
            </a:r>
            <a:r>
              <a:rPr lang="zh-CN" altLang="en-US" dirty="0"/>
              <a:t>），然后将比对按照比对</a:t>
            </a:r>
            <a:r>
              <a:rPr lang="en-US" altLang="zh-CN" dirty="0"/>
              <a:t>target</a:t>
            </a:r>
            <a:r>
              <a:rPr lang="zh-CN" altLang="en-US" dirty="0"/>
              <a:t>上的</a:t>
            </a:r>
            <a:r>
              <a:rPr lang="zh-CN" altLang="en-US" b="1" dirty="0"/>
              <a:t>起始、终止</a:t>
            </a:r>
            <a:r>
              <a:rPr lang="zh-CN" altLang="en-US" dirty="0"/>
              <a:t>位置进行排序。</a:t>
            </a:r>
            <a:endParaRPr lang="en-US" altLang="zh-CN" dirty="0"/>
          </a:p>
          <a:p>
            <a:r>
              <a:rPr lang="en-US" altLang="zh-CN" dirty="0"/>
              <a:t>(2) Construct graph G(V,E), where V represents all the Images and E represents the </a:t>
            </a:r>
            <a:r>
              <a:rPr lang="zh-CN" altLang="en-US" dirty="0"/>
              <a:t>连通性</a:t>
            </a:r>
            <a:r>
              <a:rPr lang="en-US" altLang="zh-CN" dirty="0"/>
              <a:t> between Images. Two images are considered </a:t>
            </a:r>
            <a:r>
              <a:rPr lang="zh-CN" altLang="en-US" dirty="0"/>
              <a:t>连通的</a:t>
            </a:r>
            <a:r>
              <a:rPr lang="en-US" altLang="zh-CN" dirty="0"/>
              <a:t> if they </a:t>
            </a:r>
            <a:r>
              <a:rPr lang="zh-CN" altLang="en-US" dirty="0"/>
              <a:t>之间的距离小于</a:t>
            </a:r>
            <a:r>
              <a:rPr lang="en-US" altLang="zh-CN" dirty="0"/>
              <a:t>p, </a:t>
            </a:r>
            <a:r>
              <a:rPr lang="zh-CN" altLang="en-US" dirty="0"/>
              <a:t>需要考虑</a:t>
            </a:r>
            <a:r>
              <a:rPr lang="en-US" altLang="zh-CN" dirty="0"/>
              <a:t> strand</a:t>
            </a:r>
            <a:r>
              <a:rPr lang="zh-CN" altLang="en-US" dirty="0"/>
              <a:t>的方向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(3) define an element Sn(</a:t>
            </a:r>
            <a:r>
              <a:rPr lang="en-US" altLang="zh-CN" dirty="0" err="1"/>
              <a:t>sk</a:t>
            </a:r>
            <a:r>
              <a:rPr lang="en-US" altLang="zh-CN" dirty="0"/>
              <a:t>, </a:t>
            </a:r>
            <a:r>
              <a:rPr lang="en-US" altLang="zh-CN" dirty="0" err="1"/>
              <a:t>ek</a:t>
            </a:r>
            <a:r>
              <a:rPr lang="en-US" altLang="zh-CN" dirty="0"/>
              <a:t>) as the longest fragment that covers all images in the component.</a:t>
            </a:r>
          </a:p>
          <a:p>
            <a:r>
              <a:rPr lang="en-US" altLang="zh-CN" dirty="0"/>
              <a:t>(4)</a:t>
            </a:r>
            <a:r>
              <a:rPr lang="zh-CN" altLang="en-US" dirty="0"/>
              <a:t>候选重复区被划分为多个最长的片段。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6860287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/>
          <p:cNvGraphicFramePr/>
          <p:nvPr>
            <p:extLst>
              <p:ext uri="{D42A27DB-BD31-4B8C-83A1-F6EECF244321}">
                <p14:modId xmlns:p14="http://schemas.microsoft.com/office/powerpoint/2010/main" val="236780293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607968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71700" y="387350"/>
            <a:ext cx="7493000" cy="177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010490" y="787400"/>
            <a:ext cx="5143500" cy="17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398431" y="1225550"/>
            <a:ext cx="1677581" cy="177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849280" y="1689100"/>
            <a:ext cx="2453463" cy="177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849280" y="3219450"/>
            <a:ext cx="2705100" cy="177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010490" y="2127250"/>
            <a:ext cx="5143500" cy="17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010490" y="2673350"/>
            <a:ext cx="5143500" cy="17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625162" y="3943350"/>
            <a:ext cx="1677581" cy="177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237220" y="3581400"/>
            <a:ext cx="1677581" cy="177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938430" y="1225550"/>
            <a:ext cx="1677581" cy="177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254000" y="291584"/>
            <a:ext cx="101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基因组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65100" y="693182"/>
            <a:ext cx="132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全长</a:t>
            </a:r>
            <a:r>
              <a:rPr lang="en-US" altLang="zh-CN" dirty="0"/>
              <a:t>TE</a:t>
            </a:r>
            <a:r>
              <a:rPr lang="zh-CN" altLang="en-US" dirty="0"/>
              <a:t>拷贝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254000" y="1139567"/>
            <a:ext cx="139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片段</a:t>
            </a:r>
            <a:r>
              <a:rPr lang="en-US" altLang="zh-CN" dirty="0"/>
              <a:t>TE</a:t>
            </a:r>
            <a:r>
              <a:rPr lang="zh-CN" altLang="en-US" dirty="0"/>
              <a:t>拷贝</a:t>
            </a:r>
          </a:p>
        </p:txBody>
      </p:sp>
      <p:cxnSp>
        <p:nvCxnSpPr>
          <p:cNvPr id="18" name="直接箭头连接符 17"/>
          <p:cNvCxnSpPr>
            <a:stCxn id="4" idx="1"/>
            <a:endCxn id="14" idx="3"/>
          </p:cNvCxnSpPr>
          <p:nvPr/>
        </p:nvCxnSpPr>
        <p:spPr>
          <a:xfrm flipH="1">
            <a:off x="1270000" y="476250"/>
            <a:ext cx="9017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5" idx="1"/>
            <a:endCxn id="15" idx="3"/>
          </p:cNvCxnSpPr>
          <p:nvPr/>
        </p:nvCxnSpPr>
        <p:spPr>
          <a:xfrm flipH="1">
            <a:off x="1485900" y="876300"/>
            <a:ext cx="1524590" cy="15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6" idx="1"/>
            <a:endCxn id="16" idx="3"/>
          </p:cNvCxnSpPr>
          <p:nvPr/>
        </p:nvCxnSpPr>
        <p:spPr>
          <a:xfrm flipH="1">
            <a:off x="1651000" y="1314450"/>
            <a:ext cx="1747431" cy="97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414231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59596" y="133565"/>
            <a:ext cx="10900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Repbase</a:t>
            </a:r>
            <a:r>
              <a:rPr lang="zh-CN" altLang="en-US" dirty="0"/>
              <a:t>占基因组的比例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818632"/>
              </p:ext>
            </p:extLst>
          </p:nvPr>
        </p:nvGraphicFramePr>
        <p:xfrm>
          <a:off x="631860" y="801859"/>
          <a:ext cx="10541285" cy="25577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8257">
                  <a:extLst>
                    <a:ext uri="{9D8B030D-6E8A-4147-A177-3AD203B41FA5}">
                      <a16:colId xmlns:a16="http://schemas.microsoft.com/office/drawing/2014/main" val="1204694067"/>
                    </a:ext>
                  </a:extLst>
                </a:gridCol>
                <a:gridCol w="2108257">
                  <a:extLst>
                    <a:ext uri="{9D8B030D-6E8A-4147-A177-3AD203B41FA5}">
                      <a16:colId xmlns:a16="http://schemas.microsoft.com/office/drawing/2014/main" val="2572440497"/>
                    </a:ext>
                  </a:extLst>
                </a:gridCol>
                <a:gridCol w="2108257">
                  <a:extLst>
                    <a:ext uri="{9D8B030D-6E8A-4147-A177-3AD203B41FA5}">
                      <a16:colId xmlns:a16="http://schemas.microsoft.com/office/drawing/2014/main" val="3890895944"/>
                    </a:ext>
                  </a:extLst>
                </a:gridCol>
                <a:gridCol w="2356892">
                  <a:extLst>
                    <a:ext uri="{9D8B030D-6E8A-4147-A177-3AD203B41FA5}">
                      <a16:colId xmlns:a16="http://schemas.microsoft.com/office/drawing/2014/main" val="3754416715"/>
                    </a:ext>
                  </a:extLst>
                </a:gridCol>
                <a:gridCol w="1859622">
                  <a:extLst>
                    <a:ext uri="{9D8B030D-6E8A-4147-A177-3AD203B41FA5}">
                      <a16:colId xmlns:a16="http://schemas.microsoft.com/office/drawing/2014/main" val="953098487"/>
                    </a:ext>
                  </a:extLst>
                </a:gridCol>
              </a:tblGrid>
              <a:tr h="49268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Class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RepBase26.05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Number of elements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Total(%)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338891"/>
                  </a:ext>
                </a:extLst>
              </a:tr>
              <a:tr h="431515">
                <a:tc>
                  <a:txBody>
                    <a:bodyPr/>
                    <a:lstStyle/>
                    <a:p>
                      <a:r>
                        <a:rPr lang="en-US" altLang="zh-CN" dirty="0"/>
                        <a:t>LTR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Class 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0.21772 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234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674522"/>
                  </a:ext>
                </a:extLst>
              </a:tr>
              <a:tr h="441789">
                <a:tc>
                  <a:txBody>
                    <a:bodyPr/>
                    <a:lstStyle/>
                    <a:p>
                      <a:r>
                        <a:rPr lang="en-US" altLang="zh-CN" dirty="0"/>
                        <a:t>Non-LTR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Class 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0.859835 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3085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0.59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532"/>
                  </a:ext>
                </a:extLst>
              </a:tr>
              <a:tr h="380143">
                <a:tc>
                  <a:txBody>
                    <a:bodyPr/>
                    <a:lstStyle/>
                    <a:p>
                      <a:r>
                        <a:rPr lang="en-US" altLang="zh-CN" dirty="0"/>
                        <a:t>TIR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Class II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14.538163 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68146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13.41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374364"/>
                  </a:ext>
                </a:extLst>
              </a:tr>
              <a:tr h="400693">
                <a:tc>
                  <a:txBody>
                    <a:bodyPr/>
                    <a:lstStyle/>
                    <a:p>
                      <a:r>
                        <a:rPr lang="en-US" altLang="zh-CN" dirty="0"/>
                        <a:t>Helitron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Class II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1.76553 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8509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1.63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738754"/>
                  </a:ext>
                </a:extLst>
              </a:tr>
              <a:tr h="410966">
                <a:tc>
                  <a:txBody>
                    <a:bodyPr/>
                    <a:lstStyle/>
                    <a:p>
                      <a:r>
                        <a:rPr lang="en-US" altLang="zh-CN" dirty="0"/>
                        <a:t>Total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17.381248 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79974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15.83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501115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631860" y="431990"/>
            <a:ext cx="11175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cbrrep.ref</a:t>
            </a:r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0418659"/>
              </p:ext>
            </p:extLst>
          </p:nvPr>
        </p:nvGraphicFramePr>
        <p:xfrm>
          <a:off x="631859" y="3919192"/>
          <a:ext cx="10541285" cy="24308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8257">
                  <a:extLst>
                    <a:ext uri="{9D8B030D-6E8A-4147-A177-3AD203B41FA5}">
                      <a16:colId xmlns:a16="http://schemas.microsoft.com/office/drawing/2014/main" val="1204694067"/>
                    </a:ext>
                  </a:extLst>
                </a:gridCol>
                <a:gridCol w="2108257">
                  <a:extLst>
                    <a:ext uri="{9D8B030D-6E8A-4147-A177-3AD203B41FA5}">
                      <a16:colId xmlns:a16="http://schemas.microsoft.com/office/drawing/2014/main" val="2572440497"/>
                    </a:ext>
                  </a:extLst>
                </a:gridCol>
                <a:gridCol w="2108257">
                  <a:extLst>
                    <a:ext uri="{9D8B030D-6E8A-4147-A177-3AD203B41FA5}">
                      <a16:colId xmlns:a16="http://schemas.microsoft.com/office/drawing/2014/main" val="3890895944"/>
                    </a:ext>
                  </a:extLst>
                </a:gridCol>
                <a:gridCol w="2356892">
                  <a:extLst>
                    <a:ext uri="{9D8B030D-6E8A-4147-A177-3AD203B41FA5}">
                      <a16:colId xmlns:a16="http://schemas.microsoft.com/office/drawing/2014/main" val="3754416715"/>
                    </a:ext>
                  </a:extLst>
                </a:gridCol>
                <a:gridCol w="1859622">
                  <a:extLst>
                    <a:ext uri="{9D8B030D-6E8A-4147-A177-3AD203B41FA5}">
                      <a16:colId xmlns:a16="http://schemas.microsoft.com/office/drawing/2014/main" val="9530984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Class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RepBase26.05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Number of elements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Total(%)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338891"/>
                  </a:ext>
                </a:extLst>
              </a:tr>
              <a:tr h="431515">
                <a:tc>
                  <a:txBody>
                    <a:bodyPr/>
                    <a:lstStyle/>
                    <a:p>
                      <a:r>
                        <a:rPr lang="en-US" altLang="zh-CN" dirty="0"/>
                        <a:t>LTR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Class 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19.885558 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21050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11.78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674522"/>
                  </a:ext>
                </a:extLst>
              </a:tr>
              <a:tr h="441789">
                <a:tc>
                  <a:txBody>
                    <a:bodyPr/>
                    <a:lstStyle/>
                    <a:p>
                      <a:r>
                        <a:rPr lang="en-US" altLang="zh-CN" dirty="0"/>
                        <a:t>Non-LTR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Class 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10.756182 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15428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6.37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532"/>
                  </a:ext>
                </a:extLst>
              </a:tr>
              <a:tr h="380143">
                <a:tc>
                  <a:txBody>
                    <a:bodyPr/>
                    <a:lstStyle/>
                    <a:p>
                      <a:r>
                        <a:rPr lang="en-US" altLang="zh-CN" dirty="0"/>
                        <a:t>TIR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Class II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2.580891 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6204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1.53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374364"/>
                  </a:ext>
                </a:extLst>
              </a:tr>
              <a:tr h="400693">
                <a:tc>
                  <a:txBody>
                    <a:bodyPr/>
                    <a:lstStyle/>
                    <a:p>
                      <a:r>
                        <a:rPr lang="en-US" altLang="zh-CN" dirty="0"/>
                        <a:t>Helitron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Class II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1.017273 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4822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0.60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738754"/>
                  </a:ext>
                </a:extLst>
              </a:tr>
              <a:tr h="410966">
                <a:tc>
                  <a:txBody>
                    <a:bodyPr/>
                    <a:lstStyle/>
                    <a:p>
                      <a:r>
                        <a:rPr lang="en-US" altLang="zh-CN" dirty="0"/>
                        <a:t>Total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34.239904 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47504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20.28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501115"/>
                  </a:ext>
                </a:extLst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611534" y="3549860"/>
            <a:ext cx="1137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drorep.ref</a:t>
            </a:r>
          </a:p>
        </p:txBody>
      </p:sp>
    </p:spTree>
    <p:extLst>
      <p:ext uri="{BB962C8B-B14F-4D97-AF65-F5344CB8AC3E}">
        <p14:creationId xmlns:p14="http://schemas.microsoft.com/office/powerpoint/2010/main" val="57058805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59596" y="133565"/>
            <a:ext cx="10900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Repbase</a:t>
            </a:r>
            <a:r>
              <a:rPr lang="zh-CN" altLang="en-US" dirty="0"/>
              <a:t>占基因组的比例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235882"/>
              </p:ext>
            </p:extLst>
          </p:nvPr>
        </p:nvGraphicFramePr>
        <p:xfrm>
          <a:off x="631860" y="801859"/>
          <a:ext cx="10541285" cy="25577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8257">
                  <a:extLst>
                    <a:ext uri="{9D8B030D-6E8A-4147-A177-3AD203B41FA5}">
                      <a16:colId xmlns:a16="http://schemas.microsoft.com/office/drawing/2014/main" val="1204694067"/>
                    </a:ext>
                  </a:extLst>
                </a:gridCol>
                <a:gridCol w="2108257">
                  <a:extLst>
                    <a:ext uri="{9D8B030D-6E8A-4147-A177-3AD203B41FA5}">
                      <a16:colId xmlns:a16="http://schemas.microsoft.com/office/drawing/2014/main" val="2572440497"/>
                    </a:ext>
                  </a:extLst>
                </a:gridCol>
                <a:gridCol w="2108257">
                  <a:extLst>
                    <a:ext uri="{9D8B030D-6E8A-4147-A177-3AD203B41FA5}">
                      <a16:colId xmlns:a16="http://schemas.microsoft.com/office/drawing/2014/main" val="3890895944"/>
                    </a:ext>
                  </a:extLst>
                </a:gridCol>
                <a:gridCol w="2356892">
                  <a:extLst>
                    <a:ext uri="{9D8B030D-6E8A-4147-A177-3AD203B41FA5}">
                      <a16:colId xmlns:a16="http://schemas.microsoft.com/office/drawing/2014/main" val="3754416715"/>
                    </a:ext>
                  </a:extLst>
                </a:gridCol>
                <a:gridCol w="1859622">
                  <a:extLst>
                    <a:ext uri="{9D8B030D-6E8A-4147-A177-3AD203B41FA5}">
                      <a16:colId xmlns:a16="http://schemas.microsoft.com/office/drawing/2014/main" val="953098487"/>
                    </a:ext>
                  </a:extLst>
                </a:gridCol>
              </a:tblGrid>
              <a:tr h="49268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Class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RepBase26.05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Number of elements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Total(%)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338891"/>
                  </a:ext>
                </a:extLst>
              </a:tr>
              <a:tr h="431515">
                <a:tc>
                  <a:txBody>
                    <a:bodyPr/>
                    <a:lstStyle/>
                    <a:p>
                      <a:r>
                        <a:rPr lang="en-US" altLang="zh-CN" dirty="0"/>
                        <a:t>LTR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Class 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u="none" dirty="0"/>
                        <a:t>88.386689 Mb</a:t>
                      </a:r>
                      <a:endParaRPr lang="zh-CN" alt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46595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23.61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674522"/>
                  </a:ext>
                </a:extLst>
              </a:tr>
              <a:tr h="441789">
                <a:tc>
                  <a:txBody>
                    <a:bodyPr/>
                    <a:lstStyle/>
                    <a:p>
                      <a:r>
                        <a:rPr lang="en-US" altLang="zh-CN" dirty="0"/>
                        <a:t>Non-LTR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Class 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5.681814 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13381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1.51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532"/>
                  </a:ext>
                </a:extLst>
              </a:tr>
              <a:tr h="380143">
                <a:tc>
                  <a:txBody>
                    <a:bodyPr/>
                    <a:lstStyle/>
                    <a:p>
                      <a:r>
                        <a:rPr lang="en-US" altLang="zh-CN" dirty="0"/>
                        <a:t>TIR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Class II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67.714686 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230281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18.09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374364"/>
                  </a:ext>
                </a:extLst>
              </a:tr>
              <a:tr h="400693">
                <a:tc>
                  <a:txBody>
                    <a:bodyPr/>
                    <a:lstStyle/>
                    <a:p>
                      <a:r>
                        <a:rPr lang="en-US" altLang="zh-CN" dirty="0"/>
                        <a:t>Helitron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Class II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17.212465 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66469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4.60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738754"/>
                  </a:ext>
                </a:extLst>
              </a:tr>
              <a:tr h="410966">
                <a:tc>
                  <a:txBody>
                    <a:bodyPr/>
                    <a:lstStyle/>
                    <a:p>
                      <a:r>
                        <a:rPr lang="en-US" altLang="zh-CN" dirty="0"/>
                        <a:t>Total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178.995654 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356726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47.81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501115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631860" y="431990"/>
            <a:ext cx="11175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oryrep.ref</a:t>
            </a:r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5899614"/>
              </p:ext>
            </p:extLst>
          </p:nvPr>
        </p:nvGraphicFramePr>
        <p:xfrm>
          <a:off x="631859" y="3919192"/>
          <a:ext cx="10541285" cy="24308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8257">
                  <a:extLst>
                    <a:ext uri="{9D8B030D-6E8A-4147-A177-3AD203B41FA5}">
                      <a16:colId xmlns:a16="http://schemas.microsoft.com/office/drawing/2014/main" val="1204694067"/>
                    </a:ext>
                  </a:extLst>
                </a:gridCol>
                <a:gridCol w="2108257">
                  <a:extLst>
                    <a:ext uri="{9D8B030D-6E8A-4147-A177-3AD203B41FA5}">
                      <a16:colId xmlns:a16="http://schemas.microsoft.com/office/drawing/2014/main" val="2572440497"/>
                    </a:ext>
                  </a:extLst>
                </a:gridCol>
                <a:gridCol w="2108257">
                  <a:extLst>
                    <a:ext uri="{9D8B030D-6E8A-4147-A177-3AD203B41FA5}">
                      <a16:colId xmlns:a16="http://schemas.microsoft.com/office/drawing/2014/main" val="3890895944"/>
                    </a:ext>
                  </a:extLst>
                </a:gridCol>
                <a:gridCol w="2356892">
                  <a:extLst>
                    <a:ext uri="{9D8B030D-6E8A-4147-A177-3AD203B41FA5}">
                      <a16:colId xmlns:a16="http://schemas.microsoft.com/office/drawing/2014/main" val="3754416715"/>
                    </a:ext>
                  </a:extLst>
                </a:gridCol>
                <a:gridCol w="1859622">
                  <a:extLst>
                    <a:ext uri="{9D8B030D-6E8A-4147-A177-3AD203B41FA5}">
                      <a16:colId xmlns:a16="http://schemas.microsoft.com/office/drawing/2014/main" val="9530984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Class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RepBase26.05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Number of elements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Total(%)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338891"/>
                  </a:ext>
                </a:extLst>
              </a:tr>
              <a:tr h="431515">
                <a:tc>
                  <a:txBody>
                    <a:bodyPr/>
                    <a:lstStyle/>
                    <a:p>
                      <a:r>
                        <a:rPr lang="en-US" altLang="zh-CN" dirty="0"/>
                        <a:t>LTR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Class 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119.029375 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296556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7.09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674522"/>
                  </a:ext>
                </a:extLst>
              </a:tr>
              <a:tr h="441789">
                <a:tc>
                  <a:txBody>
                    <a:bodyPr/>
                    <a:lstStyle/>
                    <a:p>
                      <a:r>
                        <a:rPr lang="en-US" altLang="zh-CN" dirty="0"/>
                        <a:t>Non-LTR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Class 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74.257914 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215393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4.42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532"/>
                  </a:ext>
                </a:extLst>
              </a:tr>
              <a:tr h="380143">
                <a:tc>
                  <a:txBody>
                    <a:bodyPr/>
                    <a:lstStyle/>
                    <a:p>
                      <a:r>
                        <a:rPr lang="en-US" altLang="zh-CN" dirty="0"/>
                        <a:t>TIR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Class II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719.428364 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3372500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42.84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374364"/>
                  </a:ext>
                </a:extLst>
              </a:tr>
              <a:tr h="400693">
                <a:tc>
                  <a:txBody>
                    <a:bodyPr/>
                    <a:lstStyle/>
                    <a:p>
                      <a:r>
                        <a:rPr lang="en-US" altLang="zh-CN" dirty="0"/>
                        <a:t>Helitron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Class II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50.528131 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178913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3.01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738754"/>
                  </a:ext>
                </a:extLst>
              </a:tr>
              <a:tr h="410966">
                <a:tc>
                  <a:txBody>
                    <a:bodyPr/>
                    <a:lstStyle/>
                    <a:p>
                      <a:r>
                        <a:rPr lang="en-US" altLang="zh-CN" dirty="0"/>
                        <a:t>Total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963.243784 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4063362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57.36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501115"/>
                  </a:ext>
                </a:extLst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611534" y="3549860"/>
            <a:ext cx="1137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zebrep.ref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585511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29033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测试</a:t>
            </a:r>
            <a:r>
              <a:rPr lang="en-US" altLang="zh-CN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HiTE</a:t>
            </a:r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的</a:t>
            </a:r>
            <a:r>
              <a:rPr lang="en-US" altLang="zh-CN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TIR</a:t>
            </a:r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模块</a:t>
            </a: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416732"/>
              </p:ext>
            </p:extLst>
          </p:nvPr>
        </p:nvGraphicFramePr>
        <p:xfrm>
          <a:off x="332867" y="847932"/>
          <a:ext cx="11441318" cy="5889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4535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1254535">
                  <a:extLst>
                    <a:ext uri="{9D8B030D-6E8A-4147-A177-3AD203B41FA5}">
                      <a16:colId xmlns:a16="http://schemas.microsoft.com/office/drawing/2014/main" val="925550174"/>
                    </a:ext>
                  </a:extLst>
                </a:gridCol>
                <a:gridCol w="839446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910243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809105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920357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758537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707967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839446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768650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809104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  <a:gridCol w="1569393">
                  <a:extLst>
                    <a:ext uri="{9D8B030D-6E8A-4147-A177-3AD203B41FA5}">
                      <a16:colId xmlns:a16="http://schemas.microsoft.com/office/drawing/2014/main" val="3441469361"/>
                    </a:ext>
                  </a:extLst>
                </a:gridCol>
              </a:tblGrid>
              <a:tr h="964634"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Repbase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序列数量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350488">
                <a:tc rowSpan="7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HiTE</a:t>
                      </a:r>
                      <a:endParaRPr lang="zh-CN" altLang="en-US" sz="9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dirty="0"/>
                        <a:t>TE class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Sensitivity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Specificity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Accuracy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Precision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FDR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Perfect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Good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Present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60226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LTR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0.964790327185213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0.869182849500954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0.892267734493087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0.701277827671067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0.298722172328933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0.81219494272714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471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1105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782562062"/>
                  </a:ext>
                </a:extLst>
              </a:tr>
              <a:tr h="47109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TIR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0.852279875415961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0.770604052313265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0.787239179542796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0.48724497262909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0.51275502737091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0.620024458934721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398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1474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34515019"/>
                  </a:ext>
                </a:extLst>
              </a:tr>
              <a:tr h="523436"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Helitron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0.718837343644491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0.889149471217651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0.872285806456433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0.416112888889769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0.583887111110231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0.527102378820347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54016722"/>
                  </a:ext>
                </a:extLst>
              </a:tr>
              <a:tr h="379492">
                <a:tc vMerge="1">
                  <a:txBody>
                    <a:bodyPr/>
                    <a:lstStyle/>
                    <a:p>
                      <a:pPr algn="l" fontAlgn="ctr"/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Non-LTR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0.592076834386569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0.999940669422015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0.990091030482358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0.995967041725478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0.00403295827452166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0.742660857282976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149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37949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Non-LTR</a:t>
                      </a:r>
                      <a:r>
                        <a:rPr lang="zh-CN" alt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（改成用</a:t>
                      </a:r>
                      <a:r>
                        <a:rPr lang="en-US" altLang="zh-CN" sz="1100" b="0" kern="1200" baseline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other_lib</a:t>
                      </a:r>
                      <a:r>
                        <a:rPr lang="zh-CN" alt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比对到</a:t>
                      </a:r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reference</a:t>
                      </a:r>
                      <a:r>
                        <a:rPr lang="zh-CN" alt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上）</a:t>
                      </a:r>
                      <a:endParaRPr 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0.730171348794462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0.987882323851507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0.981913512351773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0.58825503137859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0.41174496862141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0.651575205345111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77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 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21 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149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70662356"/>
                  </a:ext>
                </a:extLst>
              </a:tr>
              <a:tr h="34546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Total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0.89207648000084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0.966683941023021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0.929724500721812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0.963351754439583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0.0366482455604167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0.926345116616464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926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140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349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3038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8289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29033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测试</a:t>
            </a:r>
            <a:r>
              <a:rPr lang="en-US" altLang="zh-CN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HiTE</a:t>
            </a:r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的</a:t>
            </a:r>
            <a:r>
              <a:rPr lang="en-US" altLang="zh-CN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TIR</a:t>
            </a:r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模块</a:t>
            </a: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1540092"/>
              </p:ext>
            </p:extLst>
          </p:nvPr>
        </p:nvGraphicFramePr>
        <p:xfrm>
          <a:off x="582070" y="8352"/>
          <a:ext cx="11441318" cy="74945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3323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1415747">
                  <a:extLst>
                    <a:ext uri="{9D8B030D-6E8A-4147-A177-3AD203B41FA5}">
                      <a16:colId xmlns:a16="http://schemas.microsoft.com/office/drawing/2014/main" val="925550174"/>
                    </a:ext>
                  </a:extLst>
                </a:gridCol>
                <a:gridCol w="839446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910243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809105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920357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758537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707967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839446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768650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809104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  <a:gridCol w="1569393">
                  <a:extLst>
                    <a:ext uri="{9D8B030D-6E8A-4147-A177-3AD203B41FA5}">
                      <a16:colId xmlns:a16="http://schemas.microsoft.com/office/drawing/2014/main" val="3441469361"/>
                    </a:ext>
                  </a:extLst>
                </a:gridCol>
              </a:tblGrid>
              <a:tr h="964634"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Repbase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序列数量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578412">
                <a:tc rowSpan="11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HiTE</a:t>
                      </a:r>
                      <a:endParaRPr lang="zh-CN" altLang="en-US" sz="9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900" dirty="0"/>
                        <a:t>TE class</a:t>
                      </a:r>
                      <a:endParaRPr lang="zh-CN" altLang="en-US" sz="9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Sensitivity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Specificity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Accuracy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Precision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FDR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Perfect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Good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Present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60226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TIR</a:t>
                      </a:r>
                      <a:endParaRPr lang="zh-CN" altLang="en-US" sz="9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0.852279875415961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0.770604052313265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0.787239179542796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0.48724497262909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0.51275502737091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0.620024458934721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398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1474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782562062"/>
                  </a:ext>
                </a:extLst>
              </a:tr>
              <a:tr h="47109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TIR</a:t>
                      </a:r>
                      <a:r>
                        <a:rPr lang="zh-CN" altLang="en-US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（去除</a:t>
                      </a:r>
                      <a:r>
                        <a:rPr lang="en-US" altLang="zh-CN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TGCA motif</a:t>
                      </a:r>
                      <a:r>
                        <a:rPr lang="zh-CN" altLang="en-US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和比对到</a:t>
                      </a:r>
                      <a:r>
                        <a:rPr lang="en-US" altLang="zh-CN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LTR</a:t>
                      </a:r>
                      <a:r>
                        <a:rPr lang="zh-CN" altLang="en-US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库的序列）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0.839115013313469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0.898635963411053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0.886471943187059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0.680136395489372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0.319863604510628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0.751307725961902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34515019"/>
                  </a:ext>
                </a:extLst>
              </a:tr>
              <a:tr h="523436"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TIR</a:t>
                      </a:r>
                      <a:r>
                        <a:rPr lang="zh-CN" altLang="en-US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（</a:t>
                      </a:r>
                      <a:r>
                        <a:rPr lang="zh-CN" altLang="en-US" sz="5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去除</a:t>
                      </a:r>
                      <a:r>
                        <a:rPr lang="en-US" altLang="zh-CN" sz="5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TGCA motif</a:t>
                      </a:r>
                      <a:r>
                        <a:rPr lang="zh-CN" altLang="en-US" sz="5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和比对到</a:t>
                      </a:r>
                      <a:r>
                        <a:rPr lang="en-US" altLang="zh-CN" sz="5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LTR</a:t>
                      </a:r>
                      <a:r>
                        <a:rPr lang="zh-CN" altLang="en-US" sz="5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库的序列；只有相同长度的</a:t>
                      </a:r>
                      <a:r>
                        <a:rPr lang="en-US" altLang="zh-CN" sz="5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TSD</a:t>
                      </a:r>
                      <a:r>
                        <a:rPr lang="zh-CN" altLang="en-US" sz="5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在所有具有</a:t>
                      </a:r>
                      <a:r>
                        <a:rPr lang="en-US" altLang="zh-CN" sz="5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TSD</a:t>
                      </a:r>
                      <a:r>
                        <a:rPr lang="zh-CN" altLang="en-US" sz="5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的拷贝中出现超过半数才被认定为真实的</a:t>
                      </a:r>
                      <a:r>
                        <a:rPr lang="en-US" altLang="zh-CN" sz="5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TSD</a:t>
                      </a:r>
                      <a:r>
                        <a:rPr lang="zh-CN" altLang="en-US" sz="5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，同时</a:t>
                      </a:r>
                      <a:r>
                        <a:rPr lang="en-US" altLang="zh-CN" sz="5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TA</a:t>
                      </a:r>
                      <a:r>
                        <a:rPr lang="zh-CN" altLang="en-US" sz="5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5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TNN</a:t>
                      </a:r>
                      <a:r>
                        <a:rPr lang="zh-CN" altLang="en-US" sz="5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5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TTAA</a:t>
                      </a:r>
                      <a:r>
                        <a:rPr lang="zh-CN" altLang="en-US" sz="5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需要在具有</a:t>
                      </a:r>
                      <a:r>
                        <a:rPr lang="en-US" altLang="zh-CN" sz="5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TSD</a:t>
                      </a:r>
                      <a:r>
                        <a:rPr lang="zh-CN" altLang="en-US" sz="5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的拷贝中超过半数；去掉了需要相同长度</a:t>
                      </a:r>
                      <a:r>
                        <a:rPr lang="en-US" altLang="zh-CN" sz="5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TSD</a:t>
                      </a:r>
                      <a:r>
                        <a:rPr lang="zh-CN" altLang="en-US" sz="5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出现</a:t>
                      </a:r>
                      <a:r>
                        <a:rPr lang="en-US" altLang="zh-CN" sz="5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5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次以上的限制</a:t>
                      </a:r>
                      <a:r>
                        <a:rPr lang="zh-CN" altLang="en-US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）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0.82487552595993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0.92684736394928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0.905926158177931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0.744287488991639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0.255712511008361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0.7825121139072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279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54016722"/>
                  </a:ext>
                </a:extLst>
              </a:tr>
              <a:tr h="379492">
                <a:tc vMerge="1">
                  <a:txBody>
                    <a:bodyPr/>
                    <a:lstStyle/>
                    <a:p>
                      <a:pPr algn="l" fontAlgn="ctr"/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TIR</a:t>
                      </a:r>
                      <a:r>
                        <a:rPr lang="zh-CN" altLang="en-US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（</a:t>
                      </a:r>
                      <a:r>
                        <a:rPr lang="zh-CN" altLang="en-US" sz="5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在上述的基础上将</a:t>
                      </a:r>
                      <a:r>
                        <a:rPr lang="en-US" altLang="zh-CN" sz="600" b="0" kern="1200" baseline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flanking_align</a:t>
                      </a:r>
                      <a:r>
                        <a:rPr lang="zh-CN" altLang="en-US" sz="6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设置</a:t>
                      </a:r>
                      <a:r>
                        <a:rPr lang="en-US" altLang="zh-CN" sz="6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50</a:t>
                      </a:r>
                      <a:r>
                        <a:rPr lang="zh-CN" altLang="en-US" sz="6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*</a:t>
                      </a:r>
                      <a:r>
                        <a:rPr lang="en-US" altLang="zh-CN" sz="6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0.1</a:t>
                      </a:r>
                      <a:r>
                        <a:rPr lang="zh-CN" altLang="en-US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）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0.803951341771807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0.952396288646621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0.921765806948859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0.814498951793047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0.185501048206953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0.809190776842984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259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37949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TIR</a:t>
                      </a:r>
                      <a:r>
                        <a:rPr lang="zh-CN" altLang="en-US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（</a:t>
                      </a:r>
                      <a:r>
                        <a:rPr lang="zh-CN" altLang="en-US" sz="5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在上述的基础上将</a:t>
                      </a:r>
                      <a:r>
                        <a:rPr lang="en-US" altLang="zh-CN" sz="5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copies</a:t>
                      </a:r>
                      <a:r>
                        <a:rPr lang="zh-CN" altLang="en-US" sz="5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设置更严格的定义、即前</a:t>
                      </a:r>
                      <a:r>
                        <a:rPr lang="en-US" altLang="zh-CN" sz="5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5bp</a:t>
                      </a:r>
                      <a:r>
                        <a:rPr lang="zh-CN" altLang="en-US" sz="5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和后</a:t>
                      </a:r>
                      <a:r>
                        <a:rPr lang="en-US" altLang="zh-CN" sz="5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5bp</a:t>
                      </a:r>
                      <a:r>
                        <a:rPr lang="zh-CN" altLang="en-US" sz="5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分别只允许出现</a:t>
                      </a:r>
                      <a:r>
                        <a:rPr lang="en-US" altLang="zh-CN" sz="5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1bp</a:t>
                      </a:r>
                      <a:r>
                        <a:rPr lang="zh-CN" altLang="en-US" sz="5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的</a:t>
                      </a:r>
                      <a:r>
                        <a:rPr lang="en-US" altLang="zh-CN" sz="5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mismatch;</a:t>
                      </a:r>
                      <a:r>
                        <a:rPr lang="zh-CN" altLang="en-US" sz="5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只改了</a:t>
                      </a:r>
                      <a:r>
                        <a:rPr lang="en-US" altLang="zh-CN" sz="500" b="0" kern="1200" baseline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flank_copies</a:t>
                      </a:r>
                      <a:r>
                        <a:rPr lang="zh-CN" altLang="en-US" sz="5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中的拷贝定义</a:t>
                      </a:r>
                      <a:r>
                        <a:rPr lang="en-US" altLang="zh-CN" sz="5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US" altLang="zh-CN" sz="500" b="0" kern="1200" baseline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flank_align</a:t>
                      </a:r>
                      <a:r>
                        <a:rPr lang="zh-CN" altLang="en-US" sz="5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中没有改</a:t>
                      </a:r>
                      <a:r>
                        <a:rPr lang="zh-CN" altLang="en-US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）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0.757433799874726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0.958673850258394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0.91661933743193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0.828827034694968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0.171172965305032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0.791523810771272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70662356"/>
                  </a:ext>
                </a:extLst>
              </a:tr>
              <a:tr h="37949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TIR</a:t>
                      </a:r>
                      <a:r>
                        <a:rPr lang="zh-CN" altLang="en-US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（去除</a:t>
                      </a:r>
                      <a:r>
                        <a:rPr lang="en-US" altLang="zh-CN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TGCA motif</a:t>
                      </a:r>
                      <a:r>
                        <a:rPr lang="zh-CN" altLang="en-US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和比对到</a:t>
                      </a:r>
                      <a:r>
                        <a:rPr lang="en-US" altLang="zh-CN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LTR</a:t>
                      </a:r>
                      <a:r>
                        <a:rPr lang="zh-CN" altLang="en-US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库的序列；获得</a:t>
                      </a:r>
                      <a:r>
                        <a:rPr lang="en-US" altLang="zh-CN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top10</a:t>
                      </a:r>
                      <a:r>
                        <a:rPr lang="zh-CN" altLang="en-US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的</a:t>
                      </a:r>
                      <a:r>
                        <a:rPr lang="en-US" altLang="zh-CN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TIR+TSD</a:t>
                      </a:r>
                      <a:r>
                        <a:rPr lang="zh-CN" altLang="en-US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序列，然后用</a:t>
                      </a:r>
                      <a:r>
                        <a:rPr lang="en-US" altLang="zh-CN" sz="900" b="0" kern="1200" baseline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flanked_align</a:t>
                      </a:r>
                      <a:r>
                        <a:rPr lang="zh-CN" altLang="en-US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过滤）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0.860769448202156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0.906815399374347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0.897458931447483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0.701996235992807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0.298003764007193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0.773317355002959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394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214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588896768"/>
                  </a:ext>
                </a:extLst>
              </a:tr>
              <a:tr h="37949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TIR</a:t>
                      </a:r>
                      <a:r>
                        <a:rPr lang="zh-CN" altLang="en-US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（在上述基础上，在</a:t>
                      </a:r>
                      <a:r>
                        <a:rPr lang="en-US" altLang="zh-CN" sz="900" b="0" kern="1200" baseline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flank_align</a:t>
                      </a:r>
                      <a:r>
                        <a:rPr lang="zh-CN" altLang="en-US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中加入判别边界是否包含）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0.854551281667112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0.947709027882981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0.928744299052043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0.806848897166432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0.193151102833568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0.830015270215462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374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213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4036374240"/>
                  </a:ext>
                </a:extLst>
              </a:tr>
              <a:tr h="37949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TIR</a:t>
                      </a:r>
                      <a:r>
                        <a:rPr lang="zh-CN" altLang="en-US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（在上述基础上，在</a:t>
                      </a:r>
                      <a:r>
                        <a:rPr lang="en-US" altLang="zh-CN" sz="900" b="0" kern="1200" baseline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flank_align</a:t>
                      </a:r>
                      <a:r>
                        <a:rPr lang="zh-CN" altLang="en-US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中加入过滤明显超出边界的序列，超过次数</a:t>
                      </a:r>
                      <a:r>
                        <a:rPr lang="en-US" altLang="zh-CN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&gt;=5</a:t>
                      </a:r>
                      <a:r>
                        <a:rPr lang="zh-CN" altLang="en-US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）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0.860705140249862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0.959136588639904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0.93912877005857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0.843105005155433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0.156894994844567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0.851814169160319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374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217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91531537"/>
                  </a:ext>
                </a:extLst>
              </a:tr>
              <a:tr h="37949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TIR</a:t>
                      </a:r>
                      <a:r>
                        <a:rPr lang="zh-CN" altLang="en-US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（在上述基础上，在</a:t>
                      </a:r>
                      <a:r>
                        <a:rPr lang="en-US" altLang="zh-CN" sz="900" b="0" kern="1200" baseline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flank_align</a:t>
                      </a:r>
                      <a:r>
                        <a:rPr lang="zh-CN" altLang="en-US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中加入完全超出边界</a:t>
                      </a:r>
                      <a:r>
                        <a:rPr lang="en-US" altLang="zh-CN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&gt;=1</a:t>
                      </a:r>
                      <a:r>
                        <a:rPr lang="zh-CN" altLang="en-US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）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0.858870391853659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0.959998339038232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0.939433657567995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0.845695230563213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0.154304769436787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0.852231893580875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367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215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904962004"/>
                  </a:ext>
                </a:extLst>
              </a:tr>
              <a:tr h="34546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EDTA</a:t>
                      </a:r>
                      <a:r>
                        <a:rPr lang="zh-CN" altLang="en-US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中的</a:t>
                      </a:r>
                      <a:r>
                        <a:rPr lang="en-US" altLang="zh-CN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TIR</a:t>
                      </a:r>
                      <a:r>
                        <a:rPr lang="zh-CN" altLang="en-US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结果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0.827403642955254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0.698888875616486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0.725246991308322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0.414858078642941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0.585141921357059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0.552629256155429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112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320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7329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/>
          <p:cNvGraphicFramePr/>
          <p:nvPr>
            <p:extLst>
              <p:ext uri="{D42A27DB-BD31-4B8C-83A1-F6EECF244321}">
                <p14:modId xmlns:p14="http://schemas.microsoft.com/office/powerpoint/2010/main" val="4110550893"/>
              </p:ext>
            </p:extLst>
          </p:nvPr>
        </p:nvGraphicFramePr>
        <p:xfrm>
          <a:off x="5776686" y="1158618"/>
          <a:ext cx="6415314" cy="49929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图表 2"/>
          <p:cNvGraphicFramePr/>
          <p:nvPr>
            <p:extLst>
              <p:ext uri="{D42A27DB-BD31-4B8C-83A1-F6EECF244321}">
                <p14:modId xmlns:p14="http://schemas.microsoft.com/office/powerpoint/2010/main" val="679894794"/>
              </p:ext>
            </p:extLst>
          </p:nvPr>
        </p:nvGraphicFramePr>
        <p:xfrm>
          <a:off x="696686" y="1431865"/>
          <a:ext cx="5080000" cy="44464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696686" y="972457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A</a:t>
            </a:r>
            <a:endParaRPr lang="zh-CN" altLang="en-US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6683829" y="96843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B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28840963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34708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测试</a:t>
            </a:r>
            <a:r>
              <a:rPr lang="en-US" altLang="zh-CN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HiTE</a:t>
            </a:r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的</a:t>
            </a:r>
            <a:r>
              <a:rPr lang="en-US" altLang="zh-CN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Helitron</a:t>
            </a:r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模块</a:t>
            </a: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455922"/>
              </p:ext>
            </p:extLst>
          </p:nvPr>
        </p:nvGraphicFramePr>
        <p:xfrm>
          <a:off x="359371" y="953950"/>
          <a:ext cx="11441318" cy="4700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4535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1254535">
                  <a:extLst>
                    <a:ext uri="{9D8B030D-6E8A-4147-A177-3AD203B41FA5}">
                      <a16:colId xmlns:a16="http://schemas.microsoft.com/office/drawing/2014/main" val="925550174"/>
                    </a:ext>
                  </a:extLst>
                </a:gridCol>
                <a:gridCol w="839446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910243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809105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920357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758537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707967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839446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768650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809104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  <a:gridCol w="1569393">
                  <a:extLst>
                    <a:ext uri="{9D8B030D-6E8A-4147-A177-3AD203B41FA5}">
                      <a16:colId xmlns:a16="http://schemas.microsoft.com/office/drawing/2014/main" val="3441469361"/>
                    </a:ext>
                  </a:extLst>
                </a:gridCol>
              </a:tblGrid>
              <a:tr h="964634"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Repbase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序列数量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350488">
                <a:tc rowSpan="5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HiTE</a:t>
                      </a:r>
                      <a:endParaRPr lang="zh-CN" altLang="en-US" sz="9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dirty="0"/>
                        <a:t>TE class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Sensitivity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Specificity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Accuracy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Precision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FDR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Perfect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Good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Present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60226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Helitron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0.718837343644491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0.889149471217651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0.872285806456433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0.416112888889769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0.583887111110231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0.527102378820347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782562062"/>
                  </a:ext>
                </a:extLst>
              </a:tr>
              <a:tr h="47109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Helitron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0.703986021300584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0.970326803539892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0.943816292314848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0.723946772951868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0.276053227048132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0.713826883695311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34515019"/>
                  </a:ext>
                </a:extLst>
              </a:tr>
              <a:tr h="523436"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EAHelitron(</a:t>
                      </a:r>
                      <a:r>
                        <a:rPr lang="zh-CN" alt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使用基因组输入</a:t>
                      </a:r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0.266580218608543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0.998301528783647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0.913535355899223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0.953627487946346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0.0463725120536538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0.416680246882898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54016722"/>
                  </a:ext>
                </a:extLst>
              </a:tr>
              <a:tr h="34546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EDTA</a:t>
                      </a:r>
                      <a:r>
                        <a:rPr lang="zh-CN" alt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中的</a:t>
                      </a:r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Helitron</a:t>
                      </a:r>
                      <a:r>
                        <a:rPr lang="zh-CN" alt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结果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0.893016017661535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0.625869106999249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0.650936762115072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0.198183247209255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0.801816752790745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0.324378543658563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4326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/>
          <p:cNvGraphicFramePr/>
          <p:nvPr>
            <p:extLst>
              <p:ext uri="{D42A27DB-BD31-4B8C-83A1-F6EECF244321}">
                <p14:modId xmlns:p14="http://schemas.microsoft.com/office/powerpoint/2010/main" val="223210726"/>
              </p:ext>
            </p:extLst>
          </p:nvPr>
        </p:nvGraphicFramePr>
        <p:xfrm>
          <a:off x="5776686" y="1158618"/>
          <a:ext cx="6415314" cy="49929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图表 2"/>
          <p:cNvGraphicFramePr/>
          <p:nvPr>
            <p:extLst>
              <p:ext uri="{D42A27DB-BD31-4B8C-83A1-F6EECF244321}">
                <p14:modId xmlns:p14="http://schemas.microsoft.com/office/powerpoint/2010/main" val="2203631884"/>
              </p:ext>
            </p:extLst>
          </p:nvPr>
        </p:nvGraphicFramePr>
        <p:xfrm>
          <a:off x="696686" y="1431865"/>
          <a:ext cx="5080000" cy="44464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696686" y="972457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A</a:t>
            </a:r>
            <a:endParaRPr lang="zh-CN" altLang="en-US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6683829" y="96843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B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87900573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38106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测试</a:t>
            </a:r>
            <a:r>
              <a:rPr lang="en-US" altLang="zh-CN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HiTE</a:t>
            </a:r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的</a:t>
            </a:r>
            <a:r>
              <a:rPr lang="en-US" altLang="zh-CN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LTR</a:t>
            </a:r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模块</a:t>
            </a:r>
            <a:r>
              <a:rPr lang="en-US" altLang="zh-CN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(</a:t>
            </a:r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水稻</a:t>
            </a:r>
            <a:r>
              <a:rPr lang="en-US" altLang="zh-CN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)</a:t>
            </a:r>
            <a:endParaRPr lang="zh-CN" altLang="en-US" sz="2400" b="1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324640"/>
              </p:ext>
            </p:extLst>
          </p:nvPr>
        </p:nvGraphicFramePr>
        <p:xfrm>
          <a:off x="332867" y="847932"/>
          <a:ext cx="11441318" cy="56743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4535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1254535">
                  <a:extLst>
                    <a:ext uri="{9D8B030D-6E8A-4147-A177-3AD203B41FA5}">
                      <a16:colId xmlns:a16="http://schemas.microsoft.com/office/drawing/2014/main" val="925550174"/>
                    </a:ext>
                  </a:extLst>
                </a:gridCol>
                <a:gridCol w="839446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910243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809105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920357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758537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707967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839446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768650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809104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  <a:gridCol w="1569393">
                  <a:extLst>
                    <a:ext uri="{9D8B030D-6E8A-4147-A177-3AD203B41FA5}">
                      <a16:colId xmlns:a16="http://schemas.microsoft.com/office/drawing/2014/main" val="3441469361"/>
                    </a:ext>
                  </a:extLst>
                </a:gridCol>
              </a:tblGrid>
              <a:tr h="964634"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Repbase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序列数量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350488">
                <a:tc rowSpan="7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HiTE</a:t>
                      </a:r>
                      <a:endParaRPr lang="zh-CN" altLang="en-US" sz="9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dirty="0"/>
                        <a:t>TE class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Sensitivity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Specificity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Accuracy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Precision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FDR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Perfect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Good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Present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60226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HiTE-LTR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0.964790327185213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0.869182849500954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0.892267734493087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0.701277827671067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0.298722172328933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0.81219494272714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471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1105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782562062"/>
                  </a:ext>
                </a:extLst>
              </a:tr>
              <a:tr h="47109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LTR_finder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0.967564252808985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0.860053663416106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0.885993794538327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0.687368823474946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0.312631176525054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0.80374670326019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493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117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34515019"/>
                  </a:ext>
                </a:extLst>
              </a:tr>
              <a:tr h="523436"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LTR_harvest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0.941947041095734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0.826862968523585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0.854802697902584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0.635607462675867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0.364392537324133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0.75903376692788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395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54016722"/>
                  </a:ext>
                </a:extLst>
              </a:tr>
              <a:tr h="379492">
                <a:tc vMerge="1">
                  <a:txBody>
                    <a:bodyPr/>
                    <a:lstStyle/>
                    <a:p>
                      <a:pPr algn="l" fontAlgn="ctr"/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LTR_retriever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0.960371795914047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0.945559596818604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0.949142064276099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0.849118095983771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0.150881904016229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0.901324814727509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417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172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37949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70662356"/>
                  </a:ext>
                </a:extLst>
              </a:tr>
              <a:tr h="34546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EDTA</a:t>
                      </a:r>
                      <a:r>
                        <a:rPr lang="zh-CN" alt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中的</a:t>
                      </a:r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LTR</a:t>
                      </a:r>
                      <a:r>
                        <a:rPr lang="zh-CN" alt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结果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0.962602613737921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0.9333888655148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0.940449086597874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0.821603390058274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0.178396609941726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0.886531677444541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409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174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098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628884" y="1212665"/>
            <a:ext cx="7549126" cy="174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>
            <a:off x="628884" y="1213527"/>
            <a:ext cx="127773" cy="59546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>
            <a:off x="1305405" y="1222184"/>
            <a:ext cx="138154" cy="59546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1968276" y="1221446"/>
            <a:ext cx="352064" cy="61125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3456752" y="1216329"/>
            <a:ext cx="548410" cy="59546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2290685" y="1226907"/>
            <a:ext cx="470180" cy="59546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561339" y="1809849"/>
            <a:ext cx="8269651" cy="77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1063924" y="1213527"/>
            <a:ext cx="310558" cy="59546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404270" y="1398043"/>
            <a:ext cx="352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①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735519" y="1396280"/>
            <a:ext cx="352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②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2849056" y="1369066"/>
            <a:ext cx="352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③</a:t>
            </a:r>
          </a:p>
        </p:txBody>
      </p:sp>
      <p:cxnSp>
        <p:nvCxnSpPr>
          <p:cNvPr id="15" name="直接箭头连接符 14"/>
          <p:cNvCxnSpPr/>
          <p:nvPr/>
        </p:nvCxnSpPr>
        <p:spPr>
          <a:xfrm flipH="1">
            <a:off x="5494508" y="1229298"/>
            <a:ext cx="309110" cy="585836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H="1">
            <a:off x="6609258" y="1229298"/>
            <a:ext cx="280001" cy="565499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4115635" y="1396279"/>
            <a:ext cx="352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④</a:t>
            </a:r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2116962" y="2098708"/>
            <a:ext cx="3396936" cy="31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1800724" y="2135548"/>
            <a:ext cx="599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start</a:t>
            </a:r>
            <a:endParaRPr lang="zh-CN" altLang="en-US" sz="1400" dirty="0"/>
          </a:p>
        </p:txBody>
      </p:sp>
      <p:sp>
        <p:nvSpPr>
          <p:cNvPr id="20" name="文本框 19"/>
          <p:cNvSpPr txBox="1"/>
          <p:nvPr/>
        </p:nvSpPr>
        <p:spPr>
          <a:xfrm>
            <a:off x="5311331" y="2138305"/>
            <a:ext cx="6001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end</a:t>
            </a:r>
            <a:endParaRPr lang="zh-CN" altLang="en-US" sz="1400" dirty="0"/>
          </a:p>
        </p:txBody>
      </p:sp>
      <p:sp>
        <p:nvSpPr>
          <p:cNvPr id="21" name="矩形 20"/>
          <p:cNvSpPr/>
          <p:nvPr/>
        </p:nvSpPr>
        <p:spPr>
          <a:xfrm>
            <a:off x="476264" y="1756711"/>
            <a:ext cx="3161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s</a:t>
            </a:r>
            <a:r>
              <a:rPr lang="en-US" altLang="zh-CN" sz="1400" baseline="-25000" dirty="0"/>
              <a:t>1</a:t>
            </a:r>
            <a:endParaRPr lang="zh-CN" altLang="en-US" sz="1400" baseline="-25000" dirty="0"/>
          </a:p>
        </p:txBody>
      </p:sp>
      <p:sp>
        <p:nvSpPr>
          <p:cNvPr id="22" name="矩形 21"/>
          <p:cNvSpPr/>
          <p:nvPr/>
        </p:nvSpPr>
        <p:spPr>
          <a:xfrm>
            <a:off x="1381749" y="1747726"/>
            <a:ext cx="335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e</a:t>
            </a:r>
            <a:r>
              <a:rPr lang="en-US" altLang="zh-CN" sz="1400" baseline="-25000" dirty="0"/>
              <a:t>1</a:t>
            </a:r>
            <a:endParaRPr lang="zh-CN" altLang="en-US" sz="1400" baseline="-25000" dirty="0"/>
          </a:p>
        </p:txBody>
      </p:sp>
      <p:sp>
        <p:nvSpPr>
          <p:cNvPr id="23" name="矩形 22"/>
          <p:cNvSpPr/>
          <p:nvPr/>
        </p:nvSpPr>
        <p:spPr>
          <a:xfrm>
            <a:off x="1117931" y="1754413"/>
            <a:ext cx="3161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s</a:t>
            </a:r>
            <a:r>
              <a:rPr lang="en-US" altLang="zh-CN" sz="1400" baseline="-25000" dirty="0"/>
              <a:t>2</a:t>
            </a:r>
            <a:endParaRPr lang="zh-CN" altLang="en-US" sz="1400" baseline="-25000" dirty="0"/>
          </a:p>
        </p:txBody>
      </p:sp>
      <p:sp>
        <p:nvSpPr>
          <p:cNvPr id="24" name="矩形 23"/>
          <p:cNvSpPr/>
          <p:nvPr/>
        </p:nvSpPr>
        <p:spPr>
          <a:xfrm>
            <a:off x="2165190" y="1754413"/>
            <a:ext cx="335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e</a:t>
            </a:r>
            <a:r>
              <a:rPr lang="en-US" altLang="zh-CN" sz="1400" baseline="-25000" dirty="0"/>
              <a:t>2</a:t>
            </a:r>
            <a:endParaRPr lang="zh-CN" altLang="en-US" sz="1400" baseline="-25000" dirty="0"/>
          </a:p>
        </p:txBody>
      </p:sp>
      <p:sp>
        <p:nvSpPr>
          <p:cNvPr id="25" name="矩形 24"/>
          <p:cNvSpPr/>
          <p:nvPr/>
        </p:nvSpPr>
        <p:spPr>
          <a:xfrm>
            <a:off x="2843875" y="1746422"/>
            <a:ext cx="3161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s</a:t>
            </a:r>
            <a:r>
              <a:rPr lang="en-US" altLang="zh-CN" sz="1400" baseline="-25000" dirty="0"/>
              <a:t>3</a:t>
            </a:r>
            <a:endParaRPr lang="zh-CN" altLang="en-US" sz="1400" baseline="-25000" dirty="0"/>
          </a:p>
        </p:txBody>
      </p:sp>
      <p:sp>
        <p:nvSpPr>
          <p:cNvPr id="26" name="矩形 25"/>
          <p:cNvSpPr/>
          <p:nvPr/>
        </p:nvSpPr>
        <p:spPr>
          <a:xfrm>
            <a:off x="3815430" y="1743558"/>
            <a:ext cx="335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e</a:t>
            </a:r>
            <a:r>
              <a:rPr lang="en-US" altLang="zh-CN" sz="1400" baseline="-25000" dirty="0"/>
              <a:t>3</a:t>
            </a:r>
            <a:endParaRPr lang="zh-CN" altLang="en-US" sz="1400" baseline="-25000" dirty="0"/>
          </a:p>
        </p:txBody>
      </p:sp>
      <p:sp>
        <p:nvSpPr>
          <p:cNvPr id="27" name="矩形 26"/>
          <p:cNvSpPr/>
          <p:nvPr/>
        </p:nvSpPr>
        <p:spPr>
          <a:xfrm>
            <a:off x="5272690" y="1754413"/>
            <a:ext cx="3161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s</a:t>
            </a:r>
            <a:r>
              <a:rPr lang="en-US" altLang="zh-CN" sz="1400" baseline="-25000" dirty="0"/>
              <a:t>5</a:t>
            </a:r>
            <a:endParaRPr lang="zh-CN" altLang="en-US" sz="1400" baseline="-25000" dirty="0"/>
          </a:p>
        </p:txBody>
      </p:sp>
      <p:sp>
        <p:nvSpPr>
          <p:cNvPr id="28" name="矩形 27"/>
          <p:cNvSpPr/>
          <p:nvPr/>
        </p:nvSpPr>
        <p:spPr>
          <a:xfrm>
            <a:off x="6456497" y="1751646"/>
            <a:ext cx="335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e</a:t>
            </a:r>
            <a:r>
              <a:rPr lang="en-US" altLang="zh-CN" sz="1400" baseline="-25000" dirty="0"/>
              <a:t>5</a:t>
            </a:r>
            <a:endParaRPr lang="zh-CN" altLang="en-US" sz="1400" baseline="-25000" dirty="0"/>
          </a:p>
        </p:txBody>
      </p:sp>
      <p:sp>
        <p:nvSpPr>
          <p:cNvPr id="29" name="文本框 28"/>
          <p:cNvSpPr txBox="1"/>
          <p:nvPr/>
        </p:nvSpPr>
        <p:spPr>
          <a:xfrm>
            <a:off x="9027904" y="1036730"/>
            <a:ext cx="2519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Query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9027904" y="1629974"/>
            <a:ext cx="2155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Target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3297137" y="2240842"/>
            <a:ext cx="1036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direction</a:t>
            </a:r>
            <a:endParaRPr lang="zh-CN" altLang="en-US" sz="1400" dirty="0"/>
          </a:p>
        </p:txBody>
      </p:sp>
      <p:cxnSp>
        <p:nvCxnSpPr>
          <p:cNvPr id="35" name="直接箭头连接符 34"/>
          <p:cNvCxnSpPr/>
          <p:nvPr/>
        </p:nvCxnSpPr>
        <p:spPr>
          <a:xfrm flipH="1">
            <a:off x="3727067" y="1229298"/>
            <a:ext cx="146028" cy="579689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H="1">
            <a:off x="4378150" y="1229298"/>
            <a:ext cx="142261" cy="589208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5305794" y="1369195"/>
            <a:ext cx="352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⑤</a:t>
            </a:r>
          </a:p>
        </p:txBody>
      </p:sp>
      <p:sp>
        <p:nvSpPr>
          <p:cNvPr id="46" name="矩形 45"/>
          <p:cNvSpPr/>
          <p:nvPr/>
        </p:nvSpPr>
        <p:spPr>
          <a:xfrm>
            <a:off x="3528414" y="1761759"/>
            <a:ext cx="3161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s</a:t>
            </a:r>
            <a:r>
              <a:rPr lang="en-US" altLang="zh-CN" sz="1400" baseline="-25000" dirty="0"/>
              <a:t>4</a:t>
            </a:r>
            <a:endParaRPr lang="zh-CN" altLang="en-US" sz="1400" baseline="-25000" dirty="0"/>
          </a:p>
        </p:txBody>
      </p:sp>
      <p:sp>
        <p:nvSpPr>
          <p:cNvPr id="47" name="矩形 46"/>
          <p:cNvSpPr/>
          <p:nvPr/>
        </p:nvSpPr>
        <p:spPr>
          <a:xfrm>
            <a:off x="4193741" y="1751647"/>
            <a:ext cx="335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e</a:t>
            </a:r>
            <a:r>
              <a:rPr lang="en-US" altLang="zh-CN" sz="1400" baseline="-25000" dirty="0"/>
              <a:t>4</a:t>
            </a:r>
            <a:endParaRPr lang="zh-CN" altLang="en-US" sz="1400" baseline="-25000" dirty="0"/>
          </a:p>
        </p:txBody>
      </p:sp>
      <p:cxnSp>
        <p:nvCxnSpPr>
          <p:cNvPr id="55" name="直接箭头连接符 54"/>
          <p:cNvCxnSpPr/>
          <p:nvPr/>
        </p:nvCxnSpPr>
        <p:spPr>
          <a:xfrm flipH="1">
            <a:off x="6305664" y="1234175"/>
            <a:ext cx="24156" cy="585789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 flipH="1">
            <a:off x="7240359" y="1231855"/>
            <a:ext cx="24156" cy="585789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6025436" y="1373180"/>
            <a:ext cx="352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⑥</a:t>
            </a:r>
          </a:p>
        </p:txBody>
      </p:sp>
      <p:sp>
        <p:nvSpPr>
          <p:cNvPr id="60" name="矩形 59"/>
          <p:cNvSpPr/>
          <p:nvPr/>
        </p:nvSpPr>
        <p:spPr>
          <a:xfrm>
            <a:off x="6109927" y="1751646"/>
            <a:ext cx="3161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s</a:t>
            </a:r>
            <a:r>
              <a:rPr lang="en-US" altLang="zh-CN" sz="1400" baseline="-25000" dirty="0"/>
              <a:t>6</a:t>
            </a:r>
            <a:endParaRPr lang="zh-CN" altLang="en-US" sz="1400" baseline="-25000" dirty="0"/>
          </a:p>
        </p:txBody>
      </p:sp>
      <p:sp>
        <p:nvSpPr>
          <p:cNvPr id="61" name="矩形 60"/>
          <p:cNvSpPr/>
          <p:nvPr/>
        </p:nvSpPr>
        <p:spPr>
          <a:xfrm>
            <a:off x="7079152" y="1764744"/>
            <a:ext cx="335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e</a:t>
            </a:r>
            <a:r>
              <a:rPr lang="en-US" altLang="zh-CN" sz="1400" baseline="-25000" dirty="0"/>
              <a:t>6</a:t>
            </a:r>
            <a:endParaRPr lang="zh-CN" altLang="en-US" sz="1400" baseline="-25000" dirty="0"/>
          </a:p>
        </p:txBody>
      </p:sp>
      <p:sp>
        <p:nvSpPr>
          <p:cNvPr id="62" name="左大括号 61"/>
          <p:cNvSpPr/>
          <p:nvPr/>
        </p:nvSpPr>
        <p:spPr>
          <a:xfrm rot="5400000">
            <a:off x="5081104" y="437025"/>
            <a:ext cx="168322" cy="1283206"/>
          </a:xfrm>
          <a:prstGeom prst="lef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62"/>
          <p:cNvSpPr txBox="1"/>
          <p:nvPr/>
        </p:nvSpPr>
        <p:spPr>
          <a:xfrm>
            <a:off x="4632554" y="564723"/>
            <a:ext cx="1171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</a:t>
            </a:r>
            <a:r>
              <a:rPr lang="en-US" altLang="zh-CN" sz="1400" baseline="-25000" dirty="0"/>
              <a:t>5</a:t>
            </a:r>
            <a:r>
              <a:rPr lang="en-US" altLang="zh-CN" dirty="0"/>
              <a:t>-e</a:t>
            </a:r>
            <a:r>
              <a:rPr lang="en-US" altLang="zh-CN" sz="1400" baseline="-25000" dirty="0"/>
              <a:t>4</a:t>
            </a:r>
            <a:r>
              <a:rPr lang="en-US" altLang="zh-CN" dirty="0"/>
              <a:t> &gt; p</a:t>
            </a:r>
          </a:p>
        </p:txBody>
      </p:sp>
      <p:sp>
        <p:nvSpPr>
          <p:cNvPr id="65" name="文本框 64"/>
          <p:cNvSpPr txBox="1"/>
          <p:nvPr/>
        </p:nvSpPr>
        <p:spPr>
          <a:xfrm>
            <a:off x="3818869" y="3620875"/>
            <a:ext cx="352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①</a:t>
            </a:r>
          </a:p>
        </p:txBody>
      </p:sp>
      <p:sp>
        <p:nvSpPr>
          <p:cNvPr id="66" name="文本框 65"/>
          <p:cNvSpPr txBox="1"/>
          <p:nvPr/>
        </p:nvSpPr>
        <p:spPr>
          <a:xfrm>
            <a:off x="4696990" y="3419927"/>
            <a:ext cx="352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②</a:t>
            </a:r>
          </a:p>
        </p:txBody>
      </p:sp>
      <p:sp>
        <p:nvSpPr>
          <p:cNvPr id="67" name="文本框 66"/>
          <p:cNvSpPr txBox="1"/>
          <p:nvPr/>
        </p:nvSpPr>
        <p:spPr>
          <a:xfrm>
            <a:off x="5556396" y="3614128"/>
            <a:ext cx="352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③</a:t>
            </a:r>
          </a:p>
        </p:txBody>
      </p:sp>
      <p:sp>
        <p:nvSpPr>
          <p:cNvPr id="68" name="文本框 67"/>
          <p:cNvSpPr txBox="1"/>
          <p:nvPr/>
        </p:nvSpPr>
        <p:spPr>
          <a:xfrm>
            <a:off x="5556396" y="4388116"/>
            <a:ext cx="352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④</a:t>
            </a:r>
          </a:p>
        </p:txBody>
      </p:sp>
      <p:sp>
        <p:nvSpPr>
          <p:cNvPr id="69" name="文本框 68"/>
          <p:cNvSpPr txBox="1"/>
          <p:nvPr/>
        </p:nvSpPr>
        <p:spPr>
          <a:xfrm>
            <a:off x="3798225" y="4446453"/>
            <a:ext cx="352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⑤</a:t>
            </a:r>
          </a:p>
        </p:txBody>
      </p:sp>
      <p:sp>
        <p:nvSpPr>
          <p:cNvPr id="70" name="文本框 69"/>
          <p:cNvSpPr txBox="1"/>
          <p:nvPr/>
        </p:nvSpPr>
        <p:spPr>
          <a:xfrm>
            <a:off x="4696165" y="4804740"/>
            <a:ext cx="3412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⑥</a:t>
            </a:r>
          </a:p>
        </p:txBody>
      </p:sp>
      <p:cxnSp>
        <p:nvCxnSpPr>
          <p:cNvPr id="71" name="直接箭头连接符 70"/>
          <p:cNvCxnSpPr>
            <a:stCxn id="65" idx="3"/>
            <a:endCxn id="66" idx="1"/>
          </p:cNvCxnSpPr>
          <p:nvPr/>
        </p:nvCxnSpPr>
        <p:spPr>
          <a:xfrm flipV="1">
            <a:off x="4171256" y="3573816"/>
            <a:ext cx="525734" cy="200948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>
            <a:stCxn id="66" idx="3"/>
            <a:endCxn id="67" idx="1"/>
          </p:cNvCxnSpPr>
          <p:nvPr/>
        </p:nvCxnSpPr>
        <p:spPr>
          <a:xfrm>
            <a:off x="5049377" y="3573816"/>
            <a:ext cx="507019" cy="194201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>
            <a:stCxn id="67" idx="2"/>
            <a:endCxn id="68" idx="0"/>
          </p:cNvCxnSpPr>
          <p:nvPr/>
        </p:nvCxnSpPr>
        <p:spPr>
          <a:xfrm>
            <a:off x="5732590" y="3921905"/>
            <a:ext cx="0" cy="466211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69" idx="3"/>
            <a:endCxn id="70" idx="1"/>
          </p:cNvCxnSpPr>
          <p:nvPr/>
        </p:nvCxnSpPr>
        <p:spPr>
          <a:xfrm>
            <a:off x="4150612" y="4600342"/>
            <a:ext cx="545553" cy="358287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任意多边形 103"/>
          <p:cNvSpPr/>
          <p:nvPr/>
        </p:nvSpPr>
        <p:spPr>
          <a:xfrm>
            <a:off x="4155613" y="3668211"/>
            <a:ext cx="1400783" cy="836579"/>
          </a:xfrm>
          <a:custGeom>
            <a:avLst/>
            <a:gdLst>
              <a:gd name="connsiteX0" fmla="*/ 0 w 1400783"/>
              <a:gd name="connsiteY0" fmla="*/ 282102 h 836579"/>
              <a:gd name="connsiteX1" fmla="*/ 768485 w 1400783"/>
              <a:gd name="connsiteY1" fmla="*/ 0 h 836579"/>
              <a:gd name="connsiteX2" fmla="*/ 1400783 w 1400783"/>
              <a:gd name="connsiteY2" fmla="*/ 243192 h 836579"/>
              <a:gd name="connsiteX3" fmla="*/ 1400783 w 1400783"/>
              <a:gd name="connsiteY3" fmla="*/ 836579 h 836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783" h="836579">
                <a:moveTo>
                  <a:pt x="0" y="282102"/>
                </a:moveTo>
                <a:lnTo>
                  <a:pt x="768485" y="0"/>
                </a:lnTo>
                <a:lnTo>
                  <a:pt x="1400783" y="243192"/>
                </a:lnTo>
                <a:lnTo>
                  <a:pt x="1400783" y="836579"/>
                </a:lnTo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8" name="直接连接符 107"/>
          <p:cNvCxnSpPr/>
          <p:nvPr/>
        </p:nvCxnSpPr>
        <p:spPr>
          <a:xfrm>
            <a:off x="4218973" y="4470401"/>
            <a:ext cx="502108" cy="333378"/>
          </a:xfrm>
          <a:prstGeom prst="line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4" name="矩形 123"/>
          <p:cNvSpPr/>
          <p:nvPr/>
        </p:nvSpPr>
        <p:spPr>
          <a:xfrm>
            <a:off x="365008" y="6071924"/>
            <a:ext cx="3161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s</a:t>
            </a:r>
            <a:r>
              <a:rPr lang="en-US" altLang="zh-CN" sz="1400" baseline="-25000" dirty="0"/>
              <a:t>1</a:t>
            </a:r>
            <a:endParaRPr lang="zh-CN" altLang="en-US" sz="1400" baseline="-25000" dirty="0"/>
          </a:p>
        </p:txBody>
      </p:sp>
      <p:sp>
        <p:nvSpPr>
          <p:cNvPr id="125" name="矩形 124"/>
          <p:cNvSpPr/>
          <p:nvPr/>
        </p:nvSpPr>
        <p:spPr>
          <a:xfrm>
            <a:off x="4204368" y="6069444"/>
            <a:ext cx="335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e</a:t>
            </a:r>
            <a:r>
              <a:rPr lang="en-US" altLang="zh-CN" sz="1400" baseline="-25000" dirty="0"/>
              <a:t>4</a:t>
            </a:r>
            <a:endParaRPr lang="zh-CN" altLang="en-US" sz="1400" baseline="-25000" dirty="0"/>
          </a:p>
        </p:txBody>
      </p:sp>
      <p:sp>
        <p:nvSpPr>
          <p:cNvPr id="126" name="矩形 125"/>
          <p:cNvSpPr/>
          <p:nvPr/>
        </p:nvSpPr>
        <p:spPr>
          <a:xfrm>
            <a:off x="5272753" y="6072758"/>
            <a:ext cx="3161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s</a:t>
            </a:r>
            <a:r>
              <a:rPr lang="en-US" altLang="zh-CN" sz="1400" baseline="-25000" dirty="0"/>
              <a:t>5</a:t>
            </a:r>
            <a:endParaRPr lang="zh-CN" altLang="en-US" sz="1400" baseline="-25000" dirty="0"/>
          </a:p>
        </p:txBody>
      </p:sp>
      <p:sp>
        <p:nvSpPr>
          <p:cNvPr id="127" name="矩形 126"/>
          <p:cNvSpPr/>
          <p:nvPr/>
        </p:nvSpPr>
        <p:spPr>
          <a:xfrm>
            <a:off x="7140770" y="6054347"/>
            <a:ext cx="335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e</a:t>
            </a:r>
            <a:r>
              <a:rPr lang="en-US" altLang="zh-CN" sz="1400" baseline="-25000" dirty="0"/>
              <a:t>6</a:t>
            </a:r>
            <a:endParaRPr lang="zh-CN" altLang="en-US" sz="1400" baseline="-25000" dirty="0"/>
          </a:p>
        </p:txBody>
      </p:sp>
      <p:cxnSp>
        <p:nvCxnSpPr>
          <p:cNvPr id="128" name="直接箭头连接符 127"/>
          <p:cNvCxnSpPr/>
          <p:nvPr/>
        </p:nvCxnSpPr>
        <p:spPr>
          <a:xfrm>
            <a:off x="4903984" y="2706626"/>
            <a:ext cx="0" cy="570529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箭头连接符 132"/>
          <p:cNvCxnSpPr/>
          <p:nvPr/>
        </p:nvCxnSpPr>
        <p:spPr>
          <a:xfrm>
            <a:off x="4889785" y="5112517"/>
            <a:ext cx="0" cy="570529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矩形 135"/>
          <p:cNvSpPr/>
          <p:nvPr/>
        </p:nvSpPr>
        <p:spPr>
          <a:xfrm>
            <a:off x="513463" y="5958042"/>
            <a:ext cx="3887941" cy="14691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矩形 136"/>
          <p:cNvSpPr/>
          <p:nvPr/>
        </p:nvSpPr>
        <p:spPr>
          <a:xfrm>
            <a:off x="5407117" y="5954911"/>
            <a:ext cx="1849900" cy="15317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文本框 137"/>
          <p:cNvSpPr txBox="1"/>
          <p:nvPr/>
        </p:nvSpPr>
        <p:spPr>
          <a:xfrm>
            <a:off x="9027904" y="5838903"/>
            <a:ext cx="2155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Candidate TE</a:t>
            </a:r>
          </a:p>
        </p:txBody>
      </p:sp>
    </p:spTree>
    <p:extLst>
      <p:ext uri="{BB962C8B-B14F-4D97-AF65-F5344CB8AC3E}">
        <p14:creationId xmlns:p14="http://schemas.microsoft.com/office/powerpoint/2010/main" val="168889693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36583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测试</a:t>
            </a:r>
            <a:r>
              <a:rPr lang="en-US" altLang="zh-CN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HiTE</a:t>
            </a:r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的</a:t>
            </a:r>
            <a:r>
              <a:rPr lang="en-US" altLang="zh-CN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Non-LTR</a:t>
            </a:r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模块</a:t>
            </a: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8971976"/>
              </p:ext>
            </p:extLst>
          </p:nvPr>
        </p:nvGraphicFramePr>
        <p:xfrm>
          <a:off x="332867" y="847932"/>
          <a:ext cx="11441318" cy="5746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4535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1254535">
                  <a:extLst>
                    <a:ext uri="{9D8B030D-6E8A-4147-A177-3AD203B41FA5}">
                      <a16:colId xmlns:a16="http://schemas.microsoft.com/office/drawing/2014/main" val="925550174"/>
                    </a:ext>
                  </a:extLst>
                </a:gridCol>
                <a:gridCol w="839446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910243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809105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920357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758537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707967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839446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768650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809104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  <a:gridCol w="1569393">
                  <a:extLst>
                    <a:ext uri="{9D8B030D-6E8A-4147-A177-3AD203B41FA5}">
                      <a16:colId xmlns:a16="http://schemas.microsoft.com/office/drawing/2014/main" val="3441469361"/>
                    </a:ext>
                  </a:extLst>
                </a:gridCol>
              </a:tblGrid>
              <a:tr h="964634"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Repbase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序列数量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350488">
                <a:tc rowSpan="7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HiTE</a:t>
                      </a:r>
                      <a:endParaRPr lang="zh-CN" altLang="en-US" sz="9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dirty="0"/>
                        <a:t>TE class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Sensitivity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Specificity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Accuracy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Precision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FDR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Perfect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Good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Present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60226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Non-LTR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0.592076834386569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0.999940669422015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0.990091030482358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0.995967041725478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0.00403295827452166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0.742660857282976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149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782562062"/>
                  </a:ext>
                </a:extLst>
              </a:tr>
              <a:tr h="47109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Non-LTR(</a:t>
                      </a:r>
                      <a:r>
                        <a:rPr lang="zh-CN" alt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加上至少有两个</a:t>
                      </a:r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</a:t>
                      </a:r>
                      <a:r>
                        <a:rPr lang="zh-CN" alt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覆盖拷贝的限制</a:t>
                      </a:r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0.648001921975547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0.997918946382423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0.989598638483603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0.883509030852484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0.116490969147516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0.747647999536636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149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34515019"/>
                  </a:ext>
                </a:extLst>
              </a:tr>
              <a:tr h="523436"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Non-LTR(</a:t>
                      </a:r>
                      <a:r>
                        <a:rPr lang="zh-CN" alt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用</a:t>
                      </a:r>
                      <a:r>
                        <a:rPr lang="en-US" altLang="zh-CN" sz="1100" b="0" kern="1200" baseline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longest_repeats.fa</a:t>
                      </a:r>
                      <a:r>
                        <a:rPr lang="zh-CN" alt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比对到</a:t>
                      </a:r>
                      <a:r>
                        <a:rPr lang="en-US" altLang="zh-CN" sz="1100" b="0" kern="1200" baseline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other_lib</a:t>
                      </a:r>
                      <a:r>
                        <a:rPr lang="zh-CN" alt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上，提取</a:t>
                      </a:r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</a:t>
                      </a:r>
                      <a:r>
                        <a:rPr lang="zh-CN" alt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覆盖的拷贝</a:t>
                      </a:r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0.777061189055105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0.999793104470935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0.994738505277248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0.988663710414061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0.0113362895859392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0.870183343533235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149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54016722"/>
                  </a:ext>
                </a:extLst>
              </a:tr>
              <a:tr h="379492">
                <a:tc vMerge="1">
                  <a:txBody>
                    <a:bodyPr/>
                    <a:lstStyle/>
                    <a:p>
                      <a:pPr algn="l" fontAlgn="ctr"/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Non-LTR</a:t>
                      </a:r>
                      <a:r>
                        <a:rPr lang="zh-CN" alt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（改成用</a:t>
                      </a:r>
                      <a:r>
                        <a:rPr lang="en-US" altLang="zh-CN" sz="1100" b="0" kern="1200" baseline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other_lib</a:t>
                      </a:r>
                      <a:r>
                        <a:rPr lang="zh-CN" alt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比对到</a:t>
                      </a:r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reference</a:t>
                      </a:r>
                      <a:r>
                        <a:rPr lang="zh-CN" alt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上）</a:t>
                      </a:r>
                      <a:endParaRPr 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0.730171348794462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0.987882323851507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0.981913512351773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0.58825503137859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0.41174496862141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0.651575205345111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77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 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21 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149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37949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HiTE-Non-LTR(query:0.95, subject: 0.95)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0.485223181734363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0.999954452632008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0.987002014139405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0.996376684940293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0.00362331505970714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0.652625686795947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70662356"/>
                  </a:ext>
                </a:extLst>
              </a:tr>
              <a:tr h="34546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0657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36583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测试</a:t>
            </a:r>
            <a:r>
              <a:rPr lang="en-US" altLang="zh-CN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HiTE</a:t>
            </a:r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的</a:t>
            </a:r>
            <a:r>
              <a:rPr lang="en-US" altLang="zh-CN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Non-LTR</a:t>
            </a:r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模块</a:t>
            </a: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7747803"/>
              </p:ext>
            </p:extLst>
          </p:nvPr>
        </p:nvGraphicFramePr>
        <p:xfrm>
          <a:off x="332867" y="847932"/>
          <a:ext cx="11441318" cy="5889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4535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1254535">
                  <a:extLst>
                    <a:ext uri="{9D8B030D-6E8A-4147-A177-3AD203B41FA5}">
                      <a16:colId xmlns:a16="http://schemas.microsoft.com/office/drawing/2014/main" val="925550174"/>
                    </a:ext>
                  </a:extLst>
                </a:gridCol>
                <a:gridCol w="839446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910243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809105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920357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758537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707967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839446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768650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809104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  <a:gridCol w="1569393">
                  <a:extLst>
                    <a:ext uri="{9D8B030D-6E8A-4147-A177-3AD203B41FA5}">
                      <a16:colId xmlns:a16="http://schemas.microsoft.com/office/drawing/2014/main" val="3441469361"/>
                    </a:ext>
                  </a:extLst>
                </a:gridCol>
              </a:tblGrid>
              <a:tr h="964634"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Repbase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序列数量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350488">
                <a:tc rowSpan="7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HiTE</a:t>
                      </a:r>
                      <a:endParaRPr lang="zh-CN" altLang="en-US" sz="9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dirty="0"/>
                        <a:t>TE class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Sensitivity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Specificity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Accuracy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Precision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FDR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Perfect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Good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Present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60226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HiTE-Non-LTR(query:0.95, subject: 0.95)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0.485223181734363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0.999954452632008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0.987002014139405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0.996376684940293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0.00362331505970714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0.652625686795947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782562062"/>
                  </a:ext>
                </a:extLst>
              </a:tr>
              <a:tr h="47109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HiTE-Non-LTR(query:0.95, subject: 0.8)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0.539571758765821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0.999885610274453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0.988532427325346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0.991686139929777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0.00831386007022272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0.698884015712063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34515019"/>
                  </a:ext>
                </a:extLst>
              </a:tr>
              <a:tr h="523436"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HiTE-Non-LTR(query:0.8, subject: 0.95)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0.589715913020735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0.999911154249616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0.990007020797042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0.993947750449196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0.00605224955080375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0.740241528137054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54016722"/>
                  </a:ext>
                </a:extLst>
              </a:tr>
              <a:tr h="379492">
                <a:tc vMerge="1">
                  <a:txBody>
                    <a:bodyPr/>
                    <a:lstStyle/>
                    <a:p>
                      <a:pPr algn="l" fontAlgn="ctr"/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HiTE-Non-LTR(query:0.8, subject: 0.8)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0.627445936202656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0.999847849741923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0.990973204037414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0.990164651142932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0.00983534885706805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0.768138872719215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37949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HiTE-Non-LTR(query:0.95, subject: 0)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0.564732666576476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0.999832786463324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0.989197007940704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0.988321190981172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0.0116788090188276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0.718760986814159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70662356"/>
                  </a:ext>
                </a:extLst>
              </a:tr>
              <a:tr h="34546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HiTE-Non-LTR(query:0.8, subject: 0)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0.65188550112571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0.999850360738402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0.991628340870011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0.990603933679463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0.00939606632053669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0.78631902043295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9705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1026770"/>
              </p:ext>
            </p:extLst>
          </p:nvPr>
        </p:nvGraphicFramePr>
        <p:xfrm>
          <a:off x="394003" y="0"/>
          <a:ext cx="11367482" cy="65767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543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1055543">
                  <a:extLst>
                    <a:ext uri="{9D8B030D-6E8A-4147-A177-3AD203B41FA5}">
                      <a16:colId xmlns:a16="http://schemas.microsoft.com/office/drawing/2014/main" val="1929799386"/>
                    </a:ext>
                  </a:extLst>
                </a:gridCol>
                <a:gridCol w="1366825">
                  <a:extLst>
                    <a:ext uri="{9D8B030D-6E8A-4147-A177-3AD203B41FA5}">
                      <a16:colId xmlns:a16="http://schemas.microsoft.com/office/drawing/2014/main" val="925550174"/>
                    </a:ext>
                  </a:extLst>
                </a:gridCol>
                <a:gridCol w="810438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878789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781146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888553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732325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683503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810438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742089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781145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  <a:gridCol w="781145">
                  <a:extLst>
                    <a:ext uri="{9D8B030D-6E8A-4147-A177-3AD203B41FA5}">
                      <a16:colId xmlns:a16="http://schemas.microsoft.com/office/drawing/2014/main" val="1545275750"/>
                    </a:ext>
                  </a:extLst>
                </a:gridCol>
              </a:tblGrid>
              <a:tr h="911497"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546550">
                <a:tc rowSpan="13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HiTE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TE class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Sensitivity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Specificity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Accuracy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Precision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FDR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Perfect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Good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Present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Not_found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3399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TIR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EDTA-TIR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0.8274036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0.69888887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0.7252469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0.41485807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0.585141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0.55262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112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320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877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782562062"/>
                  </a:ext>
                </a:extLst>
              </a:tr>
              <a:tr h="47503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TIR-before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0.8522798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0.77060405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0.7872391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0.48724497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0.512755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0.62002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398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886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91531537"/>
                  </a:ext>
                </a:extLst>
              </a:tr>
              <a:tr h="322464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TIR-improved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0.8607051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0.95913658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0.9391287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0.84310500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0.156894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0.85181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374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217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844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  <a:tr h="395925"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05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 rowSpan="4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Helitron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EAHelitron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0.2665802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0.99830152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0.9135353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0.95362748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0.046372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0.41668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408375767"/>
                  </a:ext>
                </a:extLst>
              </a:tr>
              <a:tr h="284450"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05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EDTA-HelitronScanner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0.8930160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0.62586910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0.6509367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0.19818324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0.801816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0.32437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30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54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222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068203780"/>
                  </a:ext>
                </a:extLst>
              </a:tr>
              <a:tr h="429829"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05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Helitron-before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0.7188373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0.88914947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0.8722858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0.41611288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0.583887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0.52710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47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230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41727912"/>
                  </a:ext>
                </a:extLst>
              </a:tr>
              <a:tr h="390274"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05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Helitron-improved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0.7039860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0.97032680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0.9438162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0.72394677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0.276053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0.71382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240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247696602"/>
                  </a:ext>
                </a:extLst>
              </a:tr>
              <a:tr h="45346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 rowSpan="3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LTR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LTR_finder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0.9675642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0.86005366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0.8859937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0.68736882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0.312631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0.80374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493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117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427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485508358"/>
                  </a:ext>
                </a:extLst>
              </a:tr>
              <a:tr h="372808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 anchorCtr="1"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LTR_harvest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0.9419470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0.82686296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0.8548026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0.63560746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0.364392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0.75903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395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549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75116105"/>
                  </a:ext>
                </a:extLst>
              </a:tr>
              <a:tr h="487365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 anchorCtr="1"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LTR_retriever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0.9603717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0.94555959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0.9491420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0.84911809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0.150881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0.90132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417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172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470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732167076"/>
                  </a:ext>
                </a:extLst>
              </a:tr>
              <a:tr h="417980"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Non-LTR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Non-LTR</a:t>
                      </a:r>
                      <a:r>
                        <a:rPr lang="zh-CN" alt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（改成用</a:t>
                      </a:r>
                      <a:r>
                        <a:rPr lang="en-US" altLang="zh-CN" sz="1100" b="0" kern="1200" baseline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other_lib</a:t>
                      </a:r>
                      <a:r>
                        <a:rPr lang="zh-CN" alt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比对到</a:t>
                      </a:r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reference</a:t>
                      </a:r>
                      <a:r>
                        <a:rPr lang="zh-CN" alt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上）</a:t>
                      </a:r>
                      <a:endParaRPr 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0.7301713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0.98788232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0.9819135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0.58825503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0.411744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0.65157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77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 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21 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35537990"/>
                  </a:ext>
                </a:extLst>
              </a:tr>
              <a:tr h="417980"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HiTE-Non-LTR(query:0.8, subject: 0)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0.6518855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0.99985036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0.9916283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0.99060393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0.009396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0.78631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extLst>
                  <a:ext uri="{0D108BD9-81ED-4DB2-BD59-A6C34878D82A}">
                    <a16:rowId xmlns:a16="http://schemas.microsoft.com/office/drawing/2014/main" val="19061928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8017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/>
          <p:cNvGraphicFramePr/>
          <p:nvPr>
            <p:extLst>
              <p:ext uri="{D42A27DB-BD31-4B8C-83A1-F6EECF244321}">
                <p14:modId xmlns:p14="http://schemas.microsoft.com/office/powerpoint/2010/main" val="4212895606"/>
              </p:ext>
            </p:extLst>
          </p:nvPr>
        </p:nvGraphicFramePr>
        <p:xfrm>
          <a:off x="5776686" y="1158618"/>
          <a:ext cx="6415314" cy="49929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图表 2"/>
          <p:cNvGraphicFramePr/>
          <p:nvPr>
            <p:extLst>
              <p:ext uri="{D42A27DB-BD31-4B8C-83A1-F6EECF244321}">
                <p14:modId xmlns:p14="http://schemas.microsoft.com/office/powerpoint/2010/main" val="1631217417"/>
              </p:ext>
            </p:extLst>
          </p:nvPr>
        </p:nvGraphicFramePr>
        <p:xfrm>
          <a:off x="696686" y="1431865"/>
          <a:ext cx="5080000" cy="44464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696686" y="972457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A</a:t>
            </a:r>
            <a:endParaRPr lang="zh-CN" altLang="en-US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6683829" y="96843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B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92798380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/>
          <p:cNvGraphicFramePr/>
          <p:nvPr>
            <p:extLst>
              <p:ext uri="{D42A27DB-BD31-4B8C-83A1-F6EECF244321}">
                <p14:modId xmlns:p14="http://schemas.microsoft.com/office/powerpoint/2010/main" val="3102368598"/>
              </p:ext>
            </p:extLst>
          </p:nvPr>
        </p:nvGraphicFramePr>
        <p:xfrm>
          <a:off x="5776686" y="1158618"/>
          <a:ext cx="6415314" cy="49929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图表 2"/>
          <p:cNvGraphicFramePr/>
          <p:nvPr>
            <p:extLst>
              <p:ext uri="{D42A27DB-BD31-4B8C-83A1-F6EECF244321}">
                <p14:modId xmlns:p14="http://schemas.microsoft.com/office/powerpoint/2010/main" val="3553757606"/>
              </p:ext>
            </p:extLst>
          </p:nvPr>
        </p:nvGraphicFramePr>
        <p:xfrm>
          <a:off x="696686" y="1431865"/>
          <a:ext cx="5080000" cy="44464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696686" y="972457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A</a:t>
            </a:r>
            <a:endParaRPr lang="zh-CN" altLang="en-US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6683829" y="96843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B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81335246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487811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30235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测试</a:t>
            </a:r>
            <a:r>
              <a:rPr lang="en-US" altLang="zh-CN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HiTE</a:t>
            </a:r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的果蝇物种</a:t>
            </a: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826991"/>
              </p:ext>
            </p:extLst>
          </p:nvPr>
        </p:nvGraphicFramePr>
        <p:xfrm>
          <a:off x="332867" y="847932"/>
          <a:ext cx="11441318" cy="53545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4535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1254535">
                  <a:extLst>
                    <a:ext uri="{9D8B030D-6E8A-4147-A177-3AD203B41FA5}">
                      <a16:colId xmlns:a16="http://schemas.microsoft.com/office/drawing/2014/main" val="925550174"/>
                    </a:ext>
                  </a:extLst>
                </a:gridCol>
                <a:gridCol w="839446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910243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809105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920357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758537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707967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839446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768650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809104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  <a:gridCol w="1569393">
                  <a:extLst>
                    <a:ext uri="{9D8B030D-6E8A-4147-A177-3AD203B41FA5}">
                      <a16:colId xmlns:a16="http://schemas.microsoft.com/office/drawing/2014/main" val="3441469361"/>
                    </a:ext>
                  </a:extLst>
                </a:gridCol>
              </a:tblGrid>
              <a:tr h="964634"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Repbase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序列数量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350488">
                <a:tc rowSpan="7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HiTE</a:t>
                      </a:r>
                      <a:endParaRPr lang="zh-CN" altLang="en-US" sz="9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dirty="0"/>
                        <a:t>TE class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Sensitivity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Specificity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Accuracy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Precision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FDR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Perfect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Good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Present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60226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LTR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0.831387484186457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0.975226669400892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0.955937746992821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0.838640845728612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0.161359154271388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0.834998413352391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212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782562062"/>
                  </a:ext>
                </a:extLst>
              </a:tr>
              <a:tr h="47109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TIR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0.860818679472241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0.956471003674444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0.954977849776083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0.238732802038861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0.761267197961139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0.373799060532165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33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34515019"/>
                  </a:ext>
                </a:extLst>
              </a:tr>
              <a:tr h="523436"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Helitron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54016722"/>
                  </a:ext>
                </a:extLst>
              </a:tr>
              <a:tr h="379492">
                <a:tc vMerge="1">
                  <a:txBody>
                    <a:bodyPr/>
                    <a:lstStyle/>
                    <a:p>
                      <a:pPr algn="l" fontAlgn="ctr"/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Non-LTR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0.951020338771021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0.978453659367248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0.977130346178345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0.691074902842567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0.308925097157433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0.800472800312936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37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37949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unknown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70662356"/>
                  </a:ext>
                </a:extLst>
              </a:tr>
              <a:tr h="34546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Total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320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8300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38106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测试</a:t>
            </a:r>
            <a:r>
              <a:rPr lang="en-US" altLang="zh-CN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HiTE</a:t>
            </a:r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的</a:t>
            </a:r>
            <a:r>
              <a:rPr lang="en-US" altLang="zh-CN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LTR</a:t>
            </a:r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模块</a:t>
            </a:r>
            <a:r>
              <a:rPr lang="en-US" altLang="zh-CN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(</a:t>
            </a:r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果蝇</a:t>
            </a:r>
            <a:r>
              <a:rPr lang="en-US" altLang="zh-CN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)</a:t>
            </a:r>
            <a:endParaRPr lang="zh-CN" altLang="en-US" sz="2400" b="1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7027783"/>
              </p:ext>
            </p:extLst>
          </p:nvPr>
        </p:nvGraphicFramePr>
        <p:xfrm>
          <a:off x="332867" y="847932"/>
          <a:ext cx="11441318" cy="5506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4535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1254535">
                  <a:extLst>
                    <a:ext uri="{9D8B030D-6E8A-4147-A177-3AD203B41FA5}">
                      <a16:colId xmlns:a16="http://schemas.microsoft.com/office/drawing/2014/main" val="925550174"/>
                    </a:ext>
                  </a:extLst>
                </a:gridCol>
                <a:gridCol w="839446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910243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809105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920357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758537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707967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839446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768650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809104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  <a:gridCol w="1569393">
                  <a:extLst>
                    <a:ext uri="{9D8B030D-6E8A-4147-A177-3AD203B41FA5}">
                      <a16:colId xmlns:a16="http://schemas.microsoft.com/office/drawing/2014/main" val="3441469361"/>
                    </a:ext>
                  </a:extLst>
                </a:gridCol>
              </a:tblGrid>
              <a:tr h="964634"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Repbase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序列数量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350488">
                <a:tc rowSpan="7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HiTE</a:t>
                      </a:r>
                      <a:endParaRPr lang="zh-CN" altLang="en-US" sz="9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dirty="0"/>
                        <a:t>TE class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Sensitivity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Specificity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Accuracy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Precision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FDR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Perfect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Good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Present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60226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HiTE-LTR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212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782562062"/>
                  </a:ext>
                </a:extLst>
              </a:tr>
              <a:tr h="47109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LTR_finder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0.962568381874896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0.799057341545658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0.81908611285069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0.400722369641851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0.599277630358149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0.565870020753958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212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34515019"/>
                  </a:ext>
                </a:extLst>
              </a:tr>
              <a:tr h="523436"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LTR_harvest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0.985346290479539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0.789877441657891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0.813560757308681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0.392653050982372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0.607346949017628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0.56153760831336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79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212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54016722"/>
                  </a:ext>
                </a:extLst>
              </a:tr>
              <a:tr h="379492">
                <a:tc vMerge="1">
                  <a:txBody>
                    <a:bodyPr/>
                    <a:lstStyle/>
                    <a:p>
                      <a:pPr algn="l" fontAlgn="ctr"/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LTR_retriever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0.831387484186457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0.975226669400892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0.955937746992821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0.838640845728612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0.161359154271388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0.834998413352391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212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37949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212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70662356"/>
                  </a:ext>
                </a:extLst>
              </a:tr>
              <a:tr h="34546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EDTA</a:t>
                      </a:r>
                      <a:r>
                        <a:rPr lang="zh-CN" altLang="en-US" sz="1100" b="0" kern="1200" baseline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中的</a:t>
                      </a:r>
                      <a:r>
                        <a:rPr lang="en-US" altLang="zh-CN" sz="1100" b="0" kern="1200" baseline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LTR</a:t>
                      </a:r>
                      <a:r>
                        <a:rPr lang="zh-CN" altLang="en-US" sz="1100" b="0" kern="1200" baseline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结果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212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4254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37240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测试</a:t>
            </a:r>
            <a:r>
              <a:rPr lang="en-US" altLang="zh-CN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HiTE</a:t>
            </a:r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的</a:t>
            </a:r>
            <a:r>
              <a:rPr lang="en-US" altLang="zh-CN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TIR</a:t>
            </a:r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模块</a:t>
            </a:r>
            <a:r>
              <a:rPr lang="en-US" altLang="zh-CN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(</a:t>
            </a:r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果蝇</a:t>
            </a:r>
            <a:r>
              <a:rPr lang="en-US" altLang="zh-CN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)</a:t>
            </a:r>
            <a:endParaRPr lang="zh-CN" altLang="en-US" sz="2400" b="1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014887"/>
              </p:ext>
            </p:extLst>
          </p:nvPr>
        </p:nvGraphicFramePr>
        <p:xfrm>
          <a:off x="332867" y="847932"/>
          <a:ext cx="11441318" cy="5556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4535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1254535">
                  <a:extLst>
                    <a:ext uri="{9D8B030D-6E8A-4147-A177-3AD203B41FA5}">
                      <a16:colId xmlns:a16="http://schemas.microsoft.com/office/drawing/2014/main" val="925550174"/>
                    </a:ext>
                  </a:extLst>
                </a:gridCol>
                <a:gridCol w="839446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910243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809105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920357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758537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707967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839446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768650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809104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  <a:gridCol w="1569393">
                  <a:extLst>
                    <a:ext uri="{9D8B030D-6E8A-4147-A177-3AD203B41FA5}">
                      <a16:colId xmlns:a16="http://schemas.microsoft.com/office/drawing/2014/main" val="3441469361"/>
                    </a:ext>
                  </a:extLst>
                </a:gridCol>
              </a:tblGrid>
              <a:tr h="964634"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Repbase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序列数量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350488">
                <a:tc rowSpan="7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HiTE</a:t>
                      </a:r>
                      <a:endParaRPr lang="zh-CN" altLang="en-US" sz="9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dirty="0"/>
                        <a:t>TE class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Sensitivity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Specificity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Accuracy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Precision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FDR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Perfect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Good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Present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60226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HiTE-TIR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0.860818679472241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0.956471003674444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0.954977849776083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0.238732802038861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0.761267197961139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0.373799060532165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33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782562062"/>
                  </a:ext>
                </a:extLst>
              </a:tr>
              <a:tr h="47109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HiTE-TIR(flanking align</a:t>
                      </a:r>
                      <a:r>
                        <a:rPr lang="zh-CN" alt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设置</a:t>
                      </a:r>
                      <a:r>
                        <a:rPr lang="en-US" altLang="zh-CN" sz="1100" b="0" kern="1200" baseline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complete_false_num</a:t>
                      </a:r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&gt;=1</a:t>
                      </a:r>
                      <a:r>
                        <a:rPr lang="zh-CN" alt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过滤</a:t>
                      </a:r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0.841528953457265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0.957551147648552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0.955720094836826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0.241209096593151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0.758790903406849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0.374946532286282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34515019"/>
                  </a:ext>
                </a:extLst>
              </a:tr>
              <a:tr h="523436"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54016722"/>
                  </a:ext>
                </a:extLst>
              </a:tr>
              <a:tr h="379492">
                <a:tc vMerge="1">
                  <a:txBody>
                    <a:bodyPr/>
                    <a:lstStyle/>
                    <a:p>
                      <a:pPr algn="l" fontAlgn="ctr"/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37949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70662356"/>
                  </a:ext>
                </a:extLst>
              </a:tr>
              <a:tr h="34546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EDTA</a:t>
                      </a:r>
                      <a:r>
                        <a:rPr lang="zh-CN" alt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中的</a:t>
                      </a:r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TIR</a:t>
                      </a:r>
                      <a:r>
                        <a:rPr lang="zh-CN" alt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结果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2627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44278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测试</a:t>
            </a:r>
            <a:r>
              <a:rPr lang="en-US" altLang="zh-CN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HiTE</a:t>
            </a:r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的</a:t>
            </a:r>
            <a:r>
              <a:rPr lang="en-US" altLang="zh-CN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non-LTR</a:t>
            </a:r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模块</a:t>
            </a:r>
            <a:r>
              <a:rPr lang="en-US" altLang="zh-CN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(</a:t>
            </a:r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果蝇</a:t>
            </a:r>
            <a:r>
              <a:rPr lang="en-US" altLang="zh-CN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)</a:t>
            </a:r>
            <a:endParaRPr lang="zh-CN" altLang="en-US" sz="2400" b="1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628841"/>
              </p:ext>
            </p:extLst>
          </p:nvPr>
        </p:nvGraphicFramePr>
        <p:xfrm>
          <a:off x="332867" y="847932"/>
          <a:ext cx="11441318" cy="51396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4535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1254535">
                  <a:extLst>
                    <a:ext uri="{9D8B030D-6E8A-4147-A177-3AD203B41FA5}">
                      <a16:colId xmlns:a16="http://schemas.microsoft.com/office/drawing/2014/main" val="925550174"/>
                    </a:ext>
                  </a:extLst>
                </a:gridCol>
                <a:gridCol w="839446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910243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809105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920357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758537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707967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839446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768650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809104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  <a:gridCol w="1569393">
                  <a:extLst>
                    <a:ext uri="{9D8B030D-6E8A-4147-A177-3AD203B41FA5}">
                      <a16:colId xmlns:a16="http://schemas.microsoft.com/office/drawing/2014/main" val="3441469361"/>
                    </a:ext>
                  </a:extLst>
                </a:gridCol>
              </a:tblGrid>
              <a:tr h="964634"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Repbase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序列数量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350488">
                <a:tc rowSpan="7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HiTE</a:t>
                      </a:r>
                      <a:endParaRPr lang="zh-CN" altLang="en-US" sz="9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dirty="0"/>
                        <a:t>TE class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Sensitivity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Specificity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Accuracy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Precision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FDR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Perfect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Good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Present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60226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HiTE-non-LTR(0.9)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0.951020338771021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0.978453659367248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0.977130346178345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0.691074902842567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0.308925097157433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0.800472800312936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37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782562062"/>
                  </a:ext>
                </a:extLst>
              </a:tr>
              <a:tr h="47109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HiTE-non-LTR(0.95)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0.939676772422861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0.978592243493662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0.976703165558835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0.691307800758198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0.308692199241802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0.796581272010714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37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34515019"/>
                  </a:ext>
                </a:extLst>
              </a:tr>
              <a:tr h="523436"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54016722"/>
                  </a:ext>
                </a:extLst>
              </a:tr>
              <a:tr h="379492">
                <a:tc vMerge="1">
                  <a:txBody>
                    <a:bodyPr/>
                    <a:lstStyle/>
                    <a:p>
                      <a:pPr algn="l" fontAlgn="ctr"/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37949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70662356"/>
                  </a:ext>
                </a:extLst>
              </a:tr>
              <a:tr h="34546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Other_TE.lib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0901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矩形 135"/>
          <p:cNvSpPr/>
          <p:nvPr/>
        </p:nvSpPr>
        <p:spPr>
          <a:xfrm>
            <a:off x="1304038" y="629926"/>
            <a:ext cx="3887941" cy="14691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矩形 136"/>
          <p:cNvSpPr/>
          <p:nvPr/>
        </p:nvSpPr>
        <p:spPr>
          <a:xfrm>
            <a:off x="6025315" y="626795"/>
            <a:ext cx="1849900" cy="15317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文本框 137"/>
          <p:cNvSpPr txBox="1"/>
          <p:nvPr/>
        </p:nvSpPr>
        <p:spPr>
          <a:xfrm>
            <a:off x="9621565" y="510787"/>
            <a:ext cx="2155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Defined elements</a:t>
            </a:r>
          </a:p>
        </p:txBody>
      </p:sp>
      <p:sp>
        <p:nvSpPr>
          <p:cNvPr id="139" name="文本框 138"/>
          <p:cNvSpPr txBox="1"/>
          <p:nvPr/>
        </p:nvSpPr>
        <p:spPr>
          <a:xfrm>
            <a:off x="10575808" y="3309847"/>
            <a:ext cx="2155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过滤假阳性</a:t>
            </a:r>
            <a:endParaRPr lang="en-US" altLang="zh-CN" dirty="0"/>
          </a:p>
        </p:txBody>
      </p:sp>
      <p:sp>
        <p:nvSpPr>
          <p:cNvPr id="72" name="文本框 71"/>
          <p:cNvSpPr txBox="1"/>
          <p:nvPr/>
        </p:nvSpPr>
        <p:spPr>
          <a:xfrm>
            <a:off x="5925084" y="1677381"/>
            <a:ext cx="2155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TRF</a:t>
            </a:r>
            <a:r>
              <a:rPr lang="zh-CN" altLang="en-US" dirty="0"/>
              <a:t>过滤串联重复</a:t>
            </a:r>
            <a:endParaRPr lang="en-US" altLang="zh-CN" dirty="0"/>
          </a:p>
        </p:txBody>
      </p:sp>
      <p:sp>
        <p:nvSpPr>
          <p:cNvPr id="75" name="矩形 74"/>
          <p:cNvSpPr/>
          <p:nvPr/>
        </p:nvSpPr>
        <p:spPr>
          <a:xfrm>
            <a:off x="1843839" y="978309"/>
            <a:ext cx="2756735" cy="1507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/>
          <p:cNvSpPr/>
          <p:nvPr/>
        </p:nvSpPr>
        <p:spPr>
          <a:xfrm>
            <a:off x="2323058" y="977119"/>
            <a:ext cx="1849900" cy="1531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Tandem repeat</a:t>
            </a:r>
            <a:endParaRPr lang="zh-CN" altLang="en-US" sz="1200" dirty="0"/>
          </a:p>
        </p:txBody>
      </p:sp>
      <p:cxnSp>
        <p:nvCxnSpPr>
          <p:cNvPr id="78" name="直接箭头连接符 77"/>
          <p:cNvCxnSpPr/>
          <p:nvPr/>
        </p:nvCxnSpPr>
        <p:spPr>
          <a:xfrm>
            <a:off x="5613685" y="1599038"/>
            <a:ext cx="0" cy="570529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矩形 79"/>
          <p:cNvSpPr/>
          <p:nvPr/>
        </p:nvSpPr>
        <p:spPr>
          <a:xfrm>
            <a:off x="1300028" y="2525401"/>
            <a:ext cx="3887941" cy="14691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/>
          <p:cNvSpPr/>
          <p:nvPr/>
        </p:nvSpPr>
        <p:spPr>
          <a:xfrm>
            <a:off x="6021305" y="977119"/>
            <a:ext cx="1849900" cy="15317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/>
          <p:cNvSpPr/>
          <p:nvPr/>
        </p:nvSpPr>
        <p:spPr>
          <a:xfrm>
            <a:off x="6025315" y="2517209"/>
            <a:ext cx="1849900" cy="15317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/>
          <p:cNvSpPr/>
          <p:nvPr/>
        </p:nvSpPr>
        <p:spPr>
          <a:xfrm>
            <a:off x="6021305" y="2867533"/>
            <a:ext cx="1849900" cy="15317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文本框 86"/>
          <p:cNvSpPr txBox="1"/>
          <p:nvPr/>
        </p:nvSpPr>
        <p:spPr>
          <a:xfrm>
            <a:off x="5925084" y="3572856"/>
            <a:ext cx="2155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过滤冗余序列</a:t>
            </a:r>
            <a:endParaRPr lang="en-US" altLang="zh-CN" dirty="0"/>
          </a:p>
        </p:txBody>
      </p:sp>
      <p:cxnSp>
        <p:nvCxnSpPr>
          <p:cNvPr id="88" name="直接箭头连接符 87"/>
          <p:cNvCxnSpPr/>
          <p:nvPr/>
        </p:nvCxnSpPr>
        <p:spPr>
          <a:xfrm>
            <a:off x="5613685" y="3494513"/>
            <a:ext cx="0" cy="570529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1300028" y="4670932"/>
            <a:ext cx="3887941" cy="14691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/>
          <p:cNvSpPr/>
          <p:nvPr/>
        </p:nvSpPr>
        <p:spPr>
          <a:xfrm>
            <a:off x="6025315" y="4662740"/>
            <a:ext cx="1849900" cy="15317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75330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806958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39485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测试</a:t>
            </a:r>
            <a:r>
              <a:rPr lang="en-US" altLang="zh-CN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HiTE</a:t>
            </a:r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的</a:t>
            </a:r>
            <a:r>
              <a:rPr lang="en-US" altLang="zh-CN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TIR</a:t>
            </a:r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模块</a:t>
            </a:r>
            <a:r>
              <a:rPr lang="en-US" altLang="zh-CN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(</a:t>
            </a:r>
            <a:r>
              <a:rPr lang="en-US" altLang="zh-CN" sz="2400" b="1" dirty="0" err="1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Drerio</a:t>
            </a:r>
            <a:r>
              <a:rPr lang="en-US" altLang="zh-CN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)</a:t>
            </a:r>
            <a:endParaRPr lang="zh-CN" altLang="en-US" sz="2400" b="1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5726154"/>
              </p:ext>
            </p:extLst>
          </p:nvPr>
        </p:nvGraphicFramePr>
        <p:xfrm>
          <a:off x="332867" y="847932"/>
          <a:ext cx="11441318" cy="6910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4535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1254535">
                  <a:extLst>
                    <a:ext uri="{9D8B030D-6E8A-4147-A177-3AD203B41FA5}">
                      <a16:colId xmlns:a16="http://schemas.microsoft.com/office/drawing/2014/main" val="925550174"/>
                    </a:ext>
                  </a:extLst>
                </a:gridCol>
                <a:gridCol w="839446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910243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809105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920357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758537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707967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839446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768650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809104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  <a:gridCol w="1569393">
                  <a:extLst>
                    <a:ext uri="{9D8B030D-6E8A-4147-A177-3AD203B41FA5}">
                      <a16:colId xmlns:a16="http://schemas.microsoft.com/office/drawing/2014/main" val="3441469361"/>
                    </a:ext>
                  </a:extLst>
                </a:gridCol>
              </a:tblGrid>
              <a:tr h="964634"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Repbase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序列数量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350488">
                <a:tc rowSpan="9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HiTE</a:t>
                      </a:r>
                      <a:endParaRPr lang="zh-CN" altLang="en-US" sz="9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dirty="0"/>
                        <a:t>TE class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Sensitivity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Specificity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Accuracy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Precision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FDR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Perfect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Good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Present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60226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HiTE-TIR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0.859458984140853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0.892594703059536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0.876453681298202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0.8837217480525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0.1162782519475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0.871421513349007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242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171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988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782562062"/>
                  </a:ext>
                </a:extLst>
              </a:tr>
              <a:tr h="47109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HiTE-TIR-clean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0.858462318529169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0.894779964081525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0.877086946687214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0.885722532312701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0.114277467687299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0.871879397754984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221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179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34515019"/>
                  </a:ext>
                </a:extLst>
              </a:tr>
              <a:tr h="523436"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HiTE-LTR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0.91098238456638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0.710556792713739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0.736096276436137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0.314892412020415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0.685107587979585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0.468010992938146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511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880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54016722"/>
                  </a:ext>
                </a:extLst>
              </a:tr>
              <a:tr h="379492">
                <a:tc vMerge="1">
                  <a:txBody>
                    <a:bodyPr/>
                    <a:lstStyle/>
                    <a:p>
                      <a:pPr algn="l" fontAlgn="ctr"/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Other_lib</a:t>
                      </a:r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-non-LTR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0.990541291080307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0.857571000667881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0.867691185199937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0.364236064952167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0.635763935047833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0.532620154048518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349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37949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HiTE-non-LTR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0.87598098429225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0.888428212826394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0.887460082958422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0.398374954291573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0.601625045708427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0.547678829771088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75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349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70662356"/>
                  </a:ext>
                </a:extLst>
              </a:tr>
              <a:tr h="37949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HiTE-non-LTR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0.704773925811118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0.933293418039693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0.914856648574892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0.481113762402008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0.518886237597992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0.571852526103437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874441838"/>
                  </a:ext>
                </a:extLst>
              </a:tr>
              <a:tr h="37949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HiTE-non-LTR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0.67402791515026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0.937566600516755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0.916157206445355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0.48838436600953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0.51161563399047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0.566381999482908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473522898"/>
                  </a:ext>
                </a:extLst>
              </a:tr>
              <a:tr h="34546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EDTA</a:t>
                      </a:r>
                      <a:r>
                        <a:rPr lang="zh-CN" alt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中的</a:t>
                      </a:r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TIR</a:t>
                      </a:r>
                      <a:r>
                        <a:rPr lang="zh-CN" alt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结果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3851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1686291" y="3904615"/>
            <a:ext cx="3916680" cy="2953385"/>
          </a:xfrm>
          <a:prstGeom prst="rect">
            <a:avLst/>
          </a:prstGeom>
        </p:spPr>
      </p:pic>
      <p:graphicFrame>
        <p:nvGraphicFramePr>
          <p:cNvPr id="9" name="图表 8"/>
          <p:cNvGraphicFramePr/>
          <p:nvPr>
            <p:extLst>
              <p:ext uri="{D42A27DB-BD31-4B8C-83A1-F6EECF244321}">
                <p14:modId xmlns:p14="http://schemas.microsoft.com/office/powerpoint/2010/main" val="1841223071"/>
              </p:ext>
            </p:extLst>
          </p:nvPr>
        </p:nvGraphicFramePr>
        <p:xfrm>
          <a:off x="246578" y="500868"/>
          <a:ext cx="4156641" cy="31634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图表 9"/>
          <p:cNvGraphicFramePr/>
          <p:nvPr>
            <p:extLst>
              <p:ext uri="{D42A27DB-BD31-4B8C-83A1-F6EECF244321}">
                <p14:modId xmlns:p14="http://schemas.microsoft.com/office/powerpoint/2010/main" val="2494367201"/>
              </p:ext>
            </p:extLst>
          </p:nvPr>
        </p:nvGraphicFramePr>
        <p:xfrm>
          <a:off x="4403218" y="500868"/>
          <a:ext cx="3375807" cy="31634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5890515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组合 54"/>
          <p:cNvGrpSpPr/>
          <p:nvPr/>
        </p:nvGrpSpPr>
        <p:grpSpPr>
          <a:xfrm>
            <a:off x="1745768" y="4509820"/>
            <a:ext cx="4195099" cy="1795523"/>
            <a:chOff x="1430083" y="1850568"/>
            <a:chExt cx="4195099" cy="1795523"/>
          </a:xfrm>
        </p:grpSpPr>
        <p:sp>
          <p:nvSpPr>
            <p:cNvPr id="7" name="椭圆 6"/>
            <p:cNvSpPr/>
            <p:nvPr/>
          </p:nvSpPr>
          <p:spPr>
            <a:xfrm>
              <a:off x="3084286" y="1850568"/>
              <a:ext cx="566057" cy="529771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3" name="组合 52"/>
            <p:cNvGrpSpPr/>
            <p:nvPr/>
          </p:nvGrpSpPr>
          <p:grpSpPr>
            <a:xfrm>
              <a:off x="1956253" y="2300282"/>
              <a:ext cx="2920454" cy="1168632"/>
              <a:chOff x="1956253" y="2300282"/>
              <a:chExt cx="2920454" cy="1168632"/>
            </a:xfrm>
          </p:grpSpPr>
          <p:cxnSp>
            <p:nvCxnSpPr>
              <p:cNvPr id="4" name="直接连接符 3"/>
              <p:cNvCxnSpPr>
                <a:endCxn id="47" idx="1"/>
              </p:cNvCxnSpPr>
              <p:nvPr/>
            </p:nvCxnSpPr>
            <p:spPr>
              <a:xfrm>
                <a:off x="3586388" y="3456659"/>
                <a:ext cx="1290319" cy="4766"/>
              </a:xfrm>
              <a:prstGeom prst="lin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3586389" y="2300282"/>
                <a:ext cx="0" cy="1161143"/>
              </a:xfrm>
              <a:prstGeom prst="lin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" name="直接连接符 14"/>
              <p:cNvCxnSpPr/>
              <p:nvPr/>
            </p:nvCxnSpPr>
            <p:spPr>
              <a:xfrm>
                <a:off x="3443288" y="2454727"/>
                <a:ext cx="143101" cy="0"/>
              </a:xfrm>
              <a:prstGeom prst="lin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>
                <a:off x="3443288" y="2616652"/>
                <a:ext cx="143101" cy="0"/>
              </a:xfrm>
              <a:prstGeom prst="lin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直接连接符 24"/>
              <p:cNvCxnSpPr/>
              <p:nvPr/>
            </p:nvCxnSpPr>
            <p:spPr>
              <a:xfrm>
                <a:off x="3443288" y="2759527"/>
                <a:ext cx="143101" cy="0"/>
              </a:xfrm>
              <a:prstGeom prst="lin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6" name="直接连接符 25"/>
              <p:cNvCxnSpPr/>
              <p:nvPr/>
            </p:nvCxnSpPr>
            <p:spPr>
              <a:xfrm>
                <a:off x="3443288" y="2907163"/>
                <a:ext cx="143101" cy="0"/>
              </a:xfrm>
              <a:prstGeom prst="lin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7" name="直接连接符 26"/>
              <p:cNvCxnSpPr/>
              <p:nvPr/>
            </p:nvCxnSpPr>
            <p:spPr>
              <a:xfrm>
                <a:off x="3443287" y="3045277"/>
                <a:ext cx="143101" cy="0"/>
              </a:xfrm>
              <a:prstGeom prst="lin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直接连接符 27"/>
              <p:cNvCxnSpPr/>
              <p:nvPr/>
            </p:nvCxnSpPr>
            <p:spPr>
              <a:xfrm>
                <a:off x="3443287" y="3197676"/>
                <a:ext cx="143101" cy="0"/>
              </a:xfrm>
              <a:prstGeom prst="lin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9" name="直接连接符 28"/>
              <p:cNvCxnSpPr/>
              <p:nvPr/>
            </p:nvCxnSpPr>
            <p:spPr>
              <a:xfrm>
                <a:off x="3443287" y="3350077"/>
                <a:ext cx="143101" cy="0"/>
              </a:xfrm>
              <a:prstGeom prst="lin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" name="直接连接符 2"/>
              <p:cNvCxnSpPr>
                <a:stCxn id="48" idx="3"/>
              </p:cNvCxnSpPr>
              <p:nvPr/>
            </p:nvCxnSpPr>
            <p:spPr>
              <a:xfrm>
                <a:off x="1956253" y="3461425"/>
                <a:ext cx="1193345" cy="2723"/>
              </a:xfrm>
              <a:prstGeom prst="lin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" name="直接连接符 7"/>
              <p:cNvCxnSpPr/>
              <p:nvPr/>
            </p:nvCxnSpPr>
            <p:spPr>
              <a:xfrm>
                <a:off x="3149599" y="2307771"/>
                <a:ext cx="0" cy="1161143"/>
              </a:xfrm>
              <a:prstGeom prst="lin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1" name="直接连接符 30"/>
              <p:cNvCxnSpPr/>
              <p:nvPr/>
            </p:nvCxnSpPr>
            <p:spPr>
              <a:xfrm>
                <a:off x="3149599" y="2457449"/>
                <a:ext cx="143101" cy="0"/>
              </a:xfrm>
              <a:prstGeom prst="lin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直接连接符 31"/>
              <p:cNvCxnSpPr/>
              <p:nvPr/>
            </p:nvCxnSpPr>
            <p:spPr>
              <a:xfrm>
                <a:off x="3149599" y="2619374"/>
                <a:ext cx="143101" cy="0"/>
              </a:xfrm>
              <a:prstGeom prst="lin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直接连接符 32"/>
              <p:cNvCxnSpPr/>
              <p:nvPr/>
            </p:nvCxnSpPr>
            <p:spPr>
              <a:xfrm>
                <a:off x="3149599" y="2762249"/>
                <a:ext cx="143101" cy="0"/>
              </a:xfrm>
              <a:prstGeom prst="lin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直接连接符 33"/>
              <p:cNvCxnSpPr/>
              <p:nvPr/>
            </p:nvCxnSpPr>
            <p:spPr>
              <a:xfrm>
                <a:off x="3149599" y="2909885"/>
                <a:ext cx="143101" cy="0"/>
              </a:xfrm>
              <a:prstGeom prst="lin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>
              <a:xfrm>
                <a:off x="3149598" y="3047999"/>
                <a:ext cx="143101" cy="0"/>
              </a:xfrm>
              <a:prstGeom prst="lin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6" name="直接连接符 35"/>
              <p:cNvCxnSpPr/>
              <p:nvPr/>
            </p:nvCxnSpPr>
            <p:spPr>
              <a:xfrm>
                <a:off x="3149598" y="3200398"/>
                <a:ext cx="143101" cy="0"/>
              </a:xfrm>
              <a:prstGeom prst="lin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直接连接符 36"/>
              <p:cNvCxnSpPr/>
              <p:nvPr/>
            </p:nvCxnSpPr>
            <p:spPr>
              <a:xfrm>
                <a:off x="3149598" y="3352799"/>
                <a:ext cx="143101" cy="0"/>
              </a:xfrm>
              <a:prstGeom prst="lin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7" name="文本框 46"/>
            <p:cNvSpPr txBox="1"/>
            <p:nvPr/>
          </p:nvSpPr>
          <p:spPr>
            <a:xfrm>
              <a:off x="4876707" y="3276759"/>
              <a:ext cx="7484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>
                  <a:solidFill>
                    <a:srgbClr val="FF0000"/>
                  </a:solidFill>
                </a:rPr>
                <a:t>C</a:t>
              </a:r>
              <a:r>
                <a:rPr lang="en-US" altLang="zh-CN" dirty="0" err="1">
                  <a:solidFill>
                    <a:schemeClr val="accent6">
                      <a:lumMod val="50000"/>
                    </a:schemeClr>
                  </a:solidFill>
                </a:rPr>
                <a:t>T</a:t>
              </a:r>
              <a:r>
                <a:rPr lang="en-US" altLang="zh-CN" dirty="0" err="1">
                  <a:solidFill>
                    <a:srgbClr val="FF9900"/>
                  </a:solidFill>
                </a:rPr>
                <a:t>RR</a:t>
              </a:r>
              <a:r>
                <a:rPr lang="en-US" altLang="zh-CN" dirty="0" err="1"/>
                <a:t>t</a:t>
              </a:r>
              <a:endParaRPr lang="zh-CN" altLang="en-US" dirty="0"/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1430083" y="3276759"/>
              <a:ext cx="5261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/>
                <a:t>a</a:t>
              </a:r>
              <a:r>
                <a:rPr lang="en-US" altLang="zh-CN" dirty="0" err="1">
                  <a:solidFill>
                    <a:srgbClr val="00B050"/>
                  </a:solidFill>
                </a:rPr>
                <a:t>T</a:t>
              </a:r>
              <a:r>
                <a:rPr lang="en-US" altLang="zh-CN" dirty="0" err="1">
                  <a:solidFill>
                    <a:schemeClr val="accent2">
                      <a:lumMod val="50000"/>
                    </a:schemeClr>
                  </a:solidFill>
                </a:rPr>
                <a:t>C</a:t>
              </a:r>
              <a:endParaRPr lang="zh-CN" alt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sp>
        <p:nvSpPr>
          <p:cNvPr id="54" name="文本框 53"/>
          <p:cNvSpPr txBox="1"/>
          <p:nvPr/>
        </p:nvSpPr>
        <p:spPr>
          <a:xfrm>
            <a:off x="7921520" y="5222916"/>
            <a:ext cx="2830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Hairpin Structures</a:t>
            </a:r>
            <a:endParaRPr lang="zh-CN" altLang="en-US" dirty="0"/>
          </a:p>
        </p:txBody>
      </p:sp>
      <p:cxnSp>
        <p:nvCxnSpPr>
          <p:cNvPr id="56" name="直接连接符 55"/>
          <p:cNvCxnSpPr>
            <a:stCxn id="59" idx="3"/>
            <a:endCxn id="60" idx="1"/>
          </p:cNvCxnSpPr>
          <p:nvPr/>
        </p:nvCxnSpPr>
        <p:spPr>
          <a:xfrm>
            <a:off x="2623964" y="1122644"/>
            <a:ext cx="2071470" cy="0"/>
          </a:xfrm>
          <a:prstGeom prst="lin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9" name="五边形 58"/>
          <p:cNvSpPr/>
          <p:nvPr/>
        </p:nvSpPr>
        <p:spPr>
          <a:xfrm>
            <a:off x="1885467" y="1001486"/>
            <a:ext cx="738497" cy="24231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五边形 59"/>
          <p:cNvSpPr/>
          <p:nvPr/>
        </p:nvSpPr>
        <p:spPr>
          <a:xfrm>
            <a:off x="4695434" y="1001486"/>
            <a:ext cx="738497" cy="24231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62"/>
          <p:cNvSpPr txBox="1"/>
          <p:nvPr/>
        </p:nvSpPr>
        <p:spPr>
          <a:xfrm>
            <a:off x="7921520" y="874470"/>
            <a:ext cx="2830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Long Terminal Repeats (LTR)</a:t>
            </a:r>
            <a:endParaRPr lang="zh-CN" altLang="en-US" dirty="0"/>
          </a:p>
        </p:txBody>
      </p:sp>
      <p:cxnSp>
        <p:nvCxnSpPr>
          <p:cNvPr id="64" name="直接连接符 63"/>
          <p:cNvCxnSpPr>
            <a:stCxn id="65" idx="3"/>
            <a:endCxn id="66" idx="3"/>
          </p:cNvCxnSpPr>
          <p:nvPr/>
        </p:nvCxnSpPr>
        <p:spPr>
          <a:xfrm>
            <a:off x="2623964" y="2349580"/>
            <a:ext cx="2071470" cy="0"/>
          </a:xfrm>
          <a:prstGeom prst="lin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5" name="五边形 64"/>
          <p:cNvSpPr/>
          <p:nvPr/>
        </p:nvSpPr>
        <p:spPr>
          <a:xfrm>
            <a:off x="1885467" y="2228422"/>
            <a:ext cx="738497" cy="242316"/>
          </a:xfrm>
          <a:prstGeom prst="homePlat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五边形 65"/>
          <p:cNvSpPr/>
          <p:nvPr/>
        </p:nvSpPr>
        <p:spPr>
          <a:xfrm rot="10800000">
            <a:off x="4695434" y="2228422"/>
            <a:ext cx="738497" cy="242316"/>
          </a:xfrm>
          <a:prstGeom prst="homePlat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文本框 68"/>
          <p:cNvSpPr txBox="1"/>
          <p:nvPr/>
        </p:nvSpPr>
        <p:spPr>
          <a:xfrm>
            <a:off x="7921520" y="2164914"/>
            <a:ext cx="3267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Terminal Inverted Repeats (LTR)</a:t>
            </a:r>
            <a:endParaRPr lang="zh-CN" altLang="en-US" dirty="0"/>
          </a:p>
        </p:txBody>
      </p:sp>
      <p:cxnSp>
        <p:nvCxnSpPr>
          <p:cNvPr id="70" name="直接连接符 69"/>
          <p:cNvCxnSpPr>
            <a:stCxn id="74" idx="0"/>
            <a:endCxn id="77" idx="3"/>
          </p:cNvCxnSpPr>
          <p:nvPr/>
        </p:nvCxnSpPr>
        <p:spPr>
          <a:xfrm>
            <a:off x="1930434" y="3750459"/>
            <a:ext cx="3503497" cy="0"/>
          </a:xfrm>
          <a:prstGeom prst="lin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3" name="文本框 72"/>
          <p:cNvSpPr txBox="1"/>
          <p:nvPr/>
        </p:nvSpPr>
        <p:spPr>
          <a:xfrm>
            <a:off x="7921520" y="3520596"/>
            <a:ext cx="3267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Target Site Duplications (TSD)</a:t>
            </a:r>
            <a:endParaRPr lang="zh-CN" altLang="en-US" dirty="0"/>
          </a:p>
        </p:txBody>
      </p:sp>
      <p:sp>
        <p:nvSpPr>
          <p:cNvPr id="74" name="等腰三角形 73"/>
          <p:cNvSpPr/>
          <p:nvPr/>
        </p:nvSpPr>
        <p:spPr>
          <a:xfrm rot="5400000">
            <a:off x="1498118" y="3565793"/>
            <a:ext cx="495300" cy="369332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等腰三角形 76"/>
          <p:cNvSpPr/>
          <p:nvPr/>
        </p:nvSpPr>
        <p:spPr>
          <a:xfrm rot="5400000">
            <a:off x="5370947" y="3565793"/>
            <a:ext cx="495300" cy="369332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648594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44278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参数影响</a:t>
            </a:r>
            <a:r>
              <a:rPr lang="en-US" altLang="zh-CN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(</a:t>
            </a:r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最新基于</a:t>
            </a:r>
            <a:r>
              <a:rPr lang="en-US" altLang="zh-CN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C. briggsae)</a:t>
            </a:r>
            <a:endParaRPr lang="zh-CN" altLang="en-US" sz="2400" b="1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7268234"/>
              </p:ext>
            </p:extLst>
          </p:nvPr>
        </p:nvGraphicFramePr>
        <p:xfrm>
          <a:off x="582070" y="1151524"/>
          <a:ext cx="11314270" cy="5117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421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803057">
                  <a:extLst>
                    <a:ext uri="{9D8B030D-6E8A-4147-A177-3AD203B41FA5}">
                      <a16:colId xmlns:a16="http://schemas.microsoft.com/office/drawing/2014/main" val="3236970687"/>
                    </a:ext>
                  </a:extLst>
                </a:gridCol>
                <a:gridCol w="965026">
                  <a:extLst>
                    <a:ext uri="{9D8B030D-6E8A-4147-A177-3AD203B41FA5}">
                      <a16:colId xmlns:a16="http://schemas.microsoft.com/office/drawing/2014/main" val="3959871112"/>
                    </a:ext>
                  </a:extLst>
                </a:gridCol>
                <a:gridCol w="1095707">
                  <a:extLst>
                    <a:ext uri="{9D8B030D-6E8A-4147-A177-3AD203B41FA5}">
                      <a16:colId xmlns:a16="http://schemas.microsoft.com/office/drawing/2014/main" val="3516799934"/>
                    </a:ext>
                  </a:extLst>
                </a:gridCol>
                <a:gridCol w="1095707">
                  <a:extLst>
                    <a:ext uri="{9D8B030D-6E8A-4147-A177-3AD203B41FA5}">
                      <a16:colId xmlns:a16="http://schemas.microsoft.com/office/drawing/2014/main" val="3611519873"/>
                    </a:ext>
                  </a:extLst>
                </a:gridCol>
                <a:gridCol w="784084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794136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663456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673508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653403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755747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692831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634399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667788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</a:tblGrid>
              <a:tr h="910884"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275237">
                <a:tc rowSpan="7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KRF</a:t>
                      </a:r>
                      <a:endParaRPr lang="zh-CN" altLang="en-US" sz="9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k_num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freq_threshold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chunk_size(MB)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flanking_len</a:t>
                      </a:r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 (bp)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Sensitivity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Specificity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Accuracy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Precision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FDR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Perfect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Good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Present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56870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165(6/6)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0.849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0.732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0.268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0.786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782562062"/>
                  </a:ext>
                </a:extLst>
              </a:tr>
              <a:tr h="44484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165(6/6)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0.893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0.735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0.265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0.806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34515019"/>
                  </a:ext>
                </a:extLst>
              </a:tr>
              <a:tr h="494270"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165(6/6)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0.880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0.932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0.752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0.248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0.811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54016722"/>
                  </a:ext>
                </a:extLst>
              </a:tr>
              <a:tr h="358346">
                <a:tc vMerge="1">
                  <a:txBody>
                    <a:bodyPr/>
                    <a:lstStyle/>
                    <a:p>
                      <a:pPr algn="l" fontAlgn="ctr"/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41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165(6/6)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0.819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0.810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32621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165(6/6)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0.778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0.826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0.174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0.801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75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  <a:tr h="73882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165(6/6)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0.745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0.847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0.153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0.793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73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85658209"/>
                  </a:ext>
                </a:extLst>
              </a:tr>
            </a:tbl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5540268" y="193680"/>
            <a:ext cx="2386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C. briggsae</a:t>
            </a:r>
            <a:r>
              <a:rPr lang="zh-CN" altLang="en-US" dirty="0"/>
              <a:t>数据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10855" y="7139435"/>
            <a:ext cx="110963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结论：</a:t>
            </a:r>
            <a:r>
              <a:rPr lang="en-US" altLang="zh-CN" sz="1400" dirty="0"/>
              <a:t>k_num</a:t>
            </a:r>
            <a:r>
              <a:rPr lang="zh-CN" altLang="en-US" sz="1400" dirty="0"/>
              <a:t>从小到大，</a:t>
            </a:r>
            <a:r>
              <a:rPr lang="en-US" altLang="zh-CN" sz="1400" dirty="0"/>
              <a:t>sensitivity</a:t>
            </a:r>
            <a:r>
              <a:rPr lang="zh-CN" altLang="en-US" sz="1400" dirty="0"/>
              <a:t>先增加后降低，</a:t>
            </a:r>
            <a:r>
              <a:rPr lang="en-US" altLang="zh-CN" sz="1400" dirty="0"/>
              <a:t>specificity, precision</a:t>
            </a:r>
            <a:r>
              <a:rPr lang="zh-CN" altLang="en-US" sz="1400" dirty="0"/>
              <a:t>持续升高，说明</a:t>
            </a:r>
            <a:r>
              <a:rPr lang="en-US" altLang="zh-CN" sz="1400" dirty="0"/>
              <a:t>k_num</a:t>
            </a:r>
            <a:r>
              <a:rPr lang="zh-CN" altLang="en-US" sz="1400" dirty="0"/>
              <a:t>越大，识别的重复区越有可能是真实</a:t>
            </a:r>
            <a:r>
              <a:rPr lang="en-US" altLang="zh-CN" sz="1400" dirty="0"/>
              <a:t>TE</a:t>
            </a:r>
            <a:r>
              <a:rPr lang="zh-CN" altLang="en-US" sz="1400" dirty="0"/>
              <a:t>。</a:t>
            </a:r>
            <a:r>
              <a:rPr lang="en-US" altLang="zh-CN" sz="1400" dirty="0"/>
              <a:t>k_num</a:t>
            </a:r>
            <a:r>
              <a:rPr lang="zh-CN" altLang="en-US" sz="1400" dirty="0"/>
              <a:t>取得非常小时，</a:t>
            </a:r>
            <a:r>
              <a:rPr lang="en-US" altLang="zh-CN" sz="1400" dirty="0"/>
              <a:t>sensitivity</a:t>
            </a:r>
            <a:r>
              <a:rPr lang="zh-CN" altLang="en-US" sz="1400" dirty="0"/>
              <a:t>反而会下降，因为太小的</a:t>
            </a:r>
            <a:r>
              <a:rPr lang="en-US" altLang="zh-CN" sz="1400" dirty="0"/>
              <a:t>k_num</a:t>
            </a:r>
            <a:r>
              <a:rPr lang="zh-CN" altLang="en-US" sz="1400" dirty="0"/>
              <a:t>对识别</a:t>
            </a:r>
            <a:r>
              <a:rPr lang="en-US" altLang="zh-CN" sz="1400" dirty="0"/>
              <a:t>TE</a:t>
            </a:r>
            <a:r>
              <a:rPr lang="zh-CN" altLang="en-US" sz="1400" dirty="0"/>
              <a:t>并没有帮助反而容易造成误判。</a:t>
            </a:r>
            <a:r>
              <a:rPr lang="en-US" altLang="zh-CN" sz="1400" dirty="0"/>
              <a:t>k_num=31</a:t>
            </a:r>
            <a:r>
              <a:rPr lang="zh-CN" altLang="en-US" sz="1400" dirty="0"/>
              <a:t>时</a:t>
            </a:r>
            <a:r>
              <a:rPr lang="en-US" altLang="zh-CN" sz="1400" dirty="0"/>
              <a:t>,F1</a:t>
            </a:r>
            <a:r>
              <a:rPr lang="zh-CN" altLang="en-US" sz="1400" dirty="0"/>
              <a:t>最高。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zh-CN" altLang="en-US" sz="1400" dirty="0"/>
              <a:t>画</a:t>
            </a:r>
            <a:r>
              <a:rPr lang="en-US" altLang="zh-CN" sz="1400" dirty="0"/>
              <a:t>sensitivity</a:t>
            </a:r>
            <a:r>
              <a:rPr lang="zh-CN" altLang="en-US" sz="1400" dirty="0"/>
              <a:t>、</a:t>
            </a:r>
            <a:r>
              <a:rPr lang="en-US" altLang="zh-CN" sz="1400" dirty="0"/>
              <a:t>Precision</a:t>
            </a:r>
            <a:r>
              <a:rPr lang="zh-CN" altLang="en-US" sz="1400" dirty="0"/>
              <a:t>、</a:t>
            </a:r>
            <a:r>
              <a:rPr lang="en-US" altLang="zh-CN" sz="1400" dirty="0"/>
              <a:t>F1, perfect</a:t>
            </a:r>
            <a:r>
              <a:rPr lang="zh-CN" altLang="en-US" sz="1400" dirty="0"/>
              <a:t>折线图。</a:t>
            </a:r>
          </a:p>
        </p:txBody>
      </p:sp>
    </p:spTree>
    <p:extLst>
      <p:ext uri="{BB962C8B-B14F-4D97-AF65-F5344CB8AC3E}">
        <p14:creationId xmlns:p14="http://schemas.microsoft.com/office/powerpoint/2010/main" val="3516285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图表 8"/>
          <p:cNvGraphicFramePr/>
          <p:nvPr>
            <p:extLst>
              <p:ext uri="{D42A27DB-BD31-4B8C-83A1-F6EECF244321}">
                <p14:modId xmlns:p14="http://schemas.microsoft.com/office/powerpoint/2010/main" val="161364899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8135297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44278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参数影响</a:t>
            </a:r>
            <a:r>
              <a:rPr lang="en-US" altLang="zh-CN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(</a:t>
            </a:r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最新基于</a:t>
            </a:r>
            <a:r>
              <a:rPr lang="en-US" altLang="zh-CN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C. briggsae)</a:t>
            </a:r>
            <a:endParaRPr lang="zh-CN" altLang="en-US" sz="2400" b="1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4510174"/>
              </p:ext>
            </p:extLst>
          </p:nvPr>
        </p:nvGraphicFramePr>
        <p:xfrm>
          <a:off x="582070" y="772426"/>
          <a:ext cx="11314270" cy="5117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421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803057">
                  <a:extLst>
                    <a:ext uri="{9D8B030D-6E8A-4147-A177-3AD203B41FA5}">
                      <a16:colId xmlns:a16="http://schemas.microsoft.com/office/drawing/2014/main" val="3236970687"/>
                    </a:ext>
                  </a:extLst>
                </a:gridCol>
                <a:gridCol w="965026">
                  <a:extLst>
                    <a:ext uri="{9D8B030D-6E8A-4147-A177-3AD203B41FA5}">
                      <a16:colId xmlns:a16="http://schemas.microsoft.com/office/drawing/2014/main" val="3959871112"/>
                    </a:ext>
                  </a:extLst>
                </a:gridCol>
                <a:gridCol w="1095707">
                  <a:extLst>
                    <a:ext uri="{9D8B030D-6E8A-4147-A177-3AD203B41FA5}">
                      <a16:colId xmlns:a16="http://schemas.microsoft.com/office/drawing/2014/main" val="3516799934"/>
                    </a:ext>
                  </a:extLst>
                </a:gridCol>
                <a:gridCol w="1095707">
                  <a:extLst>
                    <a:ext uri="{9D8B030D-6E8A-4147-A177-3AD203B41FA5}">
                      <a16:colId xmlns:a16="http://schemas.microsoft.com/office/drawing/2014/main" val="3611519873"/>
                    </a:ext>
                  </a:extLst>
                </a:gridCol>
                <a:gridCol w="784084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794136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663456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673508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653403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755747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692831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634399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667788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</a:tblGrid>
              <a:tr h="910884"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275237">
                <a:tc rowSpan="7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KRF</a:t>
                      </a:r>
                      <a:endParaRPr lang="zh-CN" altLang="en-US" sz="9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k_num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freq_threshold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chunk_size(MB)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flanking_len</a:t>
                      </a:r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 (bp)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Sensitivity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Specificity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Accuracy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Precision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FDR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Perfect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Good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Present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56870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165(6/6)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0.880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0.933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0.755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0.245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0.813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782562062"/>
                  </a:ext>
                </a:extLst>
              </a:tr>
              <a:tr h="44484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165(6/6)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0.812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0.948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0.792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0.208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0.802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34515019"/>
                  </a:ext>
                </a:extLst>
              </a:tr>
              <a:tr h="494270"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165(6/6)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0.741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0.830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0.170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0.783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54016722"/>
                  </a:ext>
                </a:extLst>
              </a:tr>
              <a:tr h="358346">
                <a:tc vMerge="1">
                  <a:txBody>
                    <a:bodyPr/>
                    <a:lstStyle/>
                    <a:p>
                      <a:pPr algn="l" fontAlgn="ctr"/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165(6/6)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0.689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0.124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0.771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32621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165(6/6)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0.578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0.891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0.901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0.704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  <a:tr h="73882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165(6/6)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0.566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0.889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0.908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0.092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0.697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85658209"/>
                  </a:ext>
                </a:extLst>
              </a:tr>
            </a:tbl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5540268" y="193680"/>
            <a:ext cx="2386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C. briggsae</a:t>
            </a:r>
            <a:r>
              <a:rPr lang="zh-CN" altLang="en-US" dirty="0"/>
              <a:t>数据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78623" y="7258705"/>
            <a:ext cx="110963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结论：</a:t>
            </a:r>
            <a:r>
              <a:rPr lang="en-US" altLang="zh-CN" sz="1400" dirty="0"/>
              <a:t>freq_threshold</a:t>
            </a:r>
            <a:r>
              <a:rPr lang="zh-CN" altLang="en-US" sz="1400" dirty="0"/>
              <a:t>升高，各项指标都明显下降。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zh-CN" altLang="en-US" sz="1400" dirty="0"/>
              <a:t>画</a:t>
            </a:r>
            <a:r>
              <a:rPr lang="en-US" altLang="zh-CN" sz="1400" dirty="0"/>
              <a:t>sensitivity</a:t>
            </a:r>
            <a:r>
              <a:rPr lang="zh-CN" altLang="en-US" sz="1400" dirty="0"/>
              <a:t>、</a:t>
            </a:r>
            <a:r>
              <a:rPr lang="en-US" altLang="zh-CN" sz="1400" dirty="0"/>
              <a:t>Precision</a:t>
            </a:r>
            <a:r>
              <a:rPr lang="zh-CN" altLang="en-US" sz="1400" dirty="0"/>
              <a:t> 、</a:t>
            </a:r>
            <a:r>
              <a:rPr lang="en-US" altLang="zh-CN" sz="1400" dirty="0"/>
              <a:t>F1, perfect</a:t>
            </a:r>
            <a:r>
              <a:rPr lang="zh-CN" altLang="en-US" sz="1400" dirty="0"/>
              <a:t>折线图。</a:t>
            </a:r>
          </a:p>
        </p:txBody>
      </p:sp>
    </p:spTree>
    <p:extLst>
      <p:ext uri="{BB962C8B-B14F-4D97-AF65-F5344CB8AC3E}">
        <p14:creationId xmlns:p14="http://schemas.microsoft.com/office/powerpoint/2010/main" val="869765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图表 8"/>
          <p:cNvGraphicFramePr/>
          <p:nvPr>
            <p:extLst>
              <p:ext uri="{D42A27DB-BD31-4B8C-83A1-F6EECF244321}">
                <p14:modId xmlns:p14="http://schemas.microsoft.com/office/powerpoint/2010/main" val="106689131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3048089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44278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参数影响</a:t>
            </a:r>
            <a:r>
              <a:rPr lang="en-US" altLang="zh-CN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(</a:t>
            </a:r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最新基于</a:t>
            </a:r>
            <a:r>
              <a:rPr lang="en-US" altLang="zh-CN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C. briggsae)</a:t>
            </a:r>
            <a:endParaRPr lang="zh-CN" altLang="en-US" sz="2400" b="1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649686"/>
              </p:ext>
            </p:extLst>
          </p:nvPr>
        </p:nvGraphicFramePr>
        <p:xfrm>
          <a:off x="582070" y="1049829"/>
          <a:ext cx="11314270" cy="5117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421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803057">
                  <a:extLst>
                    <a:ext uri="{9D8B030D-6E8A-4147-A177-3AD203B41FA5}">
                      <a16:colId xmlns:a16="http://schemas.microsoft.com/office/drawing/2014/main" val="3236970687"/>
                    </a:ext>
                  </a:extLst>
                </a:gridCol>
                <a:gridCol w="965026">
                  <a:extLst>
                    <a:ext uri="{9D8B030D-6E8A-4147-A177-3AD203B41FA5}">
                      <a16:colId xmlns:a16="http://schemas.microsoft.com/office/drawing/2014/main" val="3959871112"/>
                    </a:ext>
                  </a:extLst>
                </a:gridCol>
                <a:gridCol w="1095707">
                  <a:extLst>
                    <a:ext uri="{9D8B030D-6E8A-4147-A177-3AD203B41FA5}">
                      <a16:colId xmlns:a16="http://schemas.microsoft.com/office/drawing/2014/main" val="3516799934"/>
                    </a:ext>
                  </a:extLst>
                </a:gridCol>
                <a:gridCol w="1095707">
                  <a:extLst>
                    <a:ext uri="{9D8B030D-6E8A-4147-A177-3AD203B41FA5}">
                      <a16:colId xmlns:a16="http://schemas.microsoft.com/office/drawing/2014/main" val="3611519873"/>
                    </a:ext>
                  </a:extLst>
                </a:gridCol>
                <a:gridCol w="784084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794136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663456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673508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653403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758713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689865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634399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667788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</a:tblGrid>
              <a:tr h="910884"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275237">
                <a:tc rowSpan="7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KRF</a:t>
                      </a:r>
                      <a:endParaRPr lang="zh-CN" altLang="en-US" sz="9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k_num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freq_threshold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chunk_size(MB)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flanking_len</a:t>
                      </a:r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 (bp)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Sensitivity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Specificity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Accuracy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Precision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FDR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Perfect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Good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Present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56870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17.5(1/6)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0.819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0.948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0.793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0.207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0.806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73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782562062"/>
                  </a:ext>
                </a:extLst>
              </a:tr>
              <a:tr h="44484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35(2/6)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0.853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0.940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0.774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0.226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0.811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34515019"/>
                  </a:ext>
                </a:extLst>
              </a:tr>
              <a:tr h="494270"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52.5(3/6)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0.856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0.937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0.764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0.236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0.807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54016722"/>
                  </a:ext>
                </a:extLst>
              </a:tr>
              <a:tr h="358346">
                <a:tc vMerge="1">
                  <a:txBody>
                    <a:bodyPr/>
                    <a:lstStyle/>
                    <a:p>
                      <a:pPr algn="l" fontAlgn="ctr"/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70(4/6)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0.859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0.936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0.761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0.239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0.807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32621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87.5(5/6)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0.843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0.934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0.755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0.245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0.796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  <a:tr h="73882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105(6/6)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0.880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0.932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0.753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0.247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0.812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85658209"/>
                  </a:ext>
                </a:extLst>
              </a:tr>
            </a:tbl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5540268" y="193680"/>
            <a:ext cx="2386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C. briggsae</a:t>
            </a:r>
            <a:r>
              <a:rPr lang="zh-CN" altLang="en-US" dirty="0"/>
              <a:t>数据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78623" y="7232201"/>
            <a:ext cx="110963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结论：将基因组进行切片，低拷贝且分散的</a:t>
            </a:r>
            <a:r>
              <a:rPr lang="en-US" altLang="zh-CN" sz="1400" dirty="0"/>
              <a:t>TE</a:t>
            </a:r>
            <a:r>
              <a:rPr lang="zh-CN" altLang="en-US" sz="1400" dirty="0"/>
              <a:t>很可能会丢失，会明显降低结果的</a:t>
            </a:r>
            <a:r>
              <a:rPr lang="en-US" altLang="zh-CN" sz="1400" dirty="0"/>
              <a:t>sensitivity</a:t>
            </a:r>
            <a:r>
              <a:rPr lang="zh-CN" altLang="en-US" sz="1400" dirty="0"/>
              <a:t>，切的越小，丢失的</a:t>
            </a:r>
            <a:r>
              <a:rPr lang="en-US" altLang="zh-CN" sz="1400" dirty="0"/>
              <a:t>TE</a:t>
            </a:r>
            <a:r>
              <a:rPr lang="zh-CN" altLang="en-US" sz="1400" dirty="0"/>
              <a:t>会越多。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zh-CN" altLang="en-US" sz="1400" dirty="0"/>
              <a:t>画</a:t>
            </a:r>
            <a:r>
              <a:rPr lang="en-US" altLang="zh-CN" sz="1400" dirty="0"/>
              <a:t>sensitivity</a:t>
            </a:r>
            <a:r>
              <a:rPr lang="zh-CN" altLang="en-US" sz="1400" dirty="0"/>
              <a:t>、</a:t>
            </a:r>
            <a:r>
              <a:rPr lang="en-US" altLang="zh-CN" sz="1400" dirty="0"/>
              <a:t>Precision</a:t>
            </a:r>
            <a:r>
              <a:rPr lang="zh-CN" altLang="en-US" sz="1400" dirty="0"/>
              <a:t> 、</a:t>
            </a:r>
            <a:r>
              <a:rPr lang="en-US" altLang="zh-CN" sz="1400" dirty="0"/>
              <a:t>F1, perfect</a:t>
            </a:r>
            <a:r>
              <a:rPr lang="zh-CN" altLang="en-US" sz="1400" dirty="0"/>
              <a:t>折线图。</a:t>
            </a:r>
          </a:p>
        </p:txBody>
      </p:sp>
    </p:spTree>
    <p:extLst>
      <p:ext uri="{BB962C8B-B14F-4D97-AF65-F5344CB8AC3E}">
        <p14:creationId xmlns:p14="http://schemas.microsoft.com/office/powerpoint/2010/main" val="2782138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图表 8"/>
          <p:cNvGraphicFramePr/>
          <p:nvPr>
            <p:extLst>
              <p:ext uri="{D42A27DB-BD31-4B8C-83A1-F6EECF244321}">
                <p14:modId xmlns:p14="http://schemas.microsoft.com/office/powerpoint/2010/main" val="238207219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65812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文本框 137"/>
          <p:cNvSpPr txBox="1"/>
          <p:nvPr/>
        </p:nvSpPr>
        <p:spPr>
          <a:xfrm>
            <a:off x="9621565" y="510787"/>
            <a:ext cx="2155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Defined elements</a:t>
            </a:r>
          </a:p>
        </p:txBody>
      </p:sp>
      <p:sp>
        <p:nvSpPr>
          <p:cNvPr id="139" name="文本框 138"/>
          <p:cNvSpPr txBox="1"/>
          <p:nvPr/>
        </p:nvSpPr>
        <p:spPr>
          <a:xfrm>
            <a:off x="10011046" y="2116688"/>
            <a:ext cx="2155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过滤假阳性以及分类</a:t>
            </a:r>
            <a:endParaRPr lang="en-US" altLang="zh-CN" dirty="0"/>
          </a:p>
        </p:txBody>
      </p:sp>
      <p:sp>
        <p:nvSpPr>
          <p:cNvPr id="89" name="矩形 88"/>
          <p:cNvSpPr/>
          <p:nvPr/>
        </p:nvSpPr>
        <p:spPr>
          <a:xfrm>
            <a:off x="1671503" y="558398"/>
            <a:ext cx="3887941" cy="14691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/>
          <p:cNvSpPr/>
          <p:nvPr/>
        </p:nvSpPr>
        <p:spPr>
          <a:xfrm>
            <a:off x="6396790" y="550206"/>
            <a:ext cx="1849900" cy="15317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6396790" y="1201131"/>
            <a:ext cx="30805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搜索序列的终端特征</a:t>
            </a:r>
            <a:r>
              <a:rPr lang="en-US" altLang="zh-CN" dirty="0"/>
              <a:t>Terminal Repeat(LTR</a:t>
            </a:r>
            <a:r>
              <a:rPr lang="zh-CN" altLang="en-US" dirty="0"/>
              <a:t>、</a:t>
            </a:r>
            <a:r>
              <a:rPr lang="en-US" altLang="zh-CN" dirty="0"/>
              <a:t>TIR)</a:t>
            </a:r>
            <a:r>
              <a:rPr lang="zh-CN" altLang="en-US" dirty="0"/>
              <a:t>，获得一个准确的边界</a:t>
            </a:r>
            <a:endParaRPr lang="en-US" altLang="zh-CN" dirty="0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6085391" y="1122788"/>
            <a:ext cx="0" cy="570529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/>
        </p:nvGrpSpPr>
        <p:grpSpPr>
          <a:xfrm>
            <a:off x="1749056" y="2486025"/>
            <a:ext cx="489223" cy="144985"/>
            <a:chOff x="2520677" y="3657600"/>
            <a:chExt cx="489223" cy="144985"/>
          </a:xfrm>
        </p:grpSpPr>
        <p:cxnSp>
          <p:nvCxnSpPr>
            <p:cNvPr id="22" name="直接箭头连接符 21"/>
            <p:cNvCxnSpPr/>
            <p:nvPr/>
          </p:nvCxnSpPr>
          <p:spPr>
            <a:xfrm flipV="1">
              <a:off x="2800350" y="3743325"/>
              <a:ext cx="209550" cy="2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矩形 25"/>
            <p:cNvSpPr/>
            <p:nvPr/>
          </p:nvSpPr>
          <p:spPr>
            <a:xfrm>
              <a:off x="2520678" y="3657600"/>
              <a:ext cx="279671" cy="14498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2520677" y="3657600"/>
              <a:ext cx="489223" cy="1449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987846" y="2486024"/>
            <a:ext cx="489223" cy="144985"/>
            <a:chOff x="4292327" y="3657600"/>
            <a:chExt cx="489223" cy="144985"/>
          </a:xfrm>
        </p:grpSpPr>
        <p:cxnSp>
          <p:nvCxnSpPr>
            <p:cNvPr id="29" name="直接箭头连接符 28"/>
            <p:cNvCxnSpPr/>
            <p:nvPr/>
          </p:nvCxnSpPr>
          <p:spPr>
            <a:xfrm flipV="1">
              <a:off x="4572000" y="3743325"/>
              <a:ext cx="209550" cy="2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headEnd type="non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矩形 29"/>
            <p:cNvSpPr/>
            <p:nvPr/>
          </p:nvSpPr>
          <p:spPr>
            <a:xfrm>
              <a:off x="4292328" y="3657600"/>
              <a:ext cx="279671" cy="14498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4292327" y="3657600"/>
              <a:ext cx="489223" cy="1449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矩形 31"/>
          <p:cNvSpPr/>
          <p:nvPr/>
        </p:nvSpPr>
        <p:spPr>
          <a:xfrm>
            <a:off x="2575100" y="2486024"/>
            <a:ext cx="2076450" cy="14498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>
            <a:stCxn id="28" idx="3"/>
            <a:endCxn id="32" idx="1"/>
          </p:cNvCxnSpPr>
          <p:nvPr/>
        </p:nvCxnSpPr>
        <p:spPr>
          <a:xfrm>
            <a:off x="2238279" y="2558518"/>
            <a:ext cx="3368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32" idx="3"/>
            <a:endCxn id="31" idx="1"/>
          </p:cNvCxnSpPr>
          <p:nvPr/>
        </p:nvCxnSpPr>
        <p:spPr>
          <a:xfrm flipV="1">
            <a:off x="4651550" y="2558517"/>
            <a:ext cx="336296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组合 40"/>
          <p:cNvGrpSpPr/>
          <p:nvPr/>
        </p:nvGrpSpPr>
        <p:grpSpPr>
          <a:xfrm>
            <a:off x="6273330" y="2486027"/>
            <a:ext cx="489223" cy="144985"/>
            <a:chOff x="2520677" y="3657600"/>
            <a:chExt cx="489223" cy="144985"/>
          </a:xfrm>
        </p:grpSpPr>
        <p:cxnSp>
          <p:nvCxnSpPr>
            <p:cNvPr id="42" name="直接箭头连接符 41"/>
            <p:cNvCxnSpPr/>
            <p:nvPr/>
          </p:nvCxnSpPr>
          <p:spPr>
            <a:xfrm flipV="1">
              <a:off x="2800350" y="3743325"/>
              <a:ext cx="209550" cy="2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矩形 42"/>
            <p:cNvSpPr/>
            <p:nvPr/>
          </p:nvSpPr>
          <p:spPr>
            <a:xfrm>
              <a:off x="2520678" y="3657600"/>
              <a:ext cx="279671" cy="14498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2520677" y="3657600"/>
              <a:ext cx="489223" cy="1449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7634007" y="2486020"/>
            <a:ext cx="489223" cy="144985"/>
            <a:chOff x="4292327" y="3657600"/>
            <a:chExt cx="489223" cy="144985"/>
          </a:xfrm>
        </p:grpSpPr>
        <p:cxnSp>
          <p:nvCxnSpPr>
            <p:cNvPr id="46" name="直接箭头连接符 45"/>
            <p:cNvCxnSpPr/>
            <p:nvPr/>
          </p:nvCxnSpPr>
          <p:spPr>
            <a:xfrm flipV="1">
              <a:off x="4572000" y="3743325"/>
              <a:ext cx="209550" cy="2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矩形 46"/>
            <p:cNvSpPr/>
            <p:nvPr/>
          </p:nvSpPr>
          <p:spPr>
            <a:xfrm>
              <a:off x="4292328" y="3657600"/>
              <a:ext cx="279671" cy="14498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4292327" y="3657600"/>
              <a:ext cx="489223" cy="1449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9" name="矩形 48"/>
          <p:cNvSpPr/>
          <p:nvPr/>
        </p:nvSpPr>
        <p:spPr>
          <a:xfrm>
            <a:off x="6899349" y="2486024"/>
            <a:ext cx="616241" cy="14498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接连接符 49"/>
          <p:cNvCxnSpPr>
            <a:stCxn id="44" idx="3"/>
            <a:endCxn id="49" idx="1"/>
          </p:cNvCxnSpPr>
          <p:nvPr/>
        </p:nvCxnSpPr>
        <p:spPr>
          <a:xfrm flipV="1">
            <a:off x="6762553" y="2558518"/>
            <a:ext cx="136796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stCxn id="49" idx="3"/>
            <a:endCxn id="48" idx="1"/>
          </p:cNvCxnSpPr>
          <p:nvPr/>
        </p:nvCxnSpPr>
        <p:spPr>
          <a:xfrm flipV="1">
            <a:off x="7515590" y="2558513"/>
            <a:ext cx="118417" cy="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1749056" y="2057435"/>
            <a:ext cx="5027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LTR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4945986" y="2057435"/>
            <a:ext cx="5027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LTR</a:t>
            </a:r>
            <a:endParaRPr lang="zh-CN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6318996" y="2116688"/>
            <a:ext cx="479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TIR</a:t>
            </a:r>
            <a:endParaRPr lang="zh-CN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7767072" y="2129931"/>
            <a:ext cx="479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TIR</a:t>
            </a:r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2822073" y="930260"/>
            <a:ext cx="2654996" cy="15197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60"/>
          <p:cNvSpPr txBox="1"/>
          <p:nvPr/>
        </p:nvSpPr>
        <p:spPr>
          <a:xfrm>
            <a:off x="6396790" y="3012411"/>
            <a:ext cx="3080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与已知</a:t>
            </a:r>
            <a:r>
              <a:rPr lang="en-US" altLang="zh-CN" dirty="0"/>
              <a:t>TE</a:t>
            </a:r>
            <a:r>
              <a:rPr lang="zh-CN" altLang="en-US" dirty="0"/>
              <a:t>相似性</a:t>
            </a:r>
            <a:endParaRPr lang="en-US" altLang="zh-CN" dirty="0"/>
          </a:p>
        </p:txBody>
      </p:sp>
      <p:cxnSp>
        <p:nvCxnSpPr>
          <p:cNvPr id="62" name="直接箭头连接符 61"/>
          <p:cNvCxnSpPr/>
          <p:nvPr/>
        </p:nvCxnSpPr>
        <p:spPr>
          <a:xfrm>
            <a:off x="6085391" y="2934068"/>
            <a:ext cx="0" cy="570529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圆柱形 22"/>
          <p:cNvSpPr/>
          <p:nvPr/>
        </p:nvSpPr>
        <p:spPr>
          <a:xfrm>
            <a:off x="7321740" y="3648075"/>
            <a:ext cx="887140" cy="78105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/>
              <a:t>RepeatMasker</a:t>
            </a:r>
            <a:r>
              <a:rPr lang="en-US" altLang="zh-CN" sz="1100" dirty="0"/>
              <a:t> Library</a:t>
            </a:r>
            <a:endParaRPr lang="zh-CN" altLang="en-US" sz="1100" dirty="0"/>
          </a:p>
        </p:txBody>
      </p:sp>
      <p:sp>
        <p:nvSpPr>
          <p:cNvPr id="64" name="矩形 63"/>
          <p:cNvSpPr/>
          <p:nvPr/>
        </p:nvSpPr>
        <p:spPr>
          <a:xfrm>
            <a:off x="2822073" y="3955322"/>
            <a:ext cx="2654996" cy="15197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5" name="直接箭头连接符 64"/>
          <p:cNvCxnSpPr>
            <a:stCxn id="64" idx="3"/>
            <a:endCxn id="23" idx="2"/>
          </p:cNvCxnSpPr>
          <p:nvPr/>
        </p:nvCxnSpPr>
        <p:spPr>
          <a:xfrm>
            <a:off x="5477069" y="4031308"/>
            <a:ext cx="1844671" cy="7292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>
            <a:off x="6152066" y="4429125"/>
            <a:ext cx="0" cy="570529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/>
          <p:cNvSpPr txBox="1"/>
          <p:nvPr/>
        </p:nvSpPr>
        <p:spPr>
          <a:xfrm>
            <a:off x="5667176" y="3623983"/>
            <a:ext cx="3080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高度相似性</a:t>
            </a:r>
            <a:endParaRPr lang="en-US" altLang="zh-CN" dirty="0"/>
          </a:p>
        </p:txBody>
      </p:sp>
      <p:grpSp>
        <p:nvGrpSpPr>
          <p:cNvPr id="70" name="组合 69"/>
          <p:cNvGrpSpPr/>
          <p:nvPr/>
        </p:nvGrpSpPr>
        <p:grpSpPr>
          <a:xfrm>
            <a:off x="1749056" y="5390120"/>
            <a:ext cx="489223" cy="144985"/>
            <a:chOff x="2520677" y="3657600"/>
            <a:chExt cx="489223" cy="144985"/>
          </a:xfrm>
        </p:grpSpPr>
        <p:cxnSp>
          <p:nvCxnSpPr>
            <p:cNvPr id="71" name="直接箭头连接符 70"/>
            <p:cNvCxnSpPr/>
            <p:nvPr/>
          </p:nvCxnSpPr>
          <p:spPr>
            <a:xfrm flipV="1">
              <a:off x="2800350" y="3743325"/>
              <a:ext cx="209550" cy="2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矩形 72"/>
            <p:cNvSpPr/>
            <p:nvPr/>
          </p:nvSpPr>
          <p:spPr>
            <a:xfrm>
              <a:off x="2520678" y="3657600"/>
              <a:ext cx="279671" cy="14498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2520677" y="3657600"/>
              <a:ext cx="489223" cy="1449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4987846" y="5390119"/>
            <a:ext cx="489223" cy="144985"/>
            <a:chOff x="4292327" y="3657600"/>
            <a:chExt cx="489223" cy="144985"/>
          </a:xfrm>
        </p:grpSpPr>
        <p:cxnSp>
          <p:nvCxnSpPr>
            <p:cNvPr id="79" name="直接箭头连接符 78"/>
            <p:cNvCxnSpPr/>
            <p:nvPr/>
          </p:nvCxnSpPr>
          <p:spPr>
            <a:xfrm flipV="1">
              <a:off x="4572000" y="3743325"/>
              <a:ext cx="209550" cy="2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headEnd type="non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矩形 80"/>
            <p:cNvSpPr/>
            <p:nvPr/>
          </p:nvSpPr>
          <p:spPr>
            <a:xfrm>
              <a:off x="4292328" y="3657600"/>
              <a:ext cx="279671" cy="14498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矩形 81"/>
            <p:cNvSpPr/>
            <p:nvPr/>
          </p:nvSpPr>
          <p:spPr>
            <a:xfrm>
              <a:off x="4292327" y="3657600"/>
              <a:ext cx="489223" cy="1449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3" name="矩形 82"/>
          <p:cNvSpPr/>
          <p:nvPr/>
        </p:nvSpPr>
        <p:spPr>
          <a:xfrm>
            <a:off x="2575100" y="5390119"/>
            <a:ext cx="2076450" cy="14498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1" name="直接连接符 90"/>
          <p:cNvCxnSpPr>
            <a:stCxn id="74" idx="3"/>
            <a:endCxn id="83" idx="1"/>
          </p:cNvCxnSpPr>
          <p:nvPr/>
        </p:nvCxnSpPr>
        <p:spPr>
          <a:xfrm>
            <a:off x="2238279" y="5462613"/>
            <a:ext cx="3368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>
            <a:stCxn id="83" idx="3"/>
            <a:endCxn id="82" idx="1"/>
          </p:cNvCxnSpPr>
          <p:nvPr/>
        </p:nvCxnSpPr>
        <p:spPr>
          <a:xfrm flipV="1">
            <a:off x="4651550" y="5462612"/>
            <a:ext cx="336296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组合 92"/>
          <p:cNvGrpSpPr/>
          <p:nvPr/>
        </p:nvGrpSpPr>
        <p:grpSpPr>
          <a:xfrm>
            <a:off x="6273330" y="5390122"/>
            <a:ext cx="489223" cy="144985"/>
            <a:chOff x="2520677" y="3657600"/>
            <a:chExt cx="489223" cy="144985"/>
          </a:xfrm>
        </p:grpSpPr>
        <p:cxnSp>
          <p:nvCxnSpPr>
            <p:cNvPr id="94" name="直接箭头连接符 93"/>
            <p:cNvCxnSpPr/>
            <p:nvPr/>
          </p:nvCxnSpPr>
          <p:spPr>
            <a:xfrm flipV="1">
              <a:off x="2800350" y="3743325"/>
              <a:ext cx="209550" cy="2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矩形 94"/>
            <p:cNvSpPr/>
            <p:nvPr/>
          </p:nvSpPr>
          <p:spPr>
            <a:xfrm>
              <a:off x="2520678" y="3657600"/>
              <a:ext cx="279671" cy="14498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矩形 95"/>
            <p:cNvSpPr/>
            <p:nvPr/>
          </p:nvSpPr>
          <p:spPr>
            <a:xfrm>
              <a:off x="2520677" y="3657600"/>
              <a:ext cx="489223" cy="1449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7634007" y="5390115"/>
            <a:ext cx="489223" cy="144985"/>
            <a:chOff x="4292327" y="3657600"/>
            <a:chExt cx="489223" cy="144985"/>
          </a:xfrm>
        </p:grpSpPr>
        <p:cxnSp>
          <p:nvCxnSpPr>
            <p:cNvPr id="98" name="直接箭头连接符 97"/>
            <p:cNvCxnSpPr/>
            <p:nvPr/>
          </p:nvCxnSpPr>
          <p:spPr>
            <a:xfrm flipV="1">
              <a:off x="4572000" y="3743325"/>
              <a:ext cx="209550" cy="2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矩形 98"/>
            <p:cNvSpPr/>
            <p:nvPr/>
          </p:nvSpPr>
          <p:spPr>
            <a:xfrm>
              <a:off x="4292328" y="3657600"/>
              <a:ext cx="279671" cy="14498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矩形 99"/>
            <p:cNvSpPr/>
            <p:nvPr/>
          </p:nvSpPr>
          <p:spPr>
            <a:xfrm>
              <a:off x="4292327" y="3657600"/>
              <a:ext cx="489223" cy="1449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1" name="矩形 100"/>
          <p:cNvSpPr/>
          <p:nvPr/>
        </p:nvSpPr>
        <p:spPr>
          <a:xfrm>
            <a:off x="6899349" y="5390119"/>
            <a:ext cx="616241" cy="14498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2" name="直接连接符 101"/>
          <p:cNvCxnSpPr>
            <a:stCxn id="96" idx="3"/>
            <a:endCxn id="101" idx="1"/>
          </p:cNvCxnSpPr>
          <p:nvPr/>
        </p:nvCxnSpPr>
        <p:spPr>
          <a:xfrm flipV="1">
            <a:off x="6762553" y="5462613"/>
            <a:ext cx="136796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/>
          <p:cNvCxnSpPr>
            <a:stCxn id="101" idx="3"/>
            <a:endCxn id="100" idx="1"/>
          </p:cNvCxnSpPr>
          <p:nvPr/>
        </p:nvCxnSpPr>
        <p:spPr>
          <a:xfrm flipV="1">
            <a:off x="7515590" y="5462608"/>
            <a:ext cx="118417" cy="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矩形 103"/>
          <p:cNvSpPr/>
          <p:nvPr/>
        </p:nvSpPr>
        <p:spPr>
          <a:xfrm>
            <a:off x="1749056" y="4961530"/>
            <a:ext cx="5027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LTR</a:t>
            </a:r>
            <a:endParaRPr lang="zh-CN" altLang="en-US" dirty="0"/>
          </a:p>
        </p:txBody>
      </p:sp>
      <p:sp>
        <p:nvSpPr>
          <p:cNvPr id="105" name="矩形 104"/>
          <p:cNvSpPr/>
          <p:nvPr/>
        </p:nvSpPr>
        <p:spPr>
          <a:xfrm>
            <a:off x="4945986" y="4961530"/>
            <a:ext cx="5027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LTR</a:t>
            </a:r>
            <a:endParaRPr lang="zh-CN" altLang="en-US" dirty="0"/>
          </a:p>
        </p:txBody>
      </p:sp>
      <p:sp>
        <p:nvSpPr>
          <p:cNvPr id="106" name="矩形 105"/>
          <p:cNvSpPr/>
          <p:nvPr/>
        </p:nvSpPr>
        <p:spPr>
          <a:xfrm>
            <a:off x="6318996" y="5020783"/>
            <a:ext cx="479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TIR</a:t>
            </a:r>
            <a:endParaRPr lang="zh-CN" altLang="en-US" dirty="0"/>
          </a:p>
        </p:txBody>
      </p:sp>
      <p:sp>
        <p:nvSpPr>
          <p:cNvPr id="107" name="矩形 106"/>
          <p:cNvSpPr/>
          <p:nvPr/>
        </p:nvSpPr>
        <p:spPr>
          <a:xfrm>
            <a:off x="7767072" y="5034026"/>
            <a:ext cx="479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TIR</a:t>
            </a:r>
            <a:endParaRPr lang="zh-CN" altLang="en-US" dirty="0"/>
          </a:p>
        </p:txBody>
      </p:sp>
      <p:sp>
        <p:nvSpPr>
          <p:cNvPr id="108" name="矩形 107"/>
          <p:cNvSpPr/>
          <p:nvPr/>
        </p:nvSpPr>
        <p:spPr>
          <a:xfrm>
            <a:off x="2612522" y="6109112"/>
            <a:ext cx="2654996" cy="15197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9621565" y="5330081"/>
            <a:ext cx="1817960" cy="1004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RepeatClassifier</a:t>
            </a:r>
            <a:r>
              <a:rPr lang="zh-CN" altLang="en-US" dirty="0"/>
              <a:t>分类</a:t>
            </a:r>
          </a:p>
        </p:txBody>
      </p:sp>
    </p:spTree>
    <p:extLst>
      <p:ext uri="{BB962C8B-B14F-4D97-AF65-F5344CB8AC3E}">
        <p14:creationId xmlns:p14="http://schemas.microsoft.com/office/powerpoint/2010/main" val="129903690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44278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参数影响</a:t>
            </a:r>
            <a:r>
              <a:rPr lang="en-US" altLang="zh-CN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(</a:t>
            </a:r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最新基于</a:t>
            </a:r>
            <a:r>
              <a:rPr lang="en-US" altLang="zh-CN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C. briggsae)</a:t>
            </a:r>
            <a:endParaRPr lang="zh-CN" altLang="en-US" sz="2400" b="1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8669608"/>
              </p:ext>
            </p:extLst>
          </p:nvPr>
        </p:nvGraphicFramePr>
        <p:xfrm>
          <a:off x="582070" y="1162468"/>
          <a:ext cx="11314270" cy="5117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421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803057">
                  <a:extLst>
                    <a:ext uri="{9D8B030D-6E8A-4147-A177-3AD203B41FA5}">
                      <a16:colId xmlns:a16="http://schemas.microsoft.com/office/drawing/2014/main" val="3236970687"/>
                    </a:ext>
                  </a:extLst>
                </a:gridCol>
                <a:gridCol w="965026">
                  <a:extLst>
                    <a:ext uri="{9D8B030D-6E8A-4147-A177-3AD203B41FA5}">
                      <a16:colId xmlns:a16="http://schemas.microsoft.com/office/drawing/2014/main" val="3959871112"/>
                    </a:ext>
                  </a:extLst>
                </a:gridCol>
                <a:gridCol w="1095707">
                  <a:extLst>
                    <a:ext uri="{9D8B030D-6E8A-4147-A177-3AD203B41FA5}">
                      <a16:colId xmlns:a16="http://schemas.microsoft.com/office/drawing/2014/main" val="3516799934"/>
                    </a:ext>
                  </a:extLst>
                </a:gridCol>
                <a:gridCol w="1095707">
                  <a:extLst>
                    <a:ext uri="{9D8B030D-6E8A-4147-A177-3AD203B41FA5}">
                      <a16:colId xmlns:a16="http://schemas.microsoft.com/office/drawing/2014/main" val="3611519873"/>
                    </a:ext>
                  </a:extLst>
                </a:gridCol>
                <a:gridCol w="784084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794136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663456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673508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653403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755747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692831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634399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667788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</a:tblGrid>
              <a:tr h="910884"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275237">
                <a:tc rowSpan="7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KRF</a:t>
                      </a:r>
                      <a:endParaRPr lang="zh-CN" altLang="en-US" sz="9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k_num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freq_threshold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chunk_size(MB)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flanking_len</a:t>
                      </a:r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 (bp)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Sensitivity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Specificity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Accuracy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Precision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FDR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Perfect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Good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Present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56870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105(6/6)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0.508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0.881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0.665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782562062"/>
                  </a:ext>
                </a:extLst>
              </a:tr>
              <a:tr h="44484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105(6/6)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0.821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0.947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0.789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0.211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0.805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34515019"/>
                  </a:ext>
                </a:extLst>
              </a:tr>
              <a:tr h="494270"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105(6/6)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0.828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0.939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0.767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0.233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0.796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54016722"/>
                  </a:ext>
                </a:extLst>
              </a:tr>
              <a:tr h="358346">
                <a:tc vMerge="1">
                  <a:txBody>
                    <a:bodyPr/>
                    <a:lstStyle/>
                    <a:p>
                      <a:pPr algn="l" fontAlgn="ctr"/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105(6/6)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0.935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0.760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0.240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0.815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32621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105(6/6)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0.890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0.930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0.748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0.252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0.813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  <a:tr h="73882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105(6/6)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0.903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0.930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0.749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0.251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0.819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85658209"/>
                  </a:ext>
                </a:extLst>
              </a:tr>
            </a:tbl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5540268" y="193680"/>
            <a:ext cx="2386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C. briggsae</a:t>
            </a:r>
            <a:r>
              <a:rPr lang="zh-CN" altLang="en-US" dirty="0"/>
              <a:t>数据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91021" y="7099679"/>
            <a:ext cx="110963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结论：</a:t>
            </a:r>
            <a:r>
              <a:rPr lang="en-US" altLang="zh-CN" sz="1400" dirty="0" err="1"/>
              <a:t>flanking_len</a:t>
            </a:r>
            <a:r>
              <a:rPr lang="en-US" altLang="zh-CN" sz="1400" dirty="0"/>
              <a:t>=0</a:t>
            </a:r>
            <a:r>
              <a:rPr lang="zh-CN" altLang="en-US" sz="1400" dirty="0"/>
              <a:t>时，</a:t>
            </a:r>
            <a:r>
              <a:rPr lang="en-US" altLang="zh-CN" sz="1400" dirty="0"/>
              <a:t>sensitivity</a:t>
            </a:r>
            <a:r>
              <a:rPr lang="zh-CN" altLang="en-US" sz="1400" dirty="0"/>
              <a:t>和</a:t>
            </a:r>
            <a:r>
              <a:rPr lang="en-US" altLang="zh-CN" sz="1400" dirty="0"/>
              <a:t>perfect</a:t>
            </a:r>
            <a:r>
              <a:rPr lang="zh-CN" altLang="en-US" sz="1400" dirty="0"/>
              <a:t>数量非常低，说明我们在</a:t>
            </a:r>
            <a:r>
              <a:rPr lang="en-US" altLang="zh-CN" sz="1400" dirty="0"/>
              <a:t>FMEA</a:t>
            </a:r>
            <a:r>
              <a:rPr lang="zh-CN" altLang="en-US" sz="1400" dirty="0"/>
              <a:t>算法中识别到的</a:t>
            </a:r>
            <a:r>
              <a:rPr lang="en-US" altLang="zh-CN" sz="1400" dirty="0"/>
              <a:t>TE</a:t>
            </a:r>
            <a:r>
              <a:rPr lang="zh-CN" altLang="en-US" sz="1400" dirty="0"/>
              <a:t>绝大部分是粗边界的，没有包含精确的边界。当</a:t>
            </a:r>
            <a:r>
              <a:rPr lang="en-US" altLang="zh-CN" sz="1400" dirty="0" err="1"/>
              <a:t>flanking_len</a:t>
            </a:r>
            <a:r>
              <a:rPr lang="en-US" altLang="zh-CN" sz="1400" dirty="0"/>
              <a:t>=10</a:t>
            </a:r>
            <a:r>
              <a:rPr lang="zh-CN" altLang="en-US" sz="1400" dirty="0"/>
              <a:t>时，已经能包含绝大多数的</a:t>
            </a:r>
            <a:r>
              <a:rPr lang="en-US" altLang="zh-CN" sz="1400" dirty="0"/>
              <a:t>TE</a:t>
            </a:r>
            <a:r>
              <a:rPr lang="zh-CN" altLang="en-US" sz="1400" dirty="0"/>
              <a:t>的真实边界了，说明</a:t>
            </a:r>
            <a:r>
              <a:rPr lang="en-US" altLang="zh-CN" sz="1400" dirty="0"/>
              <a:t>FMEA</a:t>
            </a:r>
            <a:r>
              <a:rPr lang="zh-CN" altLang="en-US" sz="1400" dirty="0"/>
              <a:t>中的粗边界离真实边界误差并不大。</a:t>
            </a:r>
            <a:r>
              <a:rPr lang="en-US" altLang="zh-CN" sz="1400" dirty="0" err="1"/>
              <a:t>flanking_len</a:t>
            </a:r>
            <a:r>
              <a:rPr lang="zh-CN" altLang="en-US" sz="1400" dirty="0"/>
              <a:t>在</a:t>
            </a:r>
            <a:r>
              <a:rPr lang="en-US" altLang="zh-CN" sz="1400" dirty="0"/>
              <a:t>40</a:t>
            </a:r>
            <a:r>
              <a:rPr lang="zh-CN" altLang="en-US" sz="1400" dirty="0"/>
              <a:t>以后趋于稳定。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zh-CN" altLang="en-US" sz="1400" dirty="0"/>
              <a:t>画</a:t>
            </a:r>
            <a:r>
              <a:rPr lang="en-US" altLang="zh-CN" sz="1400" dirty="0"/>
              <a:t>sensitivity</a:t>
            </a:r>
            <a:r>
              <a:rPr lang="zh-CN" altLang="en-US" sz="1400" dirty="0"/>
              <a:t>、</a:t>
            </a:r>
            <a:r>
              <a:rPr lang="en-US" altLang="zh-CN" sz="1400" dirty="0"/>
              <a:t>Precision</a:t>
            </a:r>
            <a:r>
              <a:rPr lang="zh-CN" altLang="en-US" sz="1400" dirty="0"/>
              <a:t> 、</a:t>
            </a:r>
            <a:r>
              <a:rPr lang="en-US" altLang="zh-CN" sz="1400" dirty="0"/>
              <a:t>F1, perfect</a:t>
            </a:r>
            <a:r>
              <a:rPr lang="zh-CN" altLang="en-US" sz="1400" dirty="0"/>
              <a:t>折线图。</a:t>
            </a:r>
          </a:p>
        </p:txBody>
      </p:sp>
    </p:spTree>
    <p:extLst>
      <p:ext uri="{BB962C8B-B14F-4D97-AF65-F5344CB8AC3E}">
        <p14:creationId xmlns:p14="http://schemas.microsoft.com/office/powerpoint/2010/main" val="2370637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图表 8"/>
          <p:cNvGraphicFramePr/>
          <p:nvPr>
            <p:extLst>
              <p:ext uri="{D42A27DB-BD31-4B8C-83A1-F6EECF244321}">
                <p14:modId xmlns:p14="http://schemas.microsoft.com/office/powerpoint/2010/main" val="412630250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4079457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015799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图表 8"/>
          <p:cNvGraphicFramePr/>
          <p:nvPr>
            <p:extLst>
              <p:ext uri="{D42A27DB-BD31-4B8C-83A1-F6EECF244321}">
                <p14:modId xmlns:p14="http://schemas.microsoft.com/office/powerpoint/2010/main" val="2893632639"/>
              </p:ext>
            </p:extLst>
          </p:nvPr>
        </p:nvGraphicFramePr>
        <p:xfrm>
          <a:off x="71919" y="0"/>
          <a:ext cx="5794625" cy="32821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图表 2"/>
          <p:cNvGraphicFramePr/>
          <p:nvPr>
            <p:extLst>
              <p:ext uri="{D42A27DB-BD31-4B8C-83A1-F6EECF244321}">
                <p14:modId xmlns:p14="http://schemas.microsoft.com/office/powerpoint/2010/main" val="1529845645"/>
              </p:ext>
            </p:extLst>
          </p:nvPr>
        </p:nvGraphicFramePr>
        <p:xfrm>
          <a:off x="6267236" y="0"/>
          <a:ext cx="5794625" cy="32821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383898869"/>
              </p:ext>
            </p:extLst>
          </p:nvPr>
        </p:nvGraphicFramePr>
        <p:xfrm>
          <a:off x="71918" y="3575883"/>
          <a:ext cx="5794625" cy="32821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167273165"/>
              </p:ext>
            </p:extLst>
          </p:nvPr>
        </p:nvGraphicFramePr>
        <p:xfrm>
          <a:off x="6267235" y="3575883"/>
          <a:ext cx="5794626" cy="33185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89885946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52C6A85E-24D2-A273-C236-3EDCFFD3C65E}"/>
              </a:ext>
            </a:extLst>
          </p:cNvPr>
          <p:cNvSpPr txBox="1"/>
          <p:nvPr/>
        </p:nvSpPr>
        <p:spPr>
          <a:xfrm>
            <a:off x="9127009" y="433172"/>
            <a:ext cx="22473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Oryza_glaberrima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343BDB7-47EF-4A9A-CC0F-BED2E28FBA6B}"/>
              </a:ext>
            </a:extLst>
          </p:cNvPr>
          <p:cNvSpPr txBox="1"/>
          <p:nvPr/>
        </p:nvSpPr>
        <p:spPr>
          <a:xfrm>
            <a:off x="4981317" y="433172"/>
            <a:ext cx="20620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Oryza_rufipogon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B8659B0-1AB2-1216-9F55-68621A8478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8097" y="963826"/>
            <a:ext cx="2745207" cy="552278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93BE627-1F84-6099-30F0-69A0E8D640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411" y="963826"/>
            <a:ext cx="2670729" cy="547758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3C0C24E-BA84-5C20-42A3-9A0371EAA3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839" y="963826"/>
            <a:ext cx="2763566" cy="5449358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828C4BCB-3336-5C87-BDA9-3E49BC5C5F69}"/>
              </a:ext>
            </a:extLst>
          </p:cNvPr>
          <p:cNvSpPr txBox="1"/>
          <p:nvPr/>
        </p:nvSpPr>
        <p:spPr>
          <a:xfrm>
            <a:off x="614605" y="444816"/>
            <a:ext cx="20620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Oryza_</a:t>
            </a:r>
            <a:r>
              <a:rPr lang="en-US" altLang="zh-CN" dirty="0"/>
              <a:t>sativa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8961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Dn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770812" y="3022066"/>
            <a:ext cx="300595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4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Thank you!</a:t>
            </a:r>
          </a:p>
        </p:txBody>
      </p:sp>
      <p:sp>
        <p:nvSpPr>
          <p:cNvPr id="20" name="矩形 19"/>
          <p:cNvSpPr/>
          <p:nvPr/>
        </p:nvSpPr>
        <p:spPr>
          <a:xfrm>
            <a:off x="8199908" y="4718087"/>
            <a:ext cx="171069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0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报告人：胡康</a:t>
            </a:r>
          </a:p>
        </p:txBody>
      </p:sp>
      <p:grpSp>
        <p:nvGrpSpPr>
          <p:cNvPr id="201" name="组合 1"/>
          <p:cNvGrpSpPr/>
          <p:nvPr/>
        </p:nvGrpSpPr>
        <p:grpSpPr bwMode="auto">
          <a:xfrm>
            <a:off x="10203209" y="-781973"/>
            <a:ext cx="2441455" cy="3223791"/>
            <a:chOff x="0" y="-1"/>
            <a:chExt cx="2175714" cy="2871210"/>
          </a:xfrm>
          <a:solidFill>
            <a:srgbClr val="157E9F"/>
          </a:solidFill>
        </p:grpSpPr>
        <p:sp>
          <p:nvSpPr>
            <p:cNvPr id="202" name="矩形 13"/>
            <p:cNvSpPr>
              <a:spLocks noChangeArrowheads="1"/>
            </p:cNvSpPr>
            <p:nvPr/>
          </p:nvSpPr>
          <p:spPr bwMode="auto">
            <a:xfrm rot="2727610">
              <a:off x="-391510" y="1232685"/>
              <a:ext cx="2871210" cy="4058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704020202090204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704020202090204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704020202090204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704020202090204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704020202090204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704020202090204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704020202090204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704020202090204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704020202090204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704020202090204" pitchFamily="34" charset="0"/>
                <a:buNone/>
              </a:pPr>
              <a:endParaRPr lang="zh-CN" altLang="zh-CN" sz="1800">
                <a:solidFill>
                  <a:srgbClr val="2A2E37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03" name="TextBox 14"/>
            <p:cNvSpPr>
              <a:spLocks noChangeArrowheads="1"/>
            </p:cNvSpPr>
            <p:nvPr/>
          </p:nvSpPr>
          <p:spPr bwMode="auto">
            <a:xfrm rot="2748894">
              <a:off x="581844" y="1171720"/>
              <a:ext cx="672725" cy="32913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704020202090204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704020202090204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704020202090204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704020202090204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704020202090204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704020202090204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704020202090204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704020202090204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704020202090204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704020202090204" pitchFamily="34" charset="0"/>
                <a:buNone/>
              </a:pPr>
              <a:r>
                <a:rPr lang="en-US" altLang="zh-CN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2022</a:t>
              </a:r>
              <a:endPara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4" name="直接连接符 15"/>
            <p:cNvSpPr>
              <a:spLocks noChangeShapeType="1"/>
            </p:cNvSpPr>
            <p:nvPr/>
          </p:nvSpPr>
          <p:spPr bwMode="auto">
            <a:xfrm>
              <a:off x="0" y="609418"/>
              <a:ext cx="2016224" cy="2016224"/>
            </a:xfrm>
            <a:prstGeom prst="line">
              <a:avLst/>
            </a:prstGeom>
            <a:grpFill/>
            <a:ln w="9525">
              <a:solidFill>
                <a:schemeClr val="bg1"/>
              </a:solidFill>
              <a:prstDash val="dash"/>
              <a:beve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" name="直接连接符 16"/>
            <p:cNvSpPr>
              <a:spLocks noChangeShapeType="1"/>
            </p:cNvSpPr>
            <p:nvPr/>
          </p:nvSpPr>
          <p:spPr bwMode="auto">
            <a:xfrm>
              <a:off x="159490" y="328427"/>
              <a:ext cx="2016224" cy="2016224"/>
            </a:xfrm>
            <a:prstGeom prst="line">
              <a:avLst/>
            </a:prstGeom>
            <a:grpFill/>
            <a:ln w="9525">
              <a:solidFill>
                <a:schemeClr val="bg1"/>
              </a:solidFill>
              <a:prstDash val="dash"/>
              <a:bevel/>
            </a:ln>
          </p:spPr>
          <p:txBody>
            <a:bodyPr/>
            <a:lstStyle/>
            <a:p>
              <a:endParaRPr lang="zh-CN" altLang="en-US"/>
            </a:p>
          </p:txBody>
        </p:sp>
      </p:grpSp>
      <p:cxnSp>
        <p:nvCxnSpPr>
          <p:cNvPr id="69" name="直接连接符 68"/>
          <p:cNvCxnSpPr/>
          <p:nvPr/>
        </p:nvCxnSpPr>
        <p:spPr>
          <a:xfrm>
            <a:off x="4725501" y="2592712"/>
            <a:ext cx="5185097" cy="0"/>
          </a:xfrm>
          <a:prstGeom prst="line">
            <a:avLst/>
          </a:prstGeom>
          <a:ln>
            <a:solidFill>
              <a:srgbClr val="157E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>
            <a:off x="4725501" y="4084188"/>
            <a:ext cx="5185097" cy="0"/>
          </a:xfrm>
          <a:prstGeom prst="line">
            <a:avLst/>
          </a:prstGeom>
          <a:ln>
            <a:solidFill>
              <a:srgbClr val="157E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图片 6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337" y="2397261"/>
            <a:ext cx="2192108" cy="21921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181507</TotalTime>
  <Words>8314</Words>
  <Application>Microsoft Office PowerPoint</Application>
  <PresentationFormat>宽屏</PresentationFormat>
  <Paragraphs>4134</Paragraphs>
  <Slides>95</Slides>
  <Notes>58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95</vt:i4>
      </vt:variant>
    </vt:vector>
  </HeadingPairs>
  <TitlesOfParts>
    <vt:vector size="106" baseType="lpstr">
      <vt:lpstr>等线</vt:lpstr>
      <vt:lpstr>方正清刻本悦宋简体</vt:lpstr>
      <vt:lpstr>华文新魏</vt:lpstr>
      <vt:lpstr>宋体</vt:lpstr>
      <vt:lpstr>微软雅黑</vt:lpstr>
      <vt:lpstr>Arial</vt:lpstr>
      <vt:lpstr>Calibri</vt:lpstr>
      <vt:lpstr>Calibri Light</vt:lpstr>
      <vt:lpstr>Cambria Math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Hu Kang</cp:lastModifiedBy>
  <cp:revision>780</cp:revision>
  <dcterms:created xsi:type="dcterms:W3CDTF">2020-01-13T10:19:39Z</dcterms:created>
  <dcterms:modified xsi:type="dcterms:W3CDTF">2022-12-18T16:58:42Z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2052-1.8.2.2861</vt:lpwstr>
  </property>
</Properties>
</file>