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4" r:id="rId3"/>
    <p:sldId id="265" r:id="rId4"/>
    <p:sldId id="266" r:id="rId5"/>
    <p:sldId id="267" r:id="rId6"/>
    <p:sldId id="263" r:id="rId7"/>
    <p:sldId id="262" r:id="rId8"/>
    <p:sldId id="261" r:id="rId9"/>
    <p:sldId id="260" r:id="rId10"/>
    <p:sldId id="259" r:id="rId11"/>
    <p:sldId id="257" r:id="rId12"/>
  </p:sldIdLst>
  <p:sldSz cx="28835350" cy="16219488"/>
  <p:notesSz cx="6858000" cy="9144000"/>
  <p:defaultTextStyle>
    <a:defPPr>
      <a:defRPr lang="zh-CN"/>
    </a:defPPr>
    <a:lvl1pPr marL="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1pPr>
    <a:lvl2pPr marL="95818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2pPr>
    <a:lvl3pPr marL="1916366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3pPr>
    <a:lvl4pPr marL="287455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4pPr>
    <a:lvl5pPr marL="383273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5pPr>
    <a:lvl6pPr marL="479091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6pPr>
    <a:lvl7pPr marL="5749099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7pPr>
    <a:lvl8pPr marL="6707283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8pPr>
    <a:lvl9pPr marL="766546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B99"/>
    <a:srgbClr val="A2B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420" y="2654442"/>
            <a:ext cx="21626513" cy="5646785"/>
          </a:xfrm>
        </p:spPr>
        <p:txBody>
          <a:bodyPr anchor="b"/>
          <a:lstStyle>
            <a:lvl1pPr algn="ctr"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420" y="8518987"/>
            <a:ext cx="21626513" cy="3915954"/>
          </a:xfrm>
        </p:spPr>
        <p:txBody>
          <a:bodyPr/>
          <a:lstStyle>
            <a:lvl1pPr marL="0" indent="0" algn="ctr">
              <a:buNone/>
              <a:defRPr sz="5676"/>
            </a:lvl1pPr>
            <a:lvl2pPr marL="1081278" indent="0" algn="ctr">
              <a:buNone/>
              <a:defRPr sz="4730"/>
            </a:lvl2pPr>
            <a:lvl3pPr marL="2162556" indent="0" algn="ctr">
              <a:buNone/>
              <a:defRPr sz="4257"/>
            </a:lvl3pPr>
            <a:lvl4pPr marL="3243834" indent="0" algn="ctr">
              <a:buNone/>
              <a:defRPr sz="3784"/>
            </a:lvl4pPr>
            <a:lvl5pPr marL="4325112" indent="0" algn="ctr">
              <a:buNone/>
              <a:defRPr sz="3784"/>
            </a:lvl5pPr>
            <a:lvl6pPr marL="5406390" indent="0" algn="ctr">
              <a:buNone/>
              <a:defRPr sz="3784"/>
            </a:lvl6pPr>
            <a:lvl7pPr marL="6487668" indent="0" algn="ctr">
              <a:buNone/>
              <a:defRPr sz="3784"/>
            </a:lvl7pPr>
            <a:lvl8pPr marL="7568946" indent="0" algn="ctr">
              <a:buNone/>
              <a:defRPr sz="3784"/>
            </a:lvl8pPr>
            <a:lvl9pPr marL="8650224" indent="0" algn="ctr">
              <a:buNone/>
              <a:defRPr sz="378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35299" y="863538"/>
            <a:ext cx="6217622" cy="137452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2430" y="863538"/>
            <a:ext cx="18292426" cy="1374526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13" y="4043613"/>
            <a:ext cx="24870489" cy="6746855"/>
          </a:xfrm>
        </p:spPr>
        <p:txBody>
          <a:bodyPr anchor="b"/>
          <a:lstStyle>
            <a:lvl1pPr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413" y="10854294"/>
            <a:ext cx="24870489" cy="3548012"/>
          </a:xfrm>
        </p:spPr>
        <p:txBody>
          <a:bodyPr/>
          <a:lstStyle>
            <a:lvl1pPr marL="0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1pPr>
            <a:lvl2pPr marL="1081278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2pPr>
            <a:lvl3pPr marL="2162556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3pPr>
            <a:lvl4pPr marL="324383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4pPr>
            <a:lvl5pPr marL="4325112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5pPr>
            <a:lvl6pPr marL="5406390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6pPr>
            <a:lvl7pPr marL="6487668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7pPr>
            <a:lvl8pPr marL="756894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8pPr>
            <a:lvl9pPr marL="865022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2431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97897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8" y="863539"/>
            <a:ext cx="24870489" cy="3135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188" y="3976028"/>
            <a:ext cx="12198704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6188" y="5924621"/>
            <a:ext cx="12198704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97896" y="3976028"/>
            <a:ext cx="12258780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97896" y="5924621"/>
            <a:ext cx="12258780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780" y="2335309"/>
            <a:ext cx="14597896" cy="11526349"/>
          </a:xfrm>
        </p:spPr>
        <p:txBody>
          <a:bodyPr/>
          <a:lstStyle>
            <a:lvl1pPr>
              <a:defRPr sz="7568"/>
            </a:lvl1pPr>
            <a:lvl2pPr>
              <a:defRPr sz="6622"/>
            </a:lvl2pPr>
            <a:lvl3pPr>
              <a:defRPr sz="5676"/>
            </a:lvl3pPr>
            <a:lvl4pPr>
              <a:defRPr sz="4730"/>
            </a:lvl4pPr>
            <a:lvl5pPr>
              <a:defRPr sz="4730"/>
            </a:lvl5pPr>
            <a:lvl6pPr>
              <a:defRPr sz="4730"/>
            </a:lvl6pPr>
            <a:lvl7pPr>
              <a:defRPr sz="4730"/>
            </a:lvl7pPr>
            <a:lvl8pPr>
              <a:defRPr sz="4730"/>
            </a:lvl8pPr>
            <a:lvl9pPr>
              <a:defRPr sz="473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58780" y="2335309"/>
            <a:ext cx="14597896" cy="11526349"/>
          </a:xfrm>
        </p:spPr>
        <p:txBody>
          <a:bodyPr anchor="t"/>
          <a:lstStyle>
            <a:lvl1pPr marL="0" indent="0">
              <a:buNone/>
              <a:defRPr sz="7568"/>
            </a:lvl1pPr>
            <a:lvl2pPr marL="1081278" indent="0">
              <a:buNone/>
              <a:defRPr sz="6622"/>
            </a:lvl2pPr>
            <a:lvl3pPr marL="2162556" indent="0">
              <a:buNone/>
              <a:defRPr sz="5676"/>
            </a:lvl3pPr>
            <a:lvl4pPr marL="3243834" indent="0">
              <a:buNone/>
              <a:defRPr sz="4730"/>
            </a:lvl4pPr>
            <a:lvl5pPr marL="4325112" indent="0">
              <a:buNone/>
              <a:defRPr sz="4730"/>
            </a:lvl5pPr>
            <a:lvl6pPr marL="5406390" indent="0">
              <a:buNone/>
              <a:defRPr sz="4730"/>
            </a:lvl6pPr>
            <a:lvl7pPr marL="6487668" indent="0">
              <a:buNone/>
              <a:defRPr sz="4730"/>
            </a:lvl7pPr>
            <a:lvl8pPr marL="7568946" indent="0">
              <a:buNone/>
              <a:defRPr sz="4730"/>
            </a:lvl8pPr>
            <a:lvl9pPr marL="8650224" indent="0">
              <a:buNone/>
              <a:defRPr sz="47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2432" y="863539"/>
            <a:ext cx="24870489" cy="313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2432" y="4317688"/>
            <a:ext cx="24870489" cy="1029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2431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BA25-05D2-4ADF-BC91-D3B10743F984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51711" y="15033063"/>
            <a:ext cx="9731931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4967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2556" rtl="0" eaLnBrk="1" latinLnBrk="0" hangingPunct="1">
        <a:lnSpc>
          <a:spcPct val="90000"/>
        </a:lnSpc>
        <a:spcBef>
          <a:spcPct val="0"/>
        </a:spcBef>
        <a:buNone/>
        <a:defRPr sz="10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639" indent="-540639" algn="l" defTabSz="2162556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1pPr>
      <a:lvl2pPr marL="162191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5676" kern="1200">
          <a:solidFill>
            <a:schemeClr val="tx1"/>
          </a:solidFill>
          <a:latin typeface="+mn-lt"/>
          <a:ea typeface="+mn-ea"/>
          <a:cs typeface="+mn-cs"/>
        </a:defRPr>
      </a:lvl2pPr>
      <a:lvl3pPr marL="270319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78447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865751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947029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702830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810958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919086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27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55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83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5112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639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66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94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5022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k-</a:t>
            </a:r>
            <a:r>
              <a:rPr lang="en-US" altLang="zh-CN" sz="2400" b="1" dirty="0" err="1"/>
              <a:t>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1978162"/>
              </p:ext>
            </p:ext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(k-</a:t>
                      </a:r>
                      <a:r>
                        <a:rPr lang="en-US" altLang="zh-CN" sz="1600" dirty="0" err="1"/>
                        <a:t>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>
            <a:off x="11601832" y="5893731"/>
            <a:ext cx="1042123" cy="13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3164422" y="3574542"/>
            <a:ext cx="1731038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  <a:endParaRPr lang="en-US" sz="2400" b="1" dirty="0"/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52400" y="922546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20101" y="8149322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4828597"/>
            <a:ext cx="1994899" cy="2158209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Fault Tolerance Extension Algorithm</a:t>
            </a:r>
            <a:endParaRPr lang="en-US" altLang="zh-CN" sz="2400" dirty="0">
              <a:sym typeface="+mn-ea"/>
            </a:endParaRP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Define Boundaries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667765" y="8081900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4695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26553964" y="1508211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Assembly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k-</a:t>
            </a:r>
            <a:r>
              <a:rPr lang="en-US" altLang="zh-CN" sz="1800" dirty="0" err="1">
                <a:sym typeface="+mn-ea"/>
              </a:rPr>
              <a:t>mer</a:t>
            </a:r>
            <a:endParaRPr lang="zh-CN" altLang="en-US" sz="1800" dirty="0"/>
          </a:p>
        </p:txBody>
      </p:sp>
      <p:sp>
        <p:nvSpPr>
          <p:cNvPr id="384" name="六边形 383"/>
          <p:cNvSpPr/>
          <p:nvPr/>
        </p:nvSpPr>
        <p:spPr>
          <a:xfrm>
            <a:off x="26395815" y="5433202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272990" y="4176528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12891" y="8340322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96970" y="8353119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</p:cNvCxnSpPr>
          <p:nvPr/>
        </p:nvCxnSpPr>
        <p:spPr>
          <a:xfrm flipH="1">
            <a:off x="152400" y="6986806"/>
            <a:ext cx="13489005" cy="11796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Filtration &amp; 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001076" y="6986806"/>
            <a:ext cx="640329" cy="11746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30" y="7153755"/>
            <a:ext cx="13212996" cy="1032302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>
            <a:stCxn id="59" idx="3"/>
          </p:cNvCxnSpPr>
          <p:nvPr/>
        </p:nvCxnSpPr>
        <p:spPr>
          <a:xfrm>
            <a:off x="16241486" y="6357257"/>
            <a:ext cx="8511275" cy="17634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k-</a:t>
            </a:r>
            <a:r>
              <a:rPr lang="en-US" altLang="zh-CN" sz="2400" b="1" dirty="0" err="1"/>
              <a:t>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8853323" y="6154055"/>
            <a:ext cx="334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repeat region</a:t>
            </a:r>
            <a:endParaRPr lang="zh-CN" altLang="en-US" sz="2400" b="1" dirty="0"/>
          </a:p>
        </p:txBody>
      </p:sp>
      <p:cxnSp>
        <p:nvCxnSpPr>
          <p:cNvPr id="378" name="直接连接符 377"/>
          <p:cNvCxnSpPr/>
          <p:nvPr/>
        </p:nvCxnSpPr>
        <p:spPr>
          <a:xfrm>
            <a:off x="718854" y="9330373"/>
            <a:ext cx="8437167" cy="202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endCxn id="408" idx="0"/>
          </p:cNvCxnSpPr>
          <p:nvPr/>
        </p:nvCxnSpPr>
        <p:spPr>
          <a:xfrm>
            <a:off x="718854" y="9331371"/>
            <a:ext cx="67346" cy="11524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endCxn id="409" idx="0"/>
          </p:cNvCxnSpPr>
          <p:nvPr/>
        </p:nvCxnSpPr>
        <p:spPr>
          <a:xfrm>
            <a:off x="1535884" y="9363119"/>
            <a:ext cx="339274" cy="11320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/>
          <p:cNvCxnSpPr>
            <a:endCxn id="411" idx="0"/>
          </p:cNvCxnSpPr>
          <p:nvPr/>
        </p:nvCxnSpPr>
        <p:spPr>
          <a:xfrm>
            <a:off x="2215805" y="9340532"/>
            <a:ext cx="474029" cy="1140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endCxn id="413" idx="0"/>
          </p:cNvCxnSpPr>
          <p:nvPr/>
        </p:nvCxnSpPr>
        <p:spPr>
          <a:xfrm>
            <a:off x="3879378" y="9334612"/>
            <a:ext cx="654821" cy="11340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endCxn id="412" idx="0"/>
          </p:cNvCxnSpPr>
          <p:nvPr/>
        </p:nvCxnSpPr>
        <p:spPr>
          <a:xfrm>
            <a:off x="2576141" y="9346850"/>
            <a:ext cx="856184" cy="1125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>
            <a:off x="675137" y="10545307"/>
            <a:ext cx="9242451" cy="9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>
            <a:endCxn id="410" idx="0"/>
          </p:cNvCxnSpPr>
          <p:nvPr/>
        </p:nvCxnSpPr>
        <p:spPr>
          <a:xfrm>
            <a:off x="1205069" y="9331371"/>
            <a:ext cx="298280" cy="11498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3" name="文本框 392"/>
          <p:cNvSpPr txBox="1"/>
          <p:nvPr/>
        </p:nvSpPr>
        <p:spPr>
          <a:xfrm>
            <a:off x="719825" y="8814140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394" name="文本框 393"/>
          <p:cNvSpPr txBox="1"/>
          <p:nvPr/>
        </p:nvSpPr>
        <p:spPr>
          <a:xfrm>
            <a:off x="1619201" y="8811392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395" name="文本框 394"/>
          <p:cNvSpPr txBox="1"/>
          <p:nvPr/>
        </p:nvSpPr>
        <p:spPr>
          <a:xfrm>
            <a:off x="3093232" y="8819964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cxnSp>
        <p:nvCxnSpPr>
          <p:cNvPr id="396" name="直接箭头连接符 395"/>
          <p:cNvCxnSpPr>
            <a:endCxn id="414" idx="0"/>
          </p:cNvCxnSpPr>
          <p:nvPr/>
        </p:nvCxnSpPr>
        <p:spPr>
          <a:xfrm flipH="1">
            <a:off x="6146853" y="9349615"/>
            <a:ext cx="355468" cy="1131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endCxn id="415" idx="0"/>
          </p:cNvCxnSpPr>
          <p:nvPr/>
        </p:nvCxnSpPr>
        <p:spPr>
          <a:xfrm flipH="1">
            <a:off x="7485947" y="9349615"/>
            <a:ext cx="229725" cy="11283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397"/>
          <p:cNvSpPr txBox="1"/>
          <p:nvPr/>
        </p:nvSpPr>
        <p:spPr>
          <a:xfrm>
            <a:off x="4490131" y="88253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cxnSp>
        <p:nvCxnSpPr>
          <p:cNvPr id="399" name="直接箭头连接符 398"/>
          <p:cNvCxnSpPr/>
          <p:nvPr/>
        </p:nvCxnSpPr>
        <p:spPr>
          <a:xfrm flipV="1">
            <a:off x="8490175" y="11142040"/>
            <a:ext cx="1427413" cy="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/>
          <p:cNvSpPr txBox="1"/>
          <p:nvPr/>
        </p:nvSpPr>
        <p:spPr>
          <a:xfrm>
            <a:off x="7959672" y="11279145"/>
            <a:ext cx="11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9743467" y="11281820"/>
            <a:ext cx="153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  <p:sp>
        <p:nvSpPr>
          <p:cNvPr id="408" name="矩形 407"/>
          <p:cNvSpPr/>
          <p:nvPr/>
        </p:nvSpPr>
        <p:spPr>
          <a:xfrm>
            <a:off x="580054" y="1048383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09" name="矩形 408"/>
          <p:cNvSpPr/>
          <p:nvPr/>
        </p:nvSpPr>
        <p:spPr>
          <a:xfrm>
            <a:off x="1652982" y="10495172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10" name="矩形 409"/>
          <p:cNvSpPr/>
          <p:nvPr/>
        </p:nvSpPr>
        <p:spPr>
          <a:xfrm>
            <a:off x="1297203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1" name="矩形 410"/>
          <p:cNvSpPr/>
          <p:nvPr/>
        </p:nvSpPr>
        <p:spPr>
          <a:xfrm>
            <a:off x="2467658" y="104811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2" name="矩形 411"/>
          <p:cNvSpPr/>
          <p:nvPr/>
        </p:nvSpPr>
        <p:spPr>
          <a:xfrm>
            <a:off x="3226179" y="10471930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3" name="矩形 412"/>
          <p:cNvSpPr/>
          <p:nvPr/>
        </p:nvSpPr>
        <p:spPr>
          <a:xfrm>
            <a:off x="4312023" y="10468616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4" name="矩形 413"/>
          <p:cNvSpPr/>
          <p:nvPr/>
        </p:nvSpPr>
        <p:spPr>
          <a:xfrm>
            <a:off x="5940707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5" name="矩形 414"/>
          <p:cNvSpPr/>
          <p:nvPr/>
        </p:nvSpPr>
        <p:spPr>
          <a:xfrm>
            <a:off x="7263771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6" name="文本框 415"/>
          <p:cNvSpPr txBox="1"/>
          <p:nvPr/>
        </p:nvSpPr>
        <p:spPr>
          <a:xfrm>
            <a:off x="9301563" y="9133673"/>
            <a:ext cx="420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Query</a:t>
            </a:r>
          </a:p>
        </p:txBody>
      </p:sp>
      <p:sp>
        <p:nvSpPr>
          <p:cNvPr id="419" name="文本框 418"/>
          <p:cNvSpPr txBox="1"/>
          <p:nvPr/>
        </p:nvSpPr>
        <p:spPr>
          <a:xfrm>
            <a:off x="10066197" y="10258753"/>
            <a:ext cx="350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Target</a:t>
            </a:r>
          </a:p>
        </p:txBody>
      </p:sp>
      <p:sp>
        <p:nvSpPr>
          <p:cNvPr id="420" name="文本框 419"/>
          <p:cNvSpPr txBox="1"/>
          <p:nvPr/>
        </p:nvSpPr>
        <p:spPr>
          <a:xfrm>
            <a:off x="10260967" y="10911207"/>
            <a:ext cx="16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direction</a:t>
            </a:r>
            <a:endParaRPr lang="zh-CN" altLang="en-US" sz="2400" b="1" dirty="0"/>
          </a:p>
        </p:txBody>
      </p:sp>
      <p:cxnSp>
        <p:nvCxnSpPr>
          <p:cNvPr id="421" name="直接箭头连接符 420"/>
          <p:cNvCxnSpPr>
            <a:endCxn id="424" idx="0"/>
          </p:cNvCxnSpPr>
          <p:nvPr/>
        </p:nvCxnSpPr>
        <p:spPr>
          <a:xfrm flipH="1">
            <a:off x="4152702" y="9349615"/>
            <a:ext cx="191998" cy="112567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endCxn id="425" idx="0"/>
          </p:cNvCxnSpPr>
          <p:nvPr/>
        </p:nvCxnSpPr>
        <p:spPr>
          <a:xfrm flipH="1">
            <a:off x="4957013" y="9349615"/>
            <a:ext cx="111149" cy="11283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/>
          <p:cNvSpPr txBox="1"/>
          <p:nvPr/>
        </p:nvSpPr>
        <p:spPr>
          <a:xfrm>
            <a:off x="6626156" y="8815299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24" name="矩形 423"/>
          <p:cNvSpPr/>
          <p:nvPr/>
        </p:nvSpPr>
        <p:spPr>
          <a:xfrm>
            <a:off x="3946556" y="1047529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25" name="矩形 424"/>
          <p:cNvSpPr/>
          <p:nvPr/>
        </p:nvSpPr>
        <p:spPr>
          <a:xfrm>
            <a:off x="4734837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cxnSp>
        <p:nvCxnSpPr>
          <p:cNvPr id="426" name="直接箭头连接符 425"/>
          <p:cNvCxnSpPr>
            <a:endCxn id="432" idx="0"/>
          </p:cNvCxnSpPr>
          <p:nvPr/>
        </p:nvCxnSpPr>
        <p:spPr>
          <a:xfrm flipH="1">
            <a:off x="7082578" y="9355258"/>
            <a:ext cx="7841" cy="1122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endCxn id="433" idx="0"/>
          </p:cNvCxnSpPr>
          <p:nvPr/>
        </p:nvCxnSpPr>
        <p:spPr>
          <a:xfrm>
            <a:off x="8135067" y="9352575"/>
            <a:ext cx="46781" cy="11405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文本框 427"/>
          <p:cNvSpPr txBox="1"/>
          <p:nvPr/>
        </p:nvSpPr>
        <p:spPr>
          <a:xfrm>
            <a:off x="7613634" y="88162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sp>
        <p:nvSpPr>
          <p:cNvPr id="432" name="矩形 431"/>
          <p:cNvSpPr/>
          <p:nvPr/>
        </p:nvSpPr>
        <p:spPr>
          <a:xfrm>
            <a:off x="6876432" y="104779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3" name="矩形 432"/>
          <p:cNvSpPr/>
          <p:nvPr/>
        </p:nvSpPr>
        <p:spPr>
          <a:xfrm>
            <a:off x="7959672" y="104931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4" name="左大括号 433"/>
          <p:cNvSpPr/>
          <p:nvPr/>
        </p:nvSpPr>
        <p:spPr>
          <a:xfrm rot="5400000">
            <a:off x="5691507" y="8458231"/>
            <a:ext cx="194729" cy="1434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文本框 441"/>
          <p:cNvSpPr txBox="1"/>
          <p:nvPr/>
        </p:nvSpPr>
        <p:spPr>
          <a:xfrm>
            <a:off x="5165070" y="8463433"/>
            <a:ext cx="223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-e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&gt; p</a:t>
            </a:r>
          </a:p>
        </p:txBody>
      </p:sp>
      <p:sp>
        <p:nvSpPr>
          <p:cNvPr id="443" name="文本框 442"/>
          <p:cNvSpPr txBox="1"/>
          <p:nvPr/>
        </p:nvSpPr>
        <p:spPr>
          <a:xfrm>
            <a:off x="3946556" y="11944681"/>
            <a:ext cx="7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444" name="文本框 443"/>
          <p:cNvSpPr txBox="1"/>
          <p:nvPr/>
        </p:nvSpPr>
        <p:spPr>
          <a:xfrm>
            <a:off x="5265510" y="11737383"/>
            <a:ext cx="675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445" name="文本框 444"/>
          <p:cNvSpPr txBox="1"/>
          <p:nvPr/>
        </p:nvSpPr>
        <p:spPr>
          <a:xfrm>
            <a:off x="6551626" y="11894843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446" name="文本框 445"/>
          <p:cNvSpPr txBox="1"/>
          <p:nvPr/>
        </p:nvSpPr>
        <p:spPr>
          <a:xfrm>
            <a:off x="6551626" y="13007021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447" name="文本框 446"/>
          <p:cNvSpPr txBox="1"/>
          <p:nvPr/>
        </p:nvSpPr>
        <p:spPr>
          <a:xfrm>
            <a:off x="3983239" y="13071481"/>
            <a:ext cx="67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48" name="文本框 447"/>
          <p:cNvSpPr txBox="1"/>
          <p:nvPr/>
        </p:nvSpPr>
        <p:spPr>
          <a:xfrm>
            <a:off x="5264588" y="13625121"/>
            <a:ext cx="67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cxnSp>
        <p:nvCxnSpPr>
          <p:cNvPr id="449" name="直接箭头连接符 448"/>
          <p:cNvCxnSpPr>
            <a:stCxn id="443" idx="3"/>
            <a:endCxn id="444" idx="1"/>
          </p:cNvCxnSpPr>
          <p:nvPr/>
        </p:nvCxnSpPr>
        <p:spPr>
          <a:xfrm flipV="1">
            <a:off x="4677930" y="11998993"/>
            <a:ext cx="587580" cy="2072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4" idx="3"/>
            <a:endCxn id="445" idx="1"/>
          </p:cNvCxnSpPr>
          <p:nvPr/>
        </p:nvCxnSpPr>
        <p:spPr>
          <a:xfrm>
            <a:off x="5940707" y="11998993"/>
            <a:ext cx="610919" cy="157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>
            <a:stCxn id="445" idx="2"/>
            <a:endCxn id="446" idx="0"/>
          </p:cNvCxnSpPr>
          <p:nvPr/>
        </p:nvCxnSpPr>
        <p:spPr>
          <a:xfrm>
            <a:off x="6907699" y="12418063"/>
            <a:ext cx="0" cy="5889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/>
          <p:cNvCxnSpPr/>
          <p:nvPr/>
        </p:nvCxnSpPr>
        <p:spPr>
          <a:xfrm>
            <a:off x="4615103" y="13476961"/>
            <a:ext cx="609729" cy="41449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任意多边形 452"/>
          <p:cNvSpPr/>
          <p:nvPr/>
        </p:nvSpPr>
        <p:spPr>
          <a:xfrm>
            <a:off x="4714939" y="12279230"/>
            <a:ext cx="1720089" cy="967822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4" name="直接连接符 453"/>
          <p:cNvCxnSpPr/>
          <p:nvPr/>
        </p:nvCxnSpPr>
        <p:spPr>
          <a:xfrm>
            <a:off x="4659164" y="13243247"/>
            <a:ext cx="561173" cy="385679"/>
          </a:xfrm>
          <a:prstGeom prst="lin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5" name="矩形 454"/>
          <p:cNvSpPr/>
          <p:nvPr/>
        </p:nvSpPr>
        <p:spPr>
          <a:xfrm>
            <a:off x="423937" y="14951959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56" name="矩形 455"/>
          <p:cNvSpPr/>
          <p:nvPr/>
        </p:nvSpPr>
        <p:spPr>
          <a:xfrm>
            <a:off x="4714939" y="1494909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57" name="矩形 456"/>
          <p:cNvSpPr/>
          <p:nvPr/>
        </p:nvSpPr>
        <p:spPr>
          <a:xfrm>
            <a:off x="5909003" y="1495292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58" name="矩形 457"/>
          <p:cNvSpPr/>
          <p:nvPr/>
        </p:nvSpPr>
        <p:spPr>
          <a:xfrm>
            <a:off x="7996764" y="149316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e</a:t>
            </a:r>
            <a:r>
              <a:rPr lang="en-US" altLang="zh-CN" sz="2400" b="1" baseline="-25000"/>
              <a:t>6</a:t>
            </a:r>
            <a:endParaRPr lang="zh-CN" altLang="en-US" sz="2400" b="1" baseline="-25000" dirty="0"/>
          </a:p>
        </p:txBody>
      </p:sp>
      <p:cxnSp>
        <p:nvCxnSpPr>
          <p:cNvPr id="459" name="直接箭头连接符 458"/>
          <p:cNvCxnSpPr/>
          <p:nvPr/>
        </p:nvCxnSpPr>
        <p:spPr>
          <a:xfrm>
            <a:off x="5496855" y="11058709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箭头连接符 459"/>
          <p:cNvCxnSpPr/>
          <p:nvPr/>
        </p:nvCxnSpPr>
        <p:spPr>
          <a:xfrm>
            <a:off x="5491361" y="14112592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589856" y="14820216"/>
            <a:ext cx="4345299" cy="169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6059174" y="14816594"/>
            <a:ext cx="2067512" cy="1772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9885812" y="14682389"/>
            <a:ext cx="240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579" name="矩形 578"/>
          <p:cNvSpPr/>
          <p:nvPr/>
        </p:nvSpPr>
        <p:spPr>
          <a:xfrm>
            <a:off x="14294119" y="9260924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20860781" y="9245634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1" name="直接箭头连接符 580"/>
          <p:cNvCxnSpPr/>
          <p:nvPr/>
        </p:nvCxnSpPr>
        <p:spPr>
          <a:xfrm>
            <a:off x="20428034" y="10314332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296422" y="14796321"/>
            <a:ext cx="877721" cy="270608"/>
            <a:chOff x="14204038" y="12858750"/>
            <a:chExt cx="877721" cy="270608"/>
          </a:xfrm>
        </p:grpSpPr>
        <p:cxnSp>
          <p:nvCxnSpPr>
            <p:cNvPr id="583" name="直接箭头连接符 582"/>
            <p:cNvCxnSpPr>
              <a:stCxn id="585" idx="3"/>
              <a:endCxn id="586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矩形 584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1" name="矩形 590"/>
          <p:cNvSpPr/>
          <p:nvPr/>
        </p:nvSpPr>
        <p:spPr>
          <a:xfrm>
            <a:off x="15642218" y="14796319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2" name="直接连接符 591"/>
          <p:cNvCxnSpPr>
            <a:stCxn id="586" idx="3"/>
            <a:endCxn id="591" idx="1"/>
          </p:cNvCxnSpPr>
          <p:nvPr/>
        </p:nvCxnSpPr>
        <p:spPr>
          <a:xfrm>
            <a:off x="15174143" y="14931620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1" idx="3"/>
          </p:cNvCxnSpPr>
          <p:nvPr/>
        </p:nvCxnSpPr>
        <p:spPr>
          <a:xfrm flipV="1">
            <a:off x="18527830" y="14931623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矩形 601"/>
          <p:cNvSpPr/>
          <p:nvPr/>
        </p:nvSpPr>
        <p:spPr>
          <a:xfrm>
            <a:off x="21651564" y="14796319"/>
            <a:ext cx="856381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>
            <a:endCxn id="602" idx="1"/>
          </p:cNvCxnSpPr>
          <p:nvPr/>
        </p:nvCxnSpPr>
        <p:spPr>
          <a:xfrm flipV="1">
            <a:off x="21461460" y="14931625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>
            <a:stCxn id="602" idx="3"/>
          </p:cNvCxnSpPr>
          <p:nvPr/>
        </p:nvCxnSpPr>
        <p:spPr>
          <a:xfrm flipV="1">
            <a:off x="22507945" y="14931616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矩形 604"/>
          <p:cNvSpPr/>
          <p:nvPr/>
        </p:nvSpPr>
        <p:spPr>
          <a:xfrm>
            <a:off x="14296422" y="14092118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09" name="矩形 608"/>
          <p:cNvSpPr/>
          <p:nvPr/>
        </p:nvSpPr>
        <p:spPr>
          <a:xfrm>
            <a:off x="15893049" y="9954987"/>
            <a:ext cx="3689609" cy="283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0" name="组合 649"/>
          <p:cNvGrpSpPr/>
          <p:nvPr/>
        </p:nvGrpSpPr>
        <p:grpSpPr>
          <a:xfrm>
            <a:off x="19004354" y="14810508"/>
            <a:ext cx="877721" cy="270608"/>
            <a:chOff x="14204038" y="12858750"/>
            <a:chExt cx="877721" cy="270608"/>
          </a:xfrm>
        </p:grpSpPr>
        <p:cxnSp>
          <p:nvCxnSpPr>
            <p:cNvPr id="651" name="直接箭头连接符 650"/>
            <p:cNvCxnSpPr>
              <a:stCxn id="653" idx="3"/>
              <a:endCxn id="65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矩形 652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5" name="组合 654"/>
          <p:cNvGrpSpPr/>
          <p:nvPr/>
        </p:nvGrpSpPr>
        <p:grpSpPr>
          <a:xfrm>
            <a:off x="20563368" y="14796311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22676390" y="14796311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4" name="矩形 663"/>
          <p:cNvSpPr/>
          <p:nvPr/>
        </p:nvSpPr>
        <p:spPr>
          <a:xfrm>
            <a:off x="19037344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65" name="矩形 664"/>
          <p:cNvSpPr/>
          <p:nvPr/>
        </p:nvSpPr>
        <p:spPr>
          <a:xfrm>
            <a:off x="20524997" y="1414859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22730481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TIR</a:t>
            </a:r>
            <a:endParaRPr lang="zh-CN" altLang="en-US" sz="2400" dirty="0"/>
          </a:p>
        </p:txBody>
      </p:sp>
      <p:sp>
        <p:nvSpPr>
          <p:cNvPr id="667" name="矩形 666"/>
          <p:cNvSpPr/>
          <p:nvPr/>
        </p:nvSpPr>
        <p:spPr>
          <a:xfrm>
            <a:off x="21058931" y="10475294"/>
            <a:ext cx="3265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Terminal Search</a:t>
            </a:r>
            <a:endParaRPr lang="zh-CN" altLang="en-US" sz="2400" b="1" dirty="0"/>
          </a:p>
        </p:txBody>
      </p:sp>
      <p:sp>
        <p:nvSpPr>
          <p:cNvPr id="668" name="矩形 667"/>
          <p:cNvSpPr/>
          <p:nvPr/>
        </p:nvSpPr>
        <p:spPr>
          <a:xfrm>
            <a:off x="14294119" y="12193330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 668"/>
          <p:cNvSpPr/>
          <p:nvPr/>
        </p:nvSpPr>
        <p:spPr>
          <a:xfrm>
            <a:off x="20860781" y="12197090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矩形 669"/>
          <p:cNvSpPr/>
          <p:nvPr/>
        </p:nvSpPr>
        <p:spPr>
          <a:xfrm>
            <a:off x="14688567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矩形 672"/>
          <p:cNvSpPr/>
          <p:nvPr/>
        </p:nvSpPr>
        <p:spPr>
          <a:xfrm>
            <a:off x="18422993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矩形 674"/>
          <p:cNvSpPr/>
          <p:nvPr/>
        </p:nvSpPr>
        <p:spPr>
          <a:xfrm>
            <a:off x="14007242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</a:t>
            </a:r>
            <a:endParaRPr lang="zh-CN" altLang="en-US" sz="2400" b="1" dirty="0"/>
          </a:p>
        </p:txBody>
      </p:sp>
      <p:sp>
        <p:nvSpPr>
          <p:cNvPr id="677" name="矩形 676"/>
          <p:cNvSpPr/>
          <p:nvPr/>
        </p:nvSpPr>
        <p:spPr>
          <a:xfrm>
            <a:off x="17671428" y="12775410"/>
            <a:ext cx="645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RLS</a:t>
            </a:r>
            <a:endParaRPr lang="zh-CN" altLang="en-US" sz="2400" b="1" dirty="0"/>
          </a:p>
        </p:txBody>
      </p:sp>
      <p:sp>
        <p:nvSpPr>
          <p:cNvPr id="679" name="矩形 678"/>
          <p:cNvSpPr/>
          <p:nvPr/>
        </p:nvSpPr>
        <p:spPr>
          <a:xfrm>
            <a:off x="19337321" y="12780169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RLE</a:t>
            </a:r>
            <a:endParaRPr lang="zh-CN" altLang="en-US" sz="2400" b="1" dirty="0"/>
          </a:p>
        </p:txBody>
      </p:sp>
      <p:cxnSp>
        <p:nvCxnSpPr>
          <p:cNvPr id="680" name="直接箭头连接符 679"/>
          <p:cNvCxnSpPr>
            <a:endCxn id="675" idx="0"/>
          </p:cNvCxnSpPr>
          <p:nvPr/>
        </p:nvCxnSpPr>
        <p:spPr>
          <a:xfrm flipH="1">
            <a:off x="14320853" y="12504457"/>
            <a:ext cx="367714" cy="2923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/>
          <p:cNvCxnSpPr>
            <a:endCxn id="682" idx="0"/>
          </p:cNvCxnSpPr>
          <p:nvPr/>
        </p:nvCxnSpPr>
        <p:spPr>
          <a:xfrm>
            <a:off x="15662060" y="12479611"/>
            <a:ext cx="338352" cy="3172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矩形 681"/>
          <p:cNvSpPr/>
          <p:nvPr/>
        </p:nvSpPr>
        <p:spPr>
          <a:xfrm>
            <a:off x="15686801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LLE</a:t>
            </a:r>
            <a:endParaRPr lang="zh-CN" altLang="en-US" sz="2400" b="1" dirty="0"/>
          </a:p>
        </p:txBody>
      </p:sp>
      <p:cxnSp>
        <p:nvCxnSpPr>
          <p:cNvPr id="683" name="直接箭头连接符 682"/>
          <p:cNvCxnSpPr>
            <a:endCxn id="677" idx="0"/>
          </p:cNvCxnSpPr>
          <p:nvPr/>
        </p:nvCxnSpPr>
        <p:spPr>
          <a:xfrm flipH="1">
            <a:off x="17993977" y="12518034"/>
            <a:ext cx="366075" cy="257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/>
          <p:cNvCxnSpPr>
            <a:endCxn id="679" idx="0"/>
          </p:cNvCxnSpPr>
          <p:nvPr/>
        </p:nvCxnSpPr>
        <p:spPr>
          <a:xfrm>
            <a:off x="19352120" y="12518034"/>
            <a:ext cx="394169" cy="2621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70" idx="0"/>
            <a:endCxn id="673" idx="0"/>
          </p:cNvCxnSpPr>
          <p:nvPr/>
        </p:nvCxnSpPr>
        <p:spPr>
          <a:xfrm rot="5400000" flipH="1" flipV="1">
            <a:off x="17020343" y="10326106"/>
            <a:ext cx="12700" cy="3734426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矩形 684"/>
          <p:cNvSpPr/>
          <p:nvPr/>
        </p:nvSpPr>
        <p:spPr>
          <a:xfrm>
            <a:off x="21008955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矩形 685"/>
          <p:cNvSpPr/>
          <p:nvPr/>
        </p:nvSpPr>
        <p:spPr>
          <a:xfrm>
            <a:off x="22781961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矩形 686"/>
          <p:cNvSpPr/>
          <p:nvPr/>
        </p:nvSpPr>
        <p:spPr>
          <a:xfrm>
            <a:off x="15599823" y="11389847"/>
            <a:ext cx="909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High identity between left and right LTR/TIR sequences</a:t>
            </a:r>
            <a:endParaRPr lang="zh-CN" altLang="en-US" sz="2400" dirty="0"/>
          </a:p>
        </p:txBody>
      </p:sp>
      <p:sp>
        <p:nvSpPr>
          <p:cNvPr id="692" name="矩形 691"/>
          <p:cNvSpPr/>
          <p:nvPr/>
        </p:nvSpPr>
        <p:spPr>
          <a:xfrm>
            <a:off x="20612641" y="12796843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</a:t>
            </a:r>
            <a:endParaRPr lang="zh-CN" altLang="en-US" sz="2400" b="1" dirty="0"/>
          </a:p>
        </p:txBody>
      </p:sp>
      <p:sp>
        <p:nvSpPr>
          <p:cNvPr id="693" name="矩形 692"/>
          <p:cNvSpPr/>
          <p:nvPr/>
        </p:nvSpPr>
        <p:spPr>
          <a:xfrm>
            <a:off x="22314821" y="12775409"/>
            <a:ext cx="715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RTS</a:t>
            </a:r>
            <a:endParaRPr lang="zh-CN" altLang="en-US" sz="2400" b="1" dirty="0"/>
          </a:p>
        </p:txBody>
      </p:sp>
      <p:sp>
        <p:nvSpPr>
          <p:cNvPr id="694" name="矩形 693"/>
          <p:cNvSpPr/>
          <p:nvPr/>
        </p:nvSpPr>
        <p:spPr>
          <a:xfrm>
            <a:off x="23144934" y="12766067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RTE</a:t>
            </a:r>
            <a:endParaRPr lang="zh-CN" altLang="en-US" sz="2400" b="1" dirty="0"/>
          </a:p>
        </p:txBody>
      </p:sp>
      <p:sp>
        <p:nvSpPr>
          <p:cNvPr id="695" name="矩形 694"/>
          <p:cNvSpPr/>
          <p:nvPr/>
        </p:nvSpPr>
        <p:spPr>
          <a:xfrm>
            <a:off x="21406551" y="12796842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LTE</a:t>
            </a:r>
            <a:endParaRPr lang="zh-CN" altLang="en-US" sz="2400" b="1" dirty="0"/>
          </a:p>
        </p:txBody>
      </p:sp>
      <p:cxnSp>
        <p:nvCxnSpPr>
          <p:cNvPr id="696" name="直接箭头连接符 695"/>
          <p:cNvCxnSpPr>
            <a:endCxn id="692" idx="0"/>
          </p:cNvCxnSpPr>
          <p:nvPr/>
        </p:nvCxnSpPr>
        <p:spPr>
          <a:xfrm flipH="1">
            <a:off x="20926252" y="12479611"/>
            <a:ext cx="109381" cy="3172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/>
          <p:cNvCxnSpPr>
            <a:endCxn id="695" idx="0"/>
          </p:cNvCxnSpPr>
          <p:nvPr/>
        </p:nvCxnSpPr>
        <p:spPr>
          <a:xfrm>
            <a:off x="21580749" y="12513033"/>
            <a:ext cx="139413" cy="2838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/>
          <p:cNvCxnSpPr>
            <a:endCxn id="693" idx="0"/>
          </p:cNvCxnSpPr>
          <p:nvPr/>
        </p:nvCxnSpPr>
        <p:spPr>
          <a:xfrm flipH="1">
            <a:off x="22672688" y="12513033"/>
            <a:ext cx="133788" cy="262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/>
          <p:cNvCxnSpPr>
            <a:endCxn id="694" idx="0"/>
          </p:cNvCxnSpPr>
          <p:nvPr/>
        </p:nvCxnSpPr>
        <p:spPr>
          <a:xfrm>
            <a:off x="23346505" y="12497440"/>
            <a:ext cx="207397" cy="26862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曲线连接符 699"/>
          <p:cNvCxnSpPr>
            <a:stCxn id="685" idx="0"/>
            <a:endCxn id="686" idx="0"/>
          </p:cNvCxnSpPr>
          <p:nvPr/>
        </p:nvCxnSpPr>
        <p:spPr>
          <a:xfrm rot="5400000" flipH="1" flipV="1">
            <a:off x="22177730" y="11313166"/>
            <a:ext cx="12700" cy="1773006"/>
          </a:xfrm>
          <a:prstGeom prst="curvedConnector3">
            <a:avLst>
              <a:gd name="adj1" fmla="val 27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/>
          <p:cNvCxnSpPr/>
          <p:nvPr/>
        </p:nvCxnSpPr>
        <p:spPr>
          <a:xfrm>
            <a:off x="20462576" y="13268631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/>
          <p:cNvSpPr/>
          <p:nvPr/>
        </p:nvSpPr>
        <p:spPr>
          <a:xfrm>
            <a:off x="9767313" y="5807746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3" name="矩形 702"/>
          <p:cNvSpPr/>
          <p:nvPr/>
        </p:nvSpPr>
        <p:spPr>
          <a:xfrm>
            <a:off x="27121819" y="3294848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4" name="文本框 703"/>
          <p:cNvSpPr txBox="1"/>
          <p:nvPr/>
        </p:nvSpPr>
        <p:spPr>
          <a:xfrm>
            <a:off x="26022483" y="3596198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Impurity</a:t>
            </a:r>
          </a:p>
        </p:txBody>
      </p:sp>
      <p:sp>
        <p:nvSpPr>
          <p:cNvPr id="706" name="文本框 705"/>
          <p:cNvSpPr txBox="1"/>
          <p:nvPr/>
        </p:nvSpPr>
        <p:spPr>
          <a:xfrm>
            <a:off x="25922008" y="734882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Subsequences alignments</a:t>
            </a:r>
          </a:p>
        </p:txBody>
      </p:sp>
      <p:sp>
        <p:nvSpPr>
          <p:cNvPr id="201" name="椭圆 200"/>
          <p:cNvSpPr/>
          <p:nvPr/>
        </p:nvSpPr>
        <p:spPr>
          <a:xfrm>
            <a:off x="26743393" y="6690576"/>
            <a:ext cx="761745" cy="66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1-6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6965018" y="7834270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09" name="矩形 708"/>
          <p:cNvSpPr/>
          <p:nvPr/>
        </p:nvSpPr>
        <p:spPr>
          <a:xfrm>
            <a:off x="26943710" y="8857347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E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10" name="文本框 709"/>
          <p:cNvSpPr txBox="1"/>
          <p:nvPr/>
        </p:nvSpPr>
        <p:spPr>
          <a:xfrm>
            <a:off x="25960583" y="8201236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start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  <a:endParaRPr lang="en-US" dirty="0"/>
          </a:p>
        </p:txBody>
      </p:sp>
      <p:sp>
        <p:nvSpPr>
          <p:cNvPr id="711" name="文本框 710"/>
          <p:cNvSpPr txBox="1"/>
          <p:nvPr/>
        </p:nvSpPr>
        <p:spPr>
          <a:xfrm>
            <a:off x="25960583" y="9229782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end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</a:p>
        </p:txBody>
      </p:sp>
      <p:sp>
        <p:nvSpPr>
          <p:cNvPr id="712" name="文本框 711"/>
          <p:cNvSpPr txBox="1"/>
          <p:nvPr/>
        </p:nvSpPr>
        <p:spPr>
          <a:xfrm>
            <a:off x="18402179" y="8622445"/>
            <a:ext cx="41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713" name="矩形 712"/>
          <p:cNvSpPr/>
          <p:nvPr/>
        </p:nvSpPr>
        <p:spPr>
          <a:xfrm>
            <a:off x="26066798" y="10015917"/>
            <a:ext cx="2301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LLS/LLE/RLS/RLE</a:t>
            </a:r>
            <a:endParaRPr lang="zh-CN" altLang="en-US" sz="2400" b="1" dirty="0"/>
          </a:p>
        </p:txBody>
      </p:sp>
      <p:sp>
        <p:nvSpPr>
          <p:cNvPr id="714" name="文本框 713"/>
          <p:cNvSpPr txBox="1"/>
          <p:nvPr/>
        </p:nvSpPr>
        <p:spPr>
          <a:xfrm>
            <a:off x="25960583" y="10430191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LTR start/ Left LTR end/ Right LTR start/ Right LTR end position</a:t>
            </a:r>
            <a:endParaRPr lang="en-US" dirty="0"/>
          </a:p>
        </p:txBody>
      </p:sp>
      <p:sp>
        <p:nvSpPr>
          <p:cNvPr id="721" name="文本框 720"/>
          <p:cNvSpPr txBox="1"/>
          <p:nvPr/>
        </p:nvSpPr>
        <p:spPr>
          <a:xfrm>
            <a:off x="25986297" y="1354171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Long terminal repeat (LTR)</a:t>
            </a:r>
            <a:endParaRPr lang="en-US" dirty="0"/>
          </a:p>
        </p:txBody>
      </p:sp>
      <p:sp>
        <p:nvSpPr>
          <p:cNvPr id="722" name="矩形 721"/>
          <p:cNvSpPr/>
          <p:nvPr/>
        </p:nvSpPr>
        <p:spPr>
          <a:xfrm>
            <a:off x="26050588" y="11540534"/>
            <a:ext cx="2589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LTS/LTE/RTS/RTE</a:t>
            </a:r>
            <a:endParaRPr lang="zh-CN" altLang="en-US" sz="2400" b="1" dirty="0"/>
          </a:p>
        </p:txBody>
      </p:sp>
      <p:sp>
        <p:nvSpPr>
          <p:cNvPr id="723" name="文本框 722"/>
          <p:cNvSpPr txBox="1"/>
          <p:nvPr/>
        </p:nvSpPr>
        <p:spPr>
          <a:xfrm>
            <a:off x="25959488" y="12007929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TIR start/ Left TIR end/ Right TIR start/ Right TIR end position</a:t>
            </a:r>
            <a:endParaRPr lang="en-US" dirty="0"/>
          </a:p>
        </p:txBody>
      </p:sp>
      <p:grpSp>
        <p:nvGrpSpPr>
          <p:cNvPr id="724" name="组合 723"/>
          <p:cNvGrpSpPr/>
          <p:nvPr/>
        </p:nvGrpSpPr>
        <p:grpSpPr>
          <a:xfrm>
            <a:off x="26778719" y="13185268"/>
            <a:ext cx="877721" cy="270608"/>
            <a:chOff x="14204038" y="12858750"/>
            <a:chExt cx="877721" cy="270608"/>
          </a:xfrm>
        </p:grpSpPr>
        <p:cxnSp>
          <p:nvCxnSpPr>
            <p:cNvPr id="725" name="直接箭头连接符 724"/>
            <p:cNvCxnSpPr>
              <a:stCxn id="726" idx="3"/>
              <a:endCxn id="72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矩形 725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rot="10800000">
            <a:off x="26789007" y="14168053"/>
            <a:ext cx="877721" cy="270608"/>
            <a:chOff x="14204038" y="12858750"/>
            <a:chExt cx="877721" cy="270608"/>
          </a:xfrm>
        </p:grpSpPr>
        <p:cxnSp>
          <p:nvCxnSpPr>
            <p:cNvPr id="729" name="直接箭头连接符 728"/>
            <p:cNvCxnSpPr>
              <a:stCxn id="730" idx="3"/>
              <a:endCxn id="731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矩形 729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2" name="文本框 731"/>
          <p:cNvSpPr txBox="1"/>
          <p:nvPr/>
        </p:nvSpPr>
        <p:spPr>
          <a:xfrm>
            <a:off x="25822016" y="14506808"/>
            <a:ext cx="281806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Terminal inverted repeat (TIR)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439680" y="8201594"/>
            <a:ext cx="2173146" cy="83635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>
                <a:sym typeface="+mn-ea"/>
              </a:rPr>
              <a:t>Impurity </a:t>
            </a:r>
            <a:r>
              <a:rPr lang="en-US" sz="2400" dirty="0">
                <a:sym typeface="+mn-ea"/>
              </a:rPr>
              <a:t>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814345" y="983108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4442236" y="11574274"/>
            <a:ext cx="2190361" cy="9080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 flipH="1">
            <a:off x="15524980" y="7159263"/>
            <a:ext cx="1275" cy="9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0"/>
          </p:cNvCxnSpPr>
          <p:nvPr/>
        </p:nvCxnSpPr>
        <p:spPr>
          <a:xfrm flipH="1">
            <a:off x="15535305" y="9055831"/>
            <a:ext cx="1007" cy="77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矩形 30"/>
          <p:cNvSpPr/>
          <p:nvPr/>
        </p:nvSpPr>
        <p:spPr>
          <a:xfrm>
            <a:off x="13968692" y="14612766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750619" y="11996148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847559" y="15035266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3025041" y="12199271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Impurity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3008049" y="13174784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73944" y="344806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1200907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44468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40161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479541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4020651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3354680" y="11130338"/>
            <a:ext cx="1731039" cy="948696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27907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3241422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540170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627695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5274150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6065679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374820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16387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228975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731006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8095304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99969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787425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862603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92404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2432642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9516641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951798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9600282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986966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10289264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1028926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1028926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1055364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14" idx="3"/>
            <a:endCxn id="155" idx="3"/>
          </p:cNvCxnSpPr>
          <p:nvPr/>
        </p:nvCxnSpPr>
        <p:spPr>
          <a:xfrm flipH="1">
            <a:off x="11479824" y="12028281"/>
            <a:ext cx="2962410" cy="123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506688" y="4098904"/>
            <a:ext cx="2932993" cy="4520870"/>
          </a:xfrm>
          <a:prstGeom prst="bentConnector3">
            <a:avLst>
              <a:gd name="adj1" fmla="val 57423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stCxn id="13" idx="2"/>
          </p:cNvCxnSpPr>
          <p:nvPr/>
        </p:nvCxnSpPr>
        <p:spPr>
          <a:xfrm>
            <a:off x="15535303" y="10600612"/>
            <a:ext cx="0" cy="94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15547819" y="12482286"/>
            <a:ext cx="0" cy="67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31" idx="0"/>
          </p:cNvCxnSpPr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 flipV="1">
            <a:off x="17248475" y="3267432"/>
            <a:ext cx="951936" cy="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299502" y="4389802"/>
            <a:ext cx="426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multi-mapped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1536738" cy="471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647260" y="1401688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1062178"/>
              </p:ext>
            </p:extLst>
          </p:nvPr>
        </p:nvGraphicFramePr>
        <p:xfrm>
          <a:off x="18200411" y="2500362"/>
          <a:ext cx="1835161" cy="1717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Key (</a:t>
                      </a:r>
                      <a:r>
                        <a:rPr lang="en-US" altLang="zh-CN" sz="1200" dirty="0" err="1"/>
                        <a:t>kmer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418688" y="4370606"/>
            <a:ext cx="989432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408124" y="4370606"/>
            <a:ext cx="923451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299981" y="5020243"/>
            <a:ext cx="2173146" cy="701838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sp>
        <p:nvSpPr>
          <p:cNvPr id="12" name="六边形 11"/>
          <p:cNvSpPr/>
          <p:nvPr/>
        </p:nvSpPr>
        <p:spPr>
          <a:xfrm>
            <a:off x="14299984" y="5864516"/>
            <a:ext cx="2173145" cy="66323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Chimeric 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663046" y="670566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8326494" y="4952178"/>
            <a:ext cx="2190361" cy="696813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58049" y="1402238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2" y="140225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858049" y="2815781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858089" y="2565810"/>
            <a:ext cx="3389765" cy="2801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116378" y="2318234"/>
            <a:ext cx="1613" cy="18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 flipH="1">
            <a:off x="15552973" y="2305535"/>
            <a:ext cx="291" cy="26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41" y="1069801"/>
            <a:ext cx="3523" cy="3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5422130" y="3419551"/>
            <a:ext cx="1319" cy="67482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2" y="304387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>
            <a:off x="15386553" y="4835161"/>
            <a:ext cx="0" cy="20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5384009" y="5731882"/>
            <a:ext cx="2549" cy="13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117922" y="30345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 flipH="1">
            <a:off x="15384009" y="6525364"/>
            <a:ext cx="2549" cy="18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3"/>
            <a:endCxn id="14" idx="3"/>
          </p:cNvCxnSpPr>
          <p:nvPr/>
        </p:nvCxnSpPr>
        <p:spPr>
          <a:xfrm flipV="1">
            <a:off x="17104967" y="5300584"/>
            <a:ext cx="1221527" cy="1789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856654" y="6705663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7763113" y="7431009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873846" y="7398341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411254" y="5648991"/>
            <a:ext cx="0" cy="20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>
            <a:off x="18326493" y="5820213"/>
            <a:ext cx="2259001" cy="640860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cxnSp>
        <p:nvCxnSpPr>
          <p:cNvPr id="36" name="直接箭头连接符 35"/>
          <p:cNvCxnSpPr>
            <a:endCxn id="31" idx="0"/>
          </p:cNvCxnSpPr>
          <p:nvPr/>
        </p:nvCxnSpPr>
        <p:spPr>
          <a:xfrm>
            <a:off x="19411259" y="6473711"/>
            <a:ext cx="1" cy="23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3519839" y="789671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1787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19729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107402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110270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19237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2368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510316" y="4093976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3965912" y="4093707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138786" y="4092799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413896" y="40939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299984" y="4637053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134626" y="46497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828700" y="46493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075327" y="1570489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8171882" y="180544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8268445" y="20179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19770782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19867334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19963895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8910377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006931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103492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387903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387903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71344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71344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55420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55420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388616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388616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8023299" y="6882758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9514476" y="68929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8043246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9118881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20229647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3004421" y="1272262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4154286" y="1272475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802152" y="1272477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043701" y="801884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5726623" y="775609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3004430" y="4390791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4147031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794896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174672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4274336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4391395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4508371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692180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820337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967627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6084684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6201663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337844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761302" y="27203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865562" y="291692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5024057" y="31499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5168835" y="338741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5273093" y="35934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5431587" y="383606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535846" y="404213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297023" y="16822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454109" y="187883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571038" y="2111887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695035" y="234931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38166" y="1685999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675877" y="19285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00919" y="213465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5023795" y="439078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5126354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639387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756448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873423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5057232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4539724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5230614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5389109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533882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638151" y="1769997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796635" y="2012582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900905" y="2218651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4188551" y="1393529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5055033" y="1393526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834139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702885" y="1393526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276736" y="1273869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306540" y="1397757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8060085" y="1397752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27772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52044" y="1398013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165966" y="1398020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81678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4098696" y="6103570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678596" y="6028458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098700" y="5983926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792045" y="5979477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792040" y="6104054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105395" y="6678880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792043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997840" y="6676331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798601" y="7319964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44058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685155" y="7319964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242814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4115592" y="7319964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3337139" y="7319964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995421" y="6103570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1891981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1891982" y="5481301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950235" y="4658088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971945" y="5565647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removal</a:t>
            </a:r>
            <a:endParaRPr lang="zh-CN" altLang="en-US" sz="2400" b="1" dirty="0"/>
          </a:p>
        </p:txBody>
      </p:sp>
      <p:sp>
        <p:nvSpPr>
          <p:cNvPr id="154" name="矩形 153"/>
          <p:cNvSpPr/>
          <p:nvPr/>
        </p:nvSpPr>
        <p:spPr>
          <a:xfrm>
            <a:off x="1326772" y="8296654"/>
            <a:ext cx="9702488" cy="7725231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5" name="矩形 154"/>
          <p:cNvSpPr/>
          <p:nvPr/>
        </p:nvSpPr>
        <p:spPr>
          <a:xfrm>
            <a:off x="12444735" y="8362362"/>
            <a:ext cx="10130608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4651393" y="8655116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403009" y="11355730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3745722" y="8475484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4656783" y="90540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4692690" y="9485069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068463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048513" y="9040298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060726" y="9482501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7696350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7701351" y="90550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7662505" y="9477507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180886" y="865511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8935173" y="9055970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180886" y="946320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3740927" y="10129647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188979" y="11344015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5746379" y="11344017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7922296" y="11343036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8631450" y="11343097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244784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7963564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8666922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5769936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040017" y="9933381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040017" y="11174188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19840590" y="15170845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5635952" y="12149041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7718479" y="12147691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19545548" y="15543649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4815420" y="15186810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248042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7620199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6553904" y="15639437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5975909" y="14339197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17175401" y="15004634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3761789" y="14421410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15992903" y="12350816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175401" y="14171022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15975909" y="13326327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17175401" y="13150267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349216" y="346420"/>
            <a:ext cx="9704885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224"/>
          <p:cNvSpPr/>
          <p:nvPr/>
        </p:nvSpPr>
        <p:spPr>
          <a:xfrm>
            <a:off x="1891981" y="9162169"/>
            <a:ext cx="8261628" cy="33461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6" name="直接箭头连接符 225"/>
          <p:cNvCxnSpPr>
            <a:stCxn id="233" idx="2"/>
            <a:endCxn id="441" idx="0"/>
          </p:cNvCxnSpPr>
          <p:nvPr/>
        </p:nvCxnSpPr>
        <p:spPr>
          <a:xfrm>
            <a:off x="4659628" y="9494192"/>
            <a:ext cx="915" cy="494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41" idx="3"/>
            <a:endCxn id="235" idx="2"/>
          </p:cNvCxnSpPr>
          <p:nvPr/>
        </p:nvCxnSpPr>
        <p:spPr>
          <a:xfrm flipV="1">
            <a:off x="5238233" y="9494190"/>
            <a:ext cx="1299591" cy="715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35" idx="2"/>
            <a:endCxn id="447" idx="0"/>
          </p:cNvCxnSpPr>
          <p:nvPr/>
        </p:nvCxnSpPr>
        <p:spPr>
          <a:xfrm>
            <a:off x="6537824" y="9494187"/>
            <a:ext cx="508455" cy="18686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2635829" y="9162168"/>
            <a:ext cx="872064" cy="334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081938" y="9159826"/>
            <a:ext cx="1155379" cy="334365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101788" y="9157803"/>
            <a:ext cx="872064" cy="3363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>
            <a:stCxn id="445" idx="1"/>
            <a:endCxn id="530" idx="1"/>
          </p:cNvCxnSpPr>
          <p:nvPr/>
        </p:nvCxnSpPr>
        <p:spPr>
          <a:xfrm flipH="1">
            <a:off x="2633233" y="11529639"/>
            <a:ext cx="2278" cy="223488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2" name="文本框 271"/>
          <p:cNvSpPr txBox="1"/>
          <p:nvPr/>
        </p:nvSpPr>
        <p:spPr>
          <a:xfrm>
            <a:off x="1895667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</a:t>
            </a:r>
          </a:p>
        </p:txBody>
      </p:sp>
      <p:sp>
        <p:nvSpPr>
          <p:cNvPr id="279" name="文本框 278"/>
          <p:cNvSpPr txBox="1"/>
          <p:nvPr/>
        </p:nvSpPr>
        <p:spPr>
          <a:xfrm>
            <a:off x="2114635" y="14960311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）</a:t>
            </a:r>
          </a:p>
        </p:txBody>
      </p:sp>
      <p:sp>
        <p:nvSpPr>
          <p:cNvPr id="282" name="文本框 281"/>
          <p:cNvSpPr txBox="1"/>
          <p:nvPr/>
        </p:nvSpPr>
        <p:spPr>
          <a:xfrm>
            <a:off x="8539794" y="14423118"/>
            <a:ext cx="73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 …</a:t>
            </a:r>
            <a:endParaRPr lang="zh-CN" altLang="en-US" sz="2400" b="1" dirty="0"/>
          </a:p>
        </p:txBody>
      </p:sp>
      <p:sp>
        <p:nvSpPr>
          <p:cNvPr id="283" name="矩形 282"/>
          <p:cNvSpPr/>
          <p:nvPr/>
        </p:nvSpPr>
        <p:spPr>
          <a:xfrm>
            <a:off x="12445132" y="345699"/>
            <a:ext cx="10109251" cy="75081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3219908" y="333405"/>
            <a:ext cx="3401323" cy="1568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5011570" y="35793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4369177" y="31486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4446770" y="392791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4480978" y="15124489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4175959" y="4366507"/>
            <a:ext cx="1653616" cy="81853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4753034" y="192324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4278283" y="2373921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3836384" y="556583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3737360" y="644108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4754126" y="543828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4483682" y="622980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4777709" y="2880702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4081731" y="7712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4619566" y="135191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4025730" y="747419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4433276" y="825943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redundant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3700685" y="716382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4656105" y="803838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4191639" y="879016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53" name="矩形 352"/>
          <p:cNvSpPr/>
          <p:nvPr/>
        </p:nvSpPr>
        <p:spPr>
          <a:xfrm>
            <a:off x="24501646" y="9567977"/>
            <a:ext cx="1084233" cy="202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24525240" y="10375803"/>
            <a:ext cx="1084233" cy="207476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23962684" y="11154749"/>
            <a:ext cx="2168098" cy="211122"/>
            <a:chOff x="20486385" y="12084488"/>
            <a:chExt cx="2085565" cy="202437"/>
          </a:xfrm>
        </p:grpSpPr>
        <p:sp>
          <p:nvSpPr>
            <p:cNvPr id="355" name="矩形 354"/>
            <p:cNvSpPr/>
            <p:nvPr/>
          </p:nvSpPr>
          <p:spPr>
            <a:xfrm>
              <a:off x="20486385" y="12085931"/>
              <a:ext cx="521480" cy="2009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21006157" y="12084488"/>
              <a:ext cx="1042960" cy="202436"/>
            </a:xfrm>
            <a:prstGeom prst="rect">
              <a:avLst/>
            </a:prstGeom>
            <a:solidFill>
              <a:srgbClr val="1BE36B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</a:rPr>
                <a:t>F2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050470" y="12087423"/>
              <a:ext cx="521480" cy="1943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0" name="文本框 359"/>
          <p:cNvSpPr txBox="1"/>
          <p:nvPr/>
        </p:nvSpPr>
        <p:spPr>
          <a:xfrm>
            <a:off x="23921269" y="9858232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1</a:t>
            </a:r>
          </a:p>
        </p:txBody>
      </p:sp>
      <p:sp>
        <p:nvSpPr>
          <p:cNvPr id="361" name="文本框 360"/>
          <p:cNvSpPr txBox="1"/>
          <p:nvPr/>
        </p:nvSpPr>
        <p:spPr>
          <a:xfrm>
            <a:off x="23901959" y="908817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62" name="文本框 361"/>
          <p:cNvSpPr txBox="1"/>
          <p:nvPr/>
        </p:nvSpPr>
        <p:spPr>
          <a:xfrm>
            <a:off x="23930825" y="10594110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2</a:t>
            </a:r>
          </a:p>
        </p:txBody>
      </p:sp>
      <p:sp>
        <p:nvSpPr>
          <p:cNvPr id="363" name="文本框 362"/>
          <p:cNvSpPr txBox="1"/>
          <p:nvPr/>
        </p:nvSpPr>
        <p:spPr>
          <a:xfrm>
            <a:off x="23559688" y="11397832"/>
            <a:ext cx="29416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Nested family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4245626" y="13314813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4676677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5235145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4685726" y="11852469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5235145" y="118538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936738" y="11936113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4448832" y="1220549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4610044" y="12625095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5263557" y="1262509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4610044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5263557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4847717" y="1262509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4455339" y="1288947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4649906" y="10290408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088102" y="1029488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4670991" y="1070524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7690961" y="102156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7707260" y="1064332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172427" y="1022170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184582" y="1078151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211087" y="1185999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5768487" y="1185999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24403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576918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5495582" y="11858401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7919205" y="11858506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8645534" y="11878407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7952329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216712" y="11872044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8658342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1335287" y="900389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21327840" y="8935298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6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sp>
        <p:nvSpPr>
          <p:cNvPr id="504" name="文本框 503"/>
          <p:cNvSpPr txBox="1"/>
          <p:nvPr/>
        </p:nvSpPr>
        <p:spPr>
          <a:xfrm>
            <a:off x="10380102" y="9038828"/>
            <a:ext cx="38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cxnSp>
        <p:nvCxnSpPr>
          <p:cNvPr id="391" name="直接箭头连接符 390"/>
          <p:cNvCxnSpPr>
            <a:stCxn id="12" idx="3"/>
            <a:endCxn id="154" idx="3"/>
          </p:cNvCxnSpPr>
          <p:nvPr/>
        </p:nvCxnSpPr>
        <p:spPr>
          <a:xfrm rot="10800000" flipV="1">
            <a:off x="11029262" y="6196133"/>
            <a:ext cx="3270720" cy="5963138"/>
          </a:xfrm>
          <a:prstGeom prst="bentConnector3">
            <a:avLst>
              <a:gd name="adj1" fmla="val 7388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>
            <a:stCxn id="14" idx="0"/>
            <a:endCxn id="155" idx="0"/>
          </p:cNvCxnSpPr>
          <p:nvPr/>
        </p:nvCxnSpPr>
        <p:spPr>
          <a:xfrm flipH="1">
            <a:off x="17510044" y="5300580"/>
            <a:ext cx="3006811" cy="3061782"/>
          </a:xfrm>
          <a:prstGeom prst="bentConnector4">
            <a:avLst>
              <a:gd name="adj1" fmla="val -78562"/>
              <a:gd name="adj2" fmla="val 9015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054106" y="4100518"/>
            <a:ext cx="3245879" cy="1270644"/>
          </a:xfrm>
          <a:prstGeom prst="bentConnector3">
            <a:avLst>
              <a:gd name="adj1" fmla="val 7311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94119" y="9157798"/>
            <a:ext cx="872064" cy="3363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4082854" y="9988257"/>
            <a:ext cx="1155379" cy="44203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44" name="圆角矩形 443"/>
          <p:cNvSpPr/>
          <p:nvPr/>
        </p:nvSpPr>
        <p:spPr>
          <a:xfrm>
            <a:off x="1891981" y="11368860"/>
            <a:ext cx="8261628" cy="3298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5" name="矩形 444"/>
          <p:cNvSpPr/>
          <p:nvPr/>
        </p:nvSpPr>
        <p:spPr>
          <a:xfrm>
            <a:off x="2635509" y="11364904"/>
            <a:ext cx="872064" cy="329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4081938" y="11364908"/>
            <a:ext cx="1155379" cy="3314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6468589" y="11362881"/>
            <a:ext cx="1155379" cy="333508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7626356" y="11362881"/>
            <a:ext cx="412747" cy="331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6063880" y="11364903"/>
            <a:ext cx="412747" cy="329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6" name="矩形 515"/>
          <p:cNvSpPr/>
          <p:nvPr/>
        </p:nvSpPr>
        <p:spPr>
          <a:xfrm>
            <a:off x="8394119" y="11362883"/>
            <a:ext cx="872064" cy="332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263550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4081938" y="12644964"/>
            <a:ext cx="1155379" cy="33544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6063880" y="12648070"/>
            <a:ext cx="412747" cy="332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6484570" y="12648166"/>
            <a:ext cx="412747" cy="33224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7205667" y="13594667"/>
            <a:ext cx="412747" cy="33196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7626356" y="13594767"/>
            <a:ext cx="412747" cy="34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3" name="矩形 522"/>
          <p:cNvSpPr/>
          <p:nvPr/>
        </p:nvSpPr>
        <p:spPr>
          <a:xfrm>
            <a:off x="840331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6468589" y="14432386"/>
            <a:ext cx="1155379" cy="3367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6484568" y="15369940"/>
            <a:ext cx="1155379" cy="355994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7642336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6079860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3037942" y="13596247"/>
            <a:ext cx="1155379" cy="330389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4195711" y="13600443"/>
            <a:ext cx="412747" cy="326188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633235" y="13600443"/>
            <a:ext cx="412747" cy="32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4099614" y="14431224"/>
            <a:ext cx="1155379" cy="33887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5240622" y="14436211"/>
            <a:ext cx="412747" cy="33389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3678146" y="14436212"/>
            <a:ext cx="412747" cy="333891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1935663" y="15384422"/>
            <a:ext cx="1155379" cy="341515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3093430" y="15374310"/>
            <a:ext cx="412747" cy="3516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1503818" y="15384419"/>
            <a:ext cx="412747" cy="34151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537" name="直接箭头连接符 536"/>
          <p:cNvCxnSpPr>
            <a:stCxn id="445" idx="3"/>
            <a:endCxn id="535" idx="3"/>
          </p:cNvCxnSpPr>
          <p:nvPr/>
        </p:nvCxnSpPr>
        <p:spPr>
          <a:xfrm flipH="1">
            <a:off x="3506175" y="11529634"/>
            <a:ext cx="1398" cy="4020486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直接箭头连接符 537"/>
          <p:cNvCxnSpPr>
            <a:stCxn id="445" idx="2"/>
            <a:endCxn id="535" idx="1"/>
          </p:cNvCxnSpPr>
          <p:nvPr/>
        </p:nvCxnSpPr>
        <p:spPr>
          <a:xfrm>
            <a:off x="3071544" y="11694369"/>
            <a:ext cx="21887" cy="3855755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直接箭头连接符 538"/>
          <p:cNvCxnSpPr>
            <a:stCxn id="446" idx="1"/>
            <a:endCxn id="533" idx="3"/>
          </p:cNvCxnSpPr>
          <p:nvPr/>
        </p:nvCxnSpPr>
        <p:spPr>
          <a:xfrm>
            <a:off x="4081938" y="11530650"/>
            <a:ext cx="895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直接箭头连接符 539"/>
          <p:cNvCxnSpPr>
            <a:stCxn id="446" idx="3"/>
            <a:endCxn id="532" idx="1"/>
          </p:cNvCxnSpPr>
          <p:nvPr/>
        </p:nvCxnSpPr>
        <p:spPr>
          <a:xfrm>
            <a:off x="5237319" y="11530650"/>
            <a:ext cx="330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514" idx="1"/>
            <a:endCxn id="527" idx="1"/>
          </p:cNvCxnSpPr>
          <p:nvPr/>
        </p:nvCxnSpPr>
        <p:spPr>
          <a:xfrm>
            <a:off x="6063882" y="11529635"/>
            <a:ext cx="15981" cy="4018302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直接箭头连接符 541"/>
          <p:cNvCxnSpPr>
            <a:stCxn id="447" idx="1"/>
            <a:endCxn id="524" idx="1"/>
          </p:cNvCxnSpPr>
          <p:nvPr/>
        </p:nvCxnSpPr>
        <p:spPr>
          <a:xfrm>
            <a:off x="6468585" y="11529637"/>
            <a:ext cx="0" cy="3071140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直接箭头连接符 542"/>
          <p:cNvCxnSpPr>
            <a:stCxn id="513" idx="1"/>
            <a:endCxn id="524" idx="3"/>
          </p:cNvCxnSpPr>
          <p:nvPr/>
        </p:nvCxnSpPr>
        <p:spPr>
          <a:xfrm flipH="1">
            <a:off x="7623969" y="11528627"/>
            <a:ext cx="2389" cy="3072151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直接箭头连接符 543"/>
          <p:cNvCxnSpPr>
            <a:stCxn id="513" idx="3"/>
            <a:endCxn id="526" idx="3"/>
          </p:cNvCxnSpPr>
          <p:nvPr/>
        </p:nvCxnSpPr>
        <p:spPr>
          <a:xfrm>
            <a:off x="8039104" y="11528628"/>
            <a:ext cx="15981" cy="401931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516" idx="1"/>
            <a:endCxn id="523" idx="1"/>
          </p:cNvCxnSpPr>
          <p:nvPr/>
        </p:nvCxnSpPr>
        <p:spPr>
          <a:xfrm>
            <a:off x="8394119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直接箭头连接符 545"/>
          <p:cNvCxnSpPr>
            <a:stCxn id="516" idx="3"/>
            <a:endCxn id="523" idx="3"/>
          </p:cNvCxnSpPr>
          <p:nvPr/>
        </p:nvCxnSpPr>
        <p:spPr>
          <a:xfrm>
            <a:off x="9266183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8" name="文本框 547"/>
          <p:cNvSpPr txBox="1"/>
          <p:nvPr/>
        </p:nvSpPr>
        <p:spPr>
          <a:xfrm>
            <a:off x="8391636" y="12224979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</a:t>
            </a:r>
          </a:p>
        </p:txBody>
      </p:sp>
      <p:sp>
        <p:nvSpPr>
          <p:cNvPr id="549" name="文本框 548"/>
          <p:cNvSpPr txBox="1"/>
          <p:nvPr/>
        </p:nvSpPr>
        <p:spPr>
          <a:xfrm>
            <a:off x="6293238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6876084" y="1318153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</a:t>
            </a:r>
          </a:p>
        </p:txBody>
      </p:sp>
      <p:sp>
        <p:nvSpPr>
          <p:cNvPr id="551" name="文本框 550"/>
          <p:cNvSpPr txBox="1"/>
          <p:nvPr/>
        </p:nvSpPr>
        <p:spPr>
          <a:xfrm>
            <a:off x="4215227" y="1220549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</a:t>
            </a:r>
          </a:p>
        </p:txBody>
      </p:sp>
      <p:sp>
        <p:nvSpPr>
          <p:cNvPr id="552" name="文本框 551"/>
          <p:cNvSpPr txBox="1"/>
          <p:nvPr/>
        </p:nvSpPr>
        <p:spPr>
          <a:xfrm>
            <a:off x="6669227" y="1403774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）</a:t>
            </a:r>
          </a:p>
        </p:txBody>
      </p:sp>
      <p:sp>
        <p:nvSpPr>
          <p:cNvPr id="553" name="文本框 552"/>
          <p:cNvSpPr txBox="1"/>
          <p:nvPr/>
        </p:nvSpPr>
        <p:spPr>
          <a:xfrm>
            <a:off x="3377322" y="13178283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）</a:t>
            </a:r>
          </a:p>
        </p:txBody>
      </p:sp>
      <p:sp>
        <p:nvSpPr>
          <p:cNvPr id="554" name="文本框 553"/>
          <p:cNvSpPr txBox="1"/>
          <p:nvPr/>
        </p:nvSpPr>
        <p:spPr>
          <a:xfrm>
            <a:off x="4386566" y="14023006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）</a:t>
            </a:r>
          </a:p>
        </p:txBody>
      </p:sp>
      <p:sp>
        <p:nvSpPr>
          <p:cNvPr id="555" name="文本框 554"/>
          <p:cNvSpPr txBox="1"/>
          <p:nvPr/>
        </p:nvSpPr>
        <p:spPr>
          <a:xfrm>
            <a:off x="6705525" y="14980935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）</a:t>
            </a:r>
          </a:p>
        </p:txBody>
      </p:sp>
      <p:sp>
        <p:nvSpPr>
          <p:cNvPr id="584" name="文本框 583"/>
          <p:cNvSpPr txBox="1"/>
          <p:nvPr/>
        </p:nvSpPr>
        <p:spPr>
          <a:xfrm>
            <a:off x="20292966" y="9812065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</p:spTree>
    <p:extLst>
      <p:ext uri="{BB962C8B-B14F-4D97-AF65-F5344CB8AC3E}">
        <p14:creationId xmlns:p14="http://schemas.microsoft.com/office/powerpoint/2010/main" val="20282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23878458" y="4379752"/>
            <a:ext cx="3271995" cy="160844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K-mer Based De Novo TE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47" name="流程图: 可选过程 246"/>
          <p:cNvSpPr/>
          <p:nvPr/>
        </p:nvSpPr>
        <p:spPr>
          <a:xfrm rot="5400000">
            <a:off x="15693481" y="-2073634"/>
            <a:ext cx="884464" cy="523202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200" dirty="0"/>
              <a:t>Genome Assembly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248" name="直接箭头连接符 247"/>
          <p:cNvCxnSpPr>
            <a:stCxn id="247" idx="3"/>
            <a:endCxn id="251" idx="0"/>
          </p:cNvCxnSpPr>
          <p:nvPr/>
        </p:nvCxnSpPr>
        <p:spPr>
          <a:xfrm flipH="1">
            <a:off x="16133598" y="984609"/>
            <a:ext cx="2115" cy="4908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流程图: 可选过程 250"/>
          <p:cNvSpPr/>
          <p:nvPr/>
        </p:nvSpPr>
        <p:spPr>
          <a:xfrm>
            <a:off x="13031244" y="1475428"/>
            <a:ext cx="6204708" cy="6792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Splitting into chunks 200MB</a:t>
            </a:r>
            <a:endParaRPr lang="en-US" altLang="zh-CN" sz="3200" dirty="0">
              <a:sym typeface="+mn-ea"/>
            </a:endParaRPr>
          </a:p>
        </p:txBody>
      </p:sp>
      <p:sp>
        <p:nvSpPr>
          <p:cNvPr id="253" name="流程图: 可选过程 252"/>
          <p:cNvSpPr/>
          <p:nvPr/>
        </p:nvSpPr>
        <p:spPr>
          <a:xfrm>
            <a:off x="14376765" y="4375909"/>
            <a:ext cx="3524702" cy="14978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Structural-Based LTR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55" name="流程图: 可选过程 254"/>
          <p:cNvSpPr/>
          <p:nvPr/>
        </p:nvSpPr>
        <p:spPr>
          <a:xfrm>
            <a:off x="15435314" y="9548250"/>
            <a:ext cx="1428649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TIR</a:t>
            </a:r>
            <a:endParaRPr lang="en-US" altLang="zh-CN" sz="3200" dirty="0">
              <a:sym typeface="+mn-ea"/>
            </a:endParaRPr>
          </a:p>
        </p:txBody>
      </p:sp>
      <p:sp>
        <p:nvSpPr>
          <p:cNvPr id="256" name="流程图: 可选过程 255"/>
          <p:cNvSpPr/>
          <p:nvPr/>
        </p:nvSpPr>
        <p:spPr>
          <a:xfrm>
            <a:off x="9941208" y="9430671"/>
            <a:ext cx="1963254" cy="70224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LTR</a:t>
            </a:r>
            <a:endParaRPr lang="en-US" altLang="zh-CN" sz="3200" dirty="0">
              <a:sym typeface="+mn-ea"/>
            </a:endParaRPr>
          </a:p>
        </p:txBody>
      </p:sp>
      <p:sp>
        <p:nvSpPr>
          <p:cNvPr id="261" name="流程图: 可选过程 260"/>
          <p:cNvSpPr/>
          <p:nvPr/>
        </p:nvSpPr>
        <p:spPr>
          <a:xfrm>
            <a:off x="14067106" y="13539541"/>
            <a:ext cx="4175313" cy="19496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false positives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3" name="圆角矩形 262"/>
          <p:cNvSpPr/>
          <p:nvPr/>
        </p:nvSpPr>
        <p:spPr>
          <a:xfrm rot="5400000">
            <a:off x="16029655" y="2244822"/>
            <a:ext cx="4258379" cy="18072063"/>
          </a:xfrm>
          <a:prstGeom prst="roundRect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23082054" y="10623390"/>
            <a:ext cx="39084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Determine </a:t>
            </a:r>
          </a:p>
          <a:p>
            <a:pPr algn="ctr">
              <a:buClrTx/>
              <a:buSzTx/>
              <a:buFontTx/>
            </a:pPr>
            <a:r>
              <a:rPr lang="en-US" altLang="zh-CN" sz="3200" dirty="0"/>
              <a:t>fine-grained boundary</a:t>
            </a:r>
            <a:endParaRPr lang="en-US" altLang="zh-CN" sz="3200" dirty="0">
              <a:sym typeface="+mn-ea"/>
            </a:endParaRPr>
          </a:p>
        </p:txBody>
      </p:sp>
      <p:sp>
        <p:nvSpPr>
          <p:cNvPr id="266" name="流程图: 可选过程 265"/>
          <p:cNvSpPr/>
          <p:nvPr/>
        </p:nvSpPr>
        <p:spPr>
          <a:xfrm>
            <a:off x="14446368" y="10733540"/>
            <a:ext cx="3416787" cy="12699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Structural-Based TIR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67" name="流程图: 可选过程 266"/>
          <p:cNvSpPr/>
          <p:nvPr/>
        </p:nvSpPr>
        <p:spPr>
          <a:xfrm>
            <a:off x="13858493" y="2691515"/>
            <a:ext cx="4554440" cy="778913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sequencing gaps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9" name="六边形 268"/>
          <p:cNvSpPr/>
          <p:nvPr/>
        </p:nvSpPr>
        <p:spPr>
          <a:xfrm>
            <a:off x="24824225" y="8212146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0" name="流程图: 可选过程 269"/>
          <p:cNvSpPr/>
          <p:nvPr/>
        </p:nvSpPr>
        <p:spPr>
          <a:xfrm>
            <a:off x="5305138" y="4385863"/>
            <a:ext cx="3773252" cy="133535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>
                <a:sym typeface="+mn-ea"/>
              </a:rPr>
              <a:t>Homology-Based TE Searching</a:t>
            </a:r>
          </a:p>
        </p:txBody>
      </p:sp>
      <p:sp>
        <p:nvSpPr>
          <p:cNvPr id="272" name="流程图: 可选过程 271"/>
          <p:cNvSpPr/>
          <p:nvPr/>
        </p:nvSpPr>
        <p:spPr>
          <a:xfrm>
            <a:off x="5002509" y="13600021"/>
            <a:ext cx="4391129" cy="188920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ym typeface="+mn-ea"/>
              </a:rPr>
              <a:t>Generating a clean, classified, and </a:t>
            </a:r>
          </a:p>
          <a:p>
            <a:pPr algn="ctr"/>
            <a:r>
              <a:rPr lang="en-US" altLang="zh-CN" sz="3200" dirty="0">
                <a:sym typeface="+mn-ea"/>
              </a:rPr>
              <a:t>non-redundant </a:t>
            </a:r>
          </a:p>
          <a:p>
            <a:pPr algn="ctr"/>
            <a:r>
              <a:rPr lang="en-US" altLang="zh-CN" sz="3200" dirty="0">
                <a:sym typeface="+mn-ea"/>
              </a:rPr>
              <a:t>TE library</a:t>
            </a:r>
          </a:p>
        </p:txBody>
      </p:sp>
      <p:cxnSp>
        <p:nvCxnSpPr>
          <p:cNvPr id="273" name="直接箭头连接符 272"/>
          <p:cNvCxnSpPr>
            <a:stCxn id="251" idx="2"/>
            <a:endCxn id="267" idx="0"/>
          </p:cNvCxnSpPr>
          <p:nvPr/>
        </p:nvCxnSpPr>
        <p:spPr>
          <a:xfrm>
            <a:off x="16133598" y="2154652"/>
            <a:ext cx="2115" cy="536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67" idx="2"/>
            <a:endCxn id="29" idx="0"/>
          </p:cNvCxnSpPr>
          <p:nvPr/>
        </p:nvCxnSpPr>
        <p:spPr>
          <a:xfrm rot="16200000" flipH="1">
            <a:off x="20370422" y="-764282"/>
            <a:ext cx="909324" cy="937874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267" idx="2"/>
            <a:endCxn id="270" idx="0"/>
          </p:cNvCxnSpPr>
          <p:nvPr/>
        </p:nvCxnSpPr>
        <p:spPr>
          <a:xfrm rot="5400000">
            <a:off x="11206022" y="-543829"/>
            <a:ext cx="915435" cy="89439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53" idx="2"/>
            <a:endCxn id="256" idx="0"/>
          </p:cNvCxnSpPr>
          <p:nvPr/>
        </p:nvCxnSpPr>
        <p:spPr>
          <a:xfrm rot="5400000">
            <a:off x="11752496" y="5044051"/>
            <a:ext cx="3556960" cy="5216281"/>
          </a:xfrm>
          <a:prstGeom prst="bentConnector3">
            <a:avLst>
              <a:gd name="adj1" fmla="val 3379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9" idx="2"/>
            <a:endCxn id="349" idx="0"/>
          </p:cNvCxnSpPr>
          <p:nvPr/>
        </p:nvCxnSpPr>
        <p:spPr>
          <a:xfrm flipH="1">
            <a:off x="25509583" y="5988193"/>
            <a:ext cx="4873" cy="5899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4" name="流程图: 可选过程 293"/>
          <p:cNvSpPr/>
          <p:nvPr/>
        </p:nvSpPr>
        <p:spPr>
          <a:xfrm>
            <a:off x="19833385" y="9526068"/>
            <a:ext cx="1642302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Helitron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04" name="肘形连接符 303"/>
          <p:cNvCxnSpPr>
            <a:stCxn id="269" idx="0"/>
            <a:endCxn id="255" idx="0"/>
          </p:cNvCxnSpPr>
          <p:nvPr/>
        </p:nvCxnSpPr>
        <p:spPr>
          <a:xfrm flipH="1">
            <a:off x="16149639" y="8633390"/>
            <a:ext cx="8674586" cy="914860"/>
          </a:xfrm>
          <a:prstGeom prst="bentConnector4">
            <a:avLst>
              <a:gd name="adj1" fmla="val 100027"/>
              <a:gd name="adj2" fmla="val 728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294" idx="2"/>
            <a:endCxn id="752" idx="2"/>
          </p:cNvCxnSpPr>
          <p:nvPr/>
        </p:nvCxnSpPr>
        <p:spPr>
          <a:xfrm>
            <a:off x="20654536" y="10237707"/>
            <a:ext cx="3586" cy="4948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stCxn id="255" idx="2"/>
            <a:endCxn id="266" idx="0"/>
          </p:cNvCxnSpPr>
          <p:nvPr/>
        </p:nvCxnSpPr>
        <p:spPr>
          <a:xfrm>
            <a:off x="16149639" y="10259889"/>
            <a:ext cx="5123" cy="473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256" idx="2"/>
            <a:endCxn id="763" idx="2"/>
          </p:cNvCxnSpPr>
          <p:nvPr/>
        </p:nvCxnSpPr>
        <p:spPr>
          <a:xfrm>
            <a:off x="10922835" y="10132914"/>
            <a:ext cx="7905" cy="59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stCxn id="261" idx="1"/>
            <a:endCxn id="272" idx="3"/>
          </p:cNvCxnSpPr>
          <p:nvPr/>
        </p:nvCxnSpPr>
        <p:spPr>
          <a:xfrm flipH="1">
            <a:off x="9393638" y="14514384"/>
            <a:ext cx="4673468" cy="302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5" name="流程图: 可选过程 334"/>
          <p:cNvSpPr/>
          <p:nvPr/>
        </p:nvSpPr>
        <p:spPr>
          <a:xfrm>
            <a:off x="5723814" y="9430672"/>
            <a:ext cx="2937676" cy="702242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LINE and SINE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36" name="肘形连接符 335"/>
          <p:cNvCxnSpPr>
            <a:stCxn id="752" idx="6"/>
            <a:endCxn id="261" idx="0"/>
          </p:cNvCxnSpPr>
          <p:nvPr/>
        </p:nvCxnSpPr>
        <p:spPr>
          <a:xfrm flipH="1">
            <a:off x="16154763" y="12000892"/>
            <a:ext cx="4503359" cy="1538649"/>
          </a:xfrm>
          <a:prstGeom prst="bentConnector4">
            <a:avLst>
              <a:gd name="adj1" fmla="val -5076"/>
              <a:gd name="adj2" fmla="val 500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3" name="肘形连接符 342"/>
          <p:cNvCxnSpPr/>
          <p:nvPr/>
        </p:nvCxnSpPr>
        <p:spPr>
          <a:xfrm rot="16200000" flipH="1">
            <a:off x="11835486" y="9220263"/>
            <a:ext cx="3406627" cy="5231928"/>
          </a:xfrm>
          <a:prstGeom prst="bentConnector3">
            <a:avLst>
              <a:gd name="adj1" fmla="val 7796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9" name="流程图: 可选过程 348"/>
          <p:cNvSpPr/>
          <p:nvPr/>
        </p:nvSpPr>
        <p:spPr>
          <a:xfrm>
            <a:off x="23287401" y="6578159"/>
            <a:ext cx="4444364" cy="7905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RepeatMasking &amp; FMEA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55" name="直接箭头连接符 354"/>
          <p:cNvCxnSpPr>
            <a:stCxn id="349" idx="2"/>
            <a:endCxn id="269" idx="2"/>
          </p:cNvCxnSpPr>
          <p:nvPr/>
        </p:nvCxnSpPr>
        <p:spPr>
          <a:xfrm flipH="1">
            <a:off x="25504711" y="7368661"/>
            <a:ext cx="4872" cy="8434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70" idx="2"/>
            <a:endCxn id="335" idx="0"/>
          </p:cNvCxnSpPr>
          <p:nvPr/>
        </p:nvCxnSpPr>
        <p:spPr>
          <a:xfrm>
            <a:off x="7191764" y="5721214"/>
            <a:ext cx="888" cy="370945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1203526" y="3876853"/>
            <a:ext cx="2814338" cy="920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1949544" y="12458826"/>
            <a:ext cx="132230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8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30" name="圆角矩形 329"/>
          <p:cNvSpPr/>
          <p:nvPr/>
        </p:nvSpPr>
        <p:spPr>
          <a:xfrm>
            <a:off x="1683980" y="4289450"/>
            <a:ext cx="1835159" cy="6637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Assembly</a:t>
            </a:r>
            <a:endParaRPr lang="zh-CN" altLang="en-US" sz="2400" dirty="0"/>
          </a:p>
        </p:txBody>
      </p:sp>
      <p:sp>
        <p:nvSpPr>
          <p:cNvPr id="384" name="六边形 383"/>
          <p:cNvSpPr/>
          <p:nvPr/>
        </p:nvSpPr>
        <p:spPr>
          <a:xfrm>
            <a:off x="1570057" y="7033739"/>
            <a:ext cx="2075525" cy="1390969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1385088" y="5366935"/>
            <a:ext cx="2451214" cy="136046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Internal processing module</a:t>
            </a:r>
          </a:p>
        </p:txBody>
      </p:sp>
      <p:sp>
        <p:nvSpPr>
          <p:cNvPr id="388" name="流程图: 可选过程 387"/>
          <p:cNvSpPr/>
          <p:nvPr/>
        </p:nvSpPr>
        <p:spPr>
          <a:xfrm>
            <a:off x="1736118" y="8864600"/>
            <a:ext cx="1730885" cy="78903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Type of TE</a:t>
            </a:r>
            <a:endParaRPr lang="en-US" altLang="zh-CN" sz="2400" dirty="0">
              <a:sym typeface="+mn-ea"/>
            </a:endParaRPr>
          </a:p>
        </p:txBody>
      </p:sp>
      <p:cxnSp>
        <p:nvCxnSpPr>
          <p:cNvPr id="649" name="直接箭头连接符 648"/>
          <p:cNvCxnSpPr>
            <a:stCxn id="267" idx="2"/>
            <a:endCxn id="253" idx="0"/>
          </p:cNvCxnSpPr>
          <p:nvPr/>
        </p:nvCxnSpPr>
        <p:spPr>
          <a:xfrm>
            <a:off x="16135713" y="3470428"/>
            <a:ext cx="3403" cy="905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2" name="六边形 268"/>
          <p:cNvSpPr/>
          <p:nvPr/>
        </p:nvSpPr>
        <p:spPr>
          <a:xfrm>
            <a:off x="18957720" y="10732551"/>
            <a:ext cx="3325810" cy="1270974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EAHelitron</a:t>
            </a:r>
          </a:p>
        </p:txBody>
      </p:sp>
      <p:sp>
        <p:nvSpPr>
          <p:cNvPr id="763" name="六边形 268"/>
          <p:cNvSpPr/>
          <p:nvPr/>
        </p:nvSpPr>
        <p:spPr>
          <a:xfrm>
            <a:off x="9399715" y="10730275"/>
            <a:ext cx="2994526" cy="1273612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68" name="直接箭头连接符 767"/>
          <p:cNvCxnSpPr>
            <a:stCxn id="269" idx="6"/>
            <a:endCxn id="294" idx="3"/>
          </p:cNvCxnSpPr>
          <p:nvPr/>
        </p:nvCxnSpPr>
        <p:spPr>
          <a:xfrm flipH="1">
            <a:off x="21475687" y="9050347"/>
            <a:ext cx="4029024" cy="831541"/>
          </a:xfrm>
          <a:prstGeom prst="bentConnector3">
            <a:avLst>
              <a:gd name="adj1" fmla="val 3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>
            <a:stCxn id="266" idx="2"/>
            <a:endCxn id="261" idx="0"/>
          </p:cNvCxnSpPr>
          <p:nvPr/>
        </p:nvCxnSpPr>
        <p:spPr>
          <a:xfrm>
            <a:off x="16154762" y="12003525"/>
            <a:ext cx="1" cy="1536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1" name="直接箭头连接符 770"/>
          <p:cNvCxnSpPr>
            <a:stCxn id="335" idx="2"/>
            <a:endCxn id="272" idx="0"/>
          </p:cNvCxnSpPr>
          <p:nvPr/>
        </p:nvCxnSpPr>
        <p:spPr>
          <a:xfrm>
            <a:off x="7192652" y="10132914"/>
            <a:ext cx="5422" cy="3467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6" name="直接箭头连接符 281"/>
          <p:cNvCxnSpPr>
            <a:stCxn id="253" idx="2"/>
            <a:endCxn id="294" idx="0"/>
          </p:cNvCxnSpPr>
          <p:nvPr/>
        </p:nvCxnSpPr>
        <p:spPr>
          <a:xfrm rot="16200000" flipH="1">
            <a:off x="16570648" y="5442179"/>
            <a:ext cx="3652357" cy="4515420"/>
          </a:xfrm>
          <a:prstGeom prst="bentConnector3">
            <a:avLst>
              <a:gd name="adj1" fmla="val 3258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箭头连接符 843"/>
          <p:cNvCxnSpPr>
            <a:stCxn id="253" idx="2"/>
            <a:endCxn id="255" idx="0"/>
          </p:cNvCxnSpPr>
          <p:nvPr/>
        </p:nvCxnSpPr>
        <p:spPr>
          <a:xfrm>
            <a:off x="16139116" y="5873711"/>
            <a:ext cx="10523" cy="36745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肘形连接符 852"/>
          <p:cNvCxnSpPr>
            <a:stCxn id="269" idx="0"/>
            <a:endCxn id="335" idx="0"/>
          </p:cNvCxnSpPr>
          <p:nvPr/>
        </p:nvCxnSpPr>
        <p:spPr>
          <a:xfrm flipH="1">
            <a:off x="7192652" y="8633390"/>
            <a:ext cx="17631573" cy="797282"/>
          </a:xfrm>
          <a:prstGeom prst="bentConnector4">
            <a:avLst>
              <a:gd name="adj1" fmla="val -57"/>
              <a:gd name="adj2" fmla="val -8081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9" name="直接箭头连接符 858"/>
          <p:cNvCxnSpPr/>
          <p:nvPr/>
        </p:nvCxnSpPr>
        <p:spPr>
          <a:xfrm>
            <a:off x="1495015" y="10383940"/>
            <a:ext cx="2058070" cy="34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8" name="直接箭头连接符 867"/>
          <p:cNvCxnSpPr/>
          <p:nvPr/>
        </p:nvCxnSpPr>
        <p:spPr>
          <a:xfrm>
            <a:off x="1495015" y="11563020"/>
            <a:ext cx="2058070" cy="34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矩形 868"/>
          <p:cNvSpPr/>
          <p:nvPr/>
        </p:nvSpPr>
        <p:spPr>
          <a:xfrm>
            <a:off x="1950202" y="10436228"/>
            <a:ext cx="137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Data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1698633" y="11619582"/>
            <a:ext cx="165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Logical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1" name="六边形 268"/>
          <p:cNvSpPr/>
          <p:nvPr/>
        </p:nvSpPr>
        <p:spPr>
          <a:xfrm>
            <a:off x="10231498" y="6641045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2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41053" y="6887570"/>
            <a:ext cx="3346759" cy="2280145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Genome Assembly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4620206" y="7238691"/>
            <a:ext cx="1417356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Splitting into chunks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7561640" y="7244138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(b)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K-</a:t>
            </a:r>
            <a:r>
              <a:rPr lang="en-US" altLang="zh-CN" sz="2000" dirty="0" err="1">
                <a:solidFill>
                  <a:schemeClr val="tx1"/>
                </a:solidFill>
              </a:rPr>
              <a:t>mer</a:t>
            </a:r>
            <a:r>
              <a:rPr lang="en-US" altLang="zh-CN" sz="2000" dirty="0">
                <a:solidFill>
                  <a:schemeClr val="tx1"/>
                </a:solidFill>
              </a:rPr>
              <a:t> Based De novo TE Searching</a:t>
            </a:r>
          </a:p>
        </p:txBody>
      </p:sp>
      <p:cxnSp>
        <p:nvCxnSpPr>
          <p:cNvPr id="248" name="直接箭头连接符 247"/>
          <p:cNvCxnSpPr>
            <a:cxnSpLocks/>
          </p:cNvCxnSpPr>
          <p:nvPr/>
        </p:nvCxnSpPr>
        <p:spPr>
          <a:xfrm flipH="1">
            <a:off x="18077752" y="5228903"/>
            <a:ext cx="2655" cy="5438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5A82D-A295-AB1F-DFCF-75A4FB80F51C}"/>
              </a:ext>
            </a:extLst>
          </p:cNvPr>
          <p:cNvGrpSpPr/>
          <p:nvPr/>
        </p:nvGrpSpPr>
        <p:grpSpPr>
          <a:xfrm>
            <a:off x="10832149" y="5252785"/>
            <a:ext cx="7601553" cy="6447874"/>
            <a:chOff x="5731632" y="216514"/>
            <a:chExt cx="3346759" cy="2280145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A36E3BB1-4257-1B6F-F1FE-72143E716B39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D42F2D49-B392-AF14-145D-981FAF9828B5}"/>
                </a:ext>
              </a:extLst>
            </p:cNvPr>
            <p:cNvSpPr/>
            <p:nvPr/>
          </p:nvSpPr>
          <p:spPr>
            <a:xfrm>
              <a:off x="5731632" y="216514"/>
              <a:ext cx="3346757" cy="42850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RepeatMasking</a:t>
              </a:r>
              <a:r>
                <a:rPr lang="en-US" altLang="zh-CN" sz="2000" dirty="0">
                  <a:solidFill>
                    <a:schemeClr val="tx1"/>
                  </a:solidFill>
                </a:rPr>
                <a:t> and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(f)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FMEA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圆角矩形 75">
            <a:extLst>
              <a:ext uri="{FF2B5EF4-FFF2-40B4-BE49-F238E27FC236}">
                <a16:creationId xmlns:a16="http://schemas.microsoft.com/office/drawing/2014/main" id="{1B42F642-3682-96D0-9669-469DCEDBE61E}"/>
              </a:ext>
            </a:extLst>
          </p:cNvPr>
          <p:cNvSpPr/>
          <p:nvPr/>
        </p:nvSpPr>
        <p:spPr>
          <a:xfrm>
            <a:off x="11837947" y="6797887"/>
            <a:ext cx="5778299" cy="14451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C4A8D-BD12-45DA-D13E-325473C3205E}"/>
              </a:ext>
            </a:extLst>
          </p:cNvPr>
          <p:cNvSpPr/>
          <p:nvPr/>
        </p:nvSpPr>
        <p:spPr>
          <a:xfrm>
            <a:off x="12796030" y="6798018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9798C4-1F47-ED9C-EAFC-539DF803DA33}"/>
              </a:ext>
            </a:extLst>
          </p:cNvPr>
          <p:cNvSpPr/>
          <p:nvPr/>
        </p:nvSpPr>
        <p:spPr>
          <a:xfrm>
            <a:off x="14169053" y="6798019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EC6912-C5E7-AF99-1BEA-917331EEB361}"/>
              </a:ext>
            </a:extLst>
          </p:cNvPr>
          <p:cNvSpPr txBox="1"/>
          <p:nvPr/>
        </p:nvSpPr>
        <p:spPr>
          <a:xfrm>
            <a:off x="12703890" y="6511934"/>
            <a:ext cx="1284661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51D2D-2579-1AA9-6211-5272533DE4F1}"/>
              </a:ext>
            </a:extLst>
          </p:cNvPr>
          <p:cNvSpPr txBox="1"/>
          <p:nvPr/>
        </p:nvSpPr>
        <p:spPr>
          <a:xfrm>
            <a:off x="14106121" y="6495962"/>
            <a:ext cx="1121020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Repeat2</a:t>
            </a:r>
            <a:endParaRPr lang="zh-CN" altLang="en-US" sz="1400" dirty="0"/>
          </a:p>
        </p:txBody>
      </p:sp>
      <p:sp>
        <p:nvSpPr>
          <p:cNvPr id="9" name="圆角矩形 80">
            <a:extLst>
              <a:ext uri="{FF2B5EF4-FFF2-40B4-BE49-F238E27FC236}">
                <a16:creationId xmlns:a16="http://schemas.microsoft.com/office/drawing/2014/main" id="{7B36DBCE-A7BB-C70F-8D97-2BA3E8379778}"/>
              </a:ext>
            </a:extLst>
          </p:cNvPr>
          <p:cNvSpPr/>
          <p:nvPr/>
        </p:nvSpPr>
        <p:spPr>
          <a:xfrm>
            <a:off x="11837955" y="8693710"/>
            <a:ext cx="5778301" cy="14547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6DCDA0-782D-E62B-D75B-180723E54E3B}"/>
              </a:ext>
            </a:extLst>
          </p:cNvPr>
          <p:cNvSpPr/>
          <p:nvPr/>
        </p:nvSpPr>
        <p:spPr>
          <a:xfrm>
            <a:off x="12789984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2B2104-97DC-8D93-2620-6B525DD304FB}"/>
              </a:ext>
            </a:extLst>
          </p:cNvPr>
          <p:cNvSpPr/>
          <p:nvPr/>
        </p:nvSpPr>
        <p:spPr>
          <a:xfrm>
            <a:off x="14163007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圆角矩形 83">
            <a:extLst>
              <a:ext uri="{FF2B5EF4-FFF2-40B4-BE49-F238E27FC236}">
                <a16:creationId xmlns:a16="http://schemas.microsoft.com/office/drawing/2014/main" id="{FBF12129-460E-EF86-199D-A12A558B31A8}"/>
              </a:ext>
            </a:extLst>
          </p:cNvPr>
          <p:cNvSpPr/>
          <p:nvPr/>
        </p:nvSpPr>
        <p:spPr>
          <a:xfrm>
            <a:off x="1281301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84">
            <a:extLst>
              <a:ext uri="{FF2B5EF4-FFF2-40B4-BE49-F238E27FC236}">
                <a16:creationId xmlns:a16="http://schemas.microsoft.com/office/drawing/2014/main" id="{DED8AF09-C8C0-0506-CD18-CE3CB50F4B25}"/>
              </a:ext>
            </a:extLst>
          </p:cNvPr>
          <p:cNvSpPr/>
          <p:nvPr/>
        </p:nvSpPr>
        <p:spPr>
          <a:xfrm>
            <a:off x="12896057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85">
            <a:extLst>
              <a:ext uri="{FF2B5EF4-FFF2-40B4-BE49-F238E27FC236}">
                <a16:creationId xmlns:a16="http://schemas.microsoft.com/office/drawing/2014/main" id="{638C13F4-F7EA-E893-3558-52958AF5C93F}"/>
              </a:ext>
            </a:extLst>
          </p:cNvPr>
          <p:cNvSpPr/>
          <p:nvPr/>
        </p:nvSpPr>
        <p:spPr>
          <a:xfrm>
            <a:off x="12993593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86">
            <a:extLst>
              <a:ext uri="{FF2B5EF4-FFF2-40B4-BE49-F238E27FC236}">
                <a16:creationId xmlns:a16="http://schemas.microsoft.com/office/drawing/2014/main" id="{3F7F3348-2FAA-1712-AFF9-ABE7D2921268}"/>
              </a:ext>
            </a:extLst>
          </p:cNvPr>
          <p:cNvSpPr/>
          <p:nvPr/>
        </p:nvSpPr>
        <p:spPr>
          <a:xfrm>
            <a:off x="13091058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87">
            <a:extLst>
              <a:ext uri="{FF2B5EF4-FFF2-40B4-BE49-F238E27FC236}">
                <a16:creationId xmlns:a16="http://schemas.microsoft.com/office/drawing/2014/main" id="{63430BCC-88CB-66F7-5DC9-EC74F50D0597}"/>
              </a:ext>
            </a:extLst>
          </p:cNvPr>
          <p:cNvSpPr/>
          <p:nvPr/>
        </p:nvSpPr>
        <p:spPr>
          <a:xfrm>
            <a:off x="13244211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88">
            <a:extLst>
              <a:ext uri="{FF2B5EF4-FFF2-40B4-BE49-F238E27FC236}">
                <a16:creationId xmlns:a16="http://schemas.microsoft.com/office/drawing/2014/main" id="{F0A0EADC-B9E7-10ED-F03F-36EB52B60F9A}"/>
              </a:ext>
            </a:extLst>
          </p:cNvPr>
          <p:cNvSpPr/>
          <p:nvPr/>
        </p:nvSpPr>
        <p:spPr>
          <a:xfrm>
            <a:off x="1418420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89">
            <a:extLst>
              <a:ext uri="{FF2B5EF4-FFF2-40B4-BE49-F238E27FC236}">
                <a16:creationId xmlns:a16="http://schemas.microsoft.com/office/drawing/2014/main" id="{68867EB3-6785-4FE2-60B3-722D872C5298}"/>
              </a:ext>
            </a:extLst>
          </p:cNvPr>
          <p:cNvSpPr/>
          <p:nvPr/>
        </p:nvSpPr>
        <p:spPr>
          <a:xfrm>
            <a:off x="14306929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90">
            <a:extLst>
              <a:ext uri="{FF2B5EF4-FFF2-40B4-BE49-F238E27FC236}">
                <a16:creationId xmlns:a16="http://schemas.microsoft.com/office/drawing/2014/main" id="{092308EF-BD09-3119-8DFE-9147B3A02FB1}"/>
              </a:ext>
            </a:extLst>
          </p:cNvPr>
          <p:cNvSpPr/>
          <p:nvPr/>
        </p:nvSpPr>
        <p:spPr>
          <a:xfrm>
            <a:off x="14404464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91">
            <a:extLst>
              <a:ext uri="{FF2B5EF4-FFF2-40B4-BE49-F238E27FC236}">
                <a16:creationId xmlns:a16="http://schemas.microsoft.com/office/drawing/2014/main" id="{4FB270D3-02D8-EF01-A3DD-23B48A6C20C7}"/>
              </a:ext>
            </a:extLst>
          </p:cNvPr>
          <p:cNvSpPr/>
          <p:nvPr/>
        </p:nvSpPr>
        <p:spPr>
          <a:xfrm>
            <a:off x="14501930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92">
            <a:extLst>
              <a:ext uri="{FF2B5EF4-FFF2-40B4-BE49-F238E27FC236}">
                <a16:creationId xmlns:a16="http://schemas.microsoft.com/office/drawing/2014/main" id="{4625D885-7690-1F2F-DC87-4835747D551B}"/>
              </a:ext>
            </a:extLst>
          </p:cNvPr>
          <p:cNvSpPr/>
          <p:nvPr/>
        </p:nvSpPr>
        <p:spPr>
          <a:xfrm>
            <a:off x="14615398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4" name="圆角矩形 93">
            <a:extLst>
              <a:ext uri="{FF2B5EF4-FFF2-40B4-BE49-F238E27FC236}">
                <a16:creationId xmlns:a16="http://schemas.microsoft.com/office/drawing/2014/main" id="{3BAD83C7-BD10-F3C7-F74A-1F10D79D3921}"/>
              </a:ext>
            </a:extLst>
          </p:cNvPr>
          <p:cNvSpPr/>
          <p:nvPr/>
        </p:nvSpPr>
        <p:spPr>
          <a:xfrm>
            <a:off x="13301803" y="767823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94">
            <a:extLst>
              <a:ext uri="{FF2B5EF4-FFF2-40B4-BE49-F238E27FC236}">
                <a16:creationId xmlns:a16="http://schemas.microsoft.com/office/drawing/2014/main" id="{B4D8CAB7-73BD-3160-9CD5-A8EF664DCE87}"/>
              </a:ext>
            </a:extLst>
          </p:cNvPr>
          <p:cNvSpPr/>
          <p:nvPr/>
        </p:nvSpPr>
        <p:spPr>
          <a:xfrm>
            <a:off x="13388674" y="779771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6" name="圆角矩形 95">
            <a:extLst>
              <a:ext uri="{FF2B5EF4-FFF2-40B4-BE49-F238E27FC236}">
                <a16:creationId xmlns:a16="http://schemas.microsoft.com/office/drawing/2014/main" id="{F26B5D7E-8BA8-097B-E69A-3DF9AAB8EDC2}"/>
              </a:ext>
            </a:extLst>
          </p:cNvPr>
          <p:cNvSpPr/>
          <p:nvPr/>
        </p:nvSpPr>
        <p:spPr>
          <a:xfrm>
            <a:off x="13520735" y="793939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7" name="圆角矩形 96">
            <a:extLst>
              <a:ext uri="{FF2B5EF4-FFF2-40B4-BE49-F238E27FC236}">
                <a16:creationId xmlns:a16="http://schemas.microsoft.com/office/drawing/2014/main" id="{312C704B-4DE5-ADBA-0727-F661DDAA827D}"/>
              </a:ext>
            </a:extLst>
          </p:cNvPr>
          <p:cNvSpPr/>
          <p:nvPr/>
        </p:nvSpPr>
        <p:spPr>
          <a:xfrm>
            <a:off x="13641365" y="808373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8" name="圆角矩形 97">
            <a:extLst>
              <a:ext uri="{FF2B5EF4-FFF2-40B4-BE49-F238E27FC236}">
                <a16:creationId xmlns:a16="http://schemas.microsoft.com/office/drawing/2014/main" id="{86C86DFC-7B1D-87C9-2829-188725B606EC}"/>
              </a:ext>
            </a:extLst>
          </p:cNvPr>
          <p:cNvSpPr/>
          <p:nvPr/>
        </p:nvSpPr>
        <p:spPr>
          <a:xfrm>
            <a:off x="13728234" y="8209009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9" name="圆角矩形 98">
            <a:extLst>
              <a:ext uri="{FF2B5EF4-FFF2-40B4-BE49-F238E27FC236}">
                <a16:creationId xmlns:a16="http://schemas.microsoft.com/office/drawing/2014/main" id="{319EAC47-A098-7A15-6E98-76A36B375D20}"/>
              </a:ext>
            </a:extLst>
          </p:cNvPr>
          <p:cNvSpPr/>
          <p:nvPr/>
        </p:nvSpPr>
        <p:spPr>
          <a:xfrm>
            <a:off x="13860295" y="83564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0" name="圆角矩形 99">
            <a:extLst>
              <a:ext uri="{FF2B5EF4-FFF2-40B4-BE49-F238E27FC236}">
                <a16:creationId xmlns:a16="http://schemas.microsoft.com/office/drawing/2014/main" id="{400A0DB8-B663-21A1-1F77-349B0E03BBE9}"/>
              </a:ext>
            </a:extLst>
          </p:cNvPr>
          <p:cNvSpPr/>
          <p:nvPr/>
        </p:nvSpPr>
        <p:spPr>
          <a:xfrm>
            <a:off x="13947164" y="84817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1" name="圆角矩形 100">
            <a:extLst>
              <a:ext uri="{FF2B5EF4-FFF2-40B4-BE49-F238E27FC236}">
                <a16:creationId xmlns:a16="http://schemas.microsoft.com/office/drawing/2014/main" id="{F8AC82AD-31D7-D3E7-1B90-5A1FBFC30DB9}"/>
              </a:ext>
            </a:extLst>
          </p:cNvPr>
          <p:cNvSpPr/>
          <p:nvPr/>
        </p:nvSpPr>
        <p:spPr>
          <a:xfrm>
            <a:off x="15414600" y="7047150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2" name="圆角矩形 101">
            <a:extLst>
              <a:ext uri="{FF2B5EF4-FFF2-40B4-BE49-F238E27FC236}">
                <a16:creationId xmlns:a16="http://schemas.microsoft.com/office/drawing/2014/main" id="{584D90AB-320A-C9ED-018D-190C144CEC65}"/>
              </a:ext>
            </a:extLst>
          </p:cNvPr>
          <p:cNvSpPr/>
          <p:nvPr/>
        </p:nvSpPr>
        <p:spPr>
          <a:xfrm>
            <a:off x="15545487" y="716663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3" name="圆角矩形 102">
            <a:extLst>
              <a:ext uri="{FF2B5EF4-FFF2-40B4-BE49-F238E27FC236}">
                <a16:creationId xmlns:a16="http://schemas.microsoft.com/office/drawing/2014/main" id="{EC463B8A-8A2F-89E5-61F3-22E3D22FCA34}"/>
              </a:ext>
            </a:extLst>
          </p:cNvPr>
          <p:cNvSpPr/>
          <p:nvPr/>
        </p:nvSpPr>
        <p:spPr>
          <a:xfrm>
            <a:off x="15642912" y="730831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4" name="圆角矩形 103">
            <a:extLst>
              <a:ext uri="{FF2B5EF4-FFF2-40B4-BE49-F238E27FC236}">
                <a16:creationId xmlns:a16="http://schemas.microsoft.com/office/drawing/2014/main" id="{CFDB7AC2-F050-4124-9B87-FD09885C30E5}"/>
              </a:ext>
            </a:extLst>
          </p:cNvPr>
          <p:cNvSpPr/>
          <p:nvPr/>
        </p:nvSpPr>
        <p:spPr>
          <a:xfrm>
            <a:off x="15746227" y="745265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5" name="圆角矩形 104">
            <a:extLst>
              <a:ext uri="{FF2B5EF4-FFF2-40B4-BE49-F238E27FC236}">
                <a16:creationId xmlns:a16="http://schemas.microsoft.com/office/drawing/2014/main" id="{0ADB66B9-E9BB-73E4-6716-CEA4B624F009}"/>
              </a:ext>
            </a:extLst>
          </p:cNvPr>
          <p:cNvSpPr/>
          <p:nvPr/>
        </p:nvSpPr>
        <p:spPr>
          <a:xfrm>
            <a:off x="16448735" y="7049408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6" name="圆角矩形 105">
            <a:extLst>
              <a:ext uri="{FF2B5EF4-FFF2-40B4-BE49-F238E27FC236}">
                <a16:creationId xmlns:a16="http://schemas.microsoft.com/office/drawing/2014/main" id="{09C756F8-E4DC-B748-CA9D-C70109E80883}"/>
              </a:ext>
            </a:extLst>
          </p:cNvPr>
          <p:cNvSpPr/>
          <p:nvPr/>
        </p:nvSpPr>
        <p:spPr>
          <a:xfrm>
            <a:off x="16563479" y="71968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7" name="圆角矩形 106">
            <a:extLst>
              <a:ext uri="{FF2B5EF4-FFF2-40B4-BE49-F238E27FC236}">
                <a16:creationId xmlns:a16="http://schemas.microsoft.com/office/drawing/2014/main" id="{8F2B3C88-3D9D-C086-E066-5C29820A5821}"/>
              </a:ext>
            </a:extLst>
          </p:cNvPr>
          <p:cNvSpPr/>
          <p:nvPr/>
        </p:nvSpPr>
        <p:spPr>
          <a:xfrm>
            <a:off x="16667665" y="73221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A75A14E-BDE8-0C5C-A9AC-89A6E4B20AD2}"/>
              </a:ext>
            </a:extLst>
          </p:cNvPr>
          <p:cNvSpPr/>
          <p:nvPr/>
        </p:nvSpPr>
        <p:spPr>
          <a:xfrm>
            <a:off x="13520515" y="8693709"/>
            <a:ext cx="677097" cy="145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XXX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39" name="曲线连接符 3">
            <a:extLst>
              <a:ext uri="{FF2B5EF4-FFF2-40B4-BE49-F238E27FC236}">
                <a16:creationId xmlns:a16="http://schemas.microsoft.com/office/drawing/2014/main" id="{7783FB8C-2623-1664-A6FB-0A70A3AF74CD}"/>
              </a:ext>
            </a:extLst>
          </p:cNvPr>
          <p:cNvCxnSpPr>
            <a:stCxn id="224" idx="3"/>
            <a:endCxn id="231" idx="1"/>
          </p:cNvCxnSpPr>
          <p:nvPr/>
        </p:nvCxnSpPr>
        <p:spPr>
          <a:xfrm flipV="1">
            <a:off x="13605969" y="7098213"/>
            <a:ext cx="1820198" cy="631081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85CC2E94-ED0F-0A48-62AD-2A36BEEBBB78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13200222" y="7213051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BE15FFFA-A6E2-F499-5CB5-51C55B766A1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13297759" y="733473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1BF1D439-DEF8-E6EF-04B9-80BC1854BB34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3395225" y="746625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1AAF1CA-03AA-E0EE-27FA-769556E11DF3}"/>
              </a:ext>
            </a:extLst>
          </p:cNvPr>
          <p:cNvCxnSpPr>
            <a:stCxn id="18" idx="3"/>
            <a:endCxn id="31" idx="1"/>
          </p:cNvCxnSpPr>
          <p:nvPr/>
        </p:nvCxnSpPr>
        <p:spPr>
          <a:xfrm>
            <a:off x="13548375" y="7597772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2F6D8EC-7D85-E9A8-85DE-E40268B288C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3117181" y="7088780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5" name="曲线连接符 3">
            <a:extLst>
              <a:ext uri="{FF2B5EF4-FFF2-40B4-BE49-F238E27FC236}">
                <a16:creationId xmlns:a16="http://schemas.microsoft.com/office/drawing/2014/main" id="{6E22BACB-5720-CDD2-0201-9682DCA3E136}"/>
              </a:ext>
            </a:extLst>
          </p:cNvPr>
          <p:cNvCxnSpPr>
            <a:stCxn id="225" idx="3"/>
            <a:endCxn id="232" idx="1"/>
          </p:cNvCxnSpPr>
          <p:nvPr/>
        </p:nvCxnSpPr>
        <p:spPr>
          <a:xfrm flipV="1">
            <a:off x="13692840" y="7217695"/>
            <a:ext cx="1864214" cy="631081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6" name="曲线连接符 3">
            <a:extLst>
              <a:ext uri="{FF2B5EF4-FFF2-40B4-BE49-F238E27FC236}">
                <a16:creationId xmlns:a16="http://schemas.microsoft.com/office/drawing/2014/main" id="{76CD069F-2529-65DB-97A1-B49D927E349D}"/>
              </a:ext>
            </a:extLst>
          </p:cNvPr>
          <p:cNvCxnSpPr>
            <a:stCxn id="226" idx="3"/>
            <a:endCxn id="233" idx="1"/>
          </p:cNvCxnSpPr>
          <p:nvPr/>
        </p:nvCxnSpPr>
        <p:spPr>
          <a:xfrm flipV="1">
            <a:off x="13824901" y="7359377"/>
            <a:ext cx="1829579" cy="631081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9" name="曲线连接符 3">
            <a:extLst>
              <a:ext uri="{FF2B5EF4-FFF2-40B4-BE49-F238E27FC236}">
                <a16:creationId xmlns:a16="http://schemas.microsoft.com/office/drawing/2014/main" id="{7AEBA62A-F4CB-2A55-B5FC-D391D346AD10}"/>
              </a:ext>
            </a:extLst>
          </p:cNvPr>
          <p:cNvCxnSpPr>
            <a:stCxn id="227" idx="3"/>
            <a:endCxn id="234" idx="1"/>
          </p:cNvCxnSpPr>
          <p:nvPr/>
        </p:nvCxnSpPr>
        <p:spPr>
          <a:xfrm flipV="1">
            <a:off x="13945529" y="7503716"/>
            <a:ext cx="1812266" cy="631081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曲线连接符 3">
            <a:extLst>
              <a:ext uri="{FF2B5EF4-FFF2-40B4-BE49-F238E27FC236}">
                <a16:creationId xmlns:a16="http://schemas.microsoft.com/office/drawing/2014/main" id="{AF7B1373-7BAA-A346-5EEB-7C2ECB42EDB5}"/>
              </a:ext>
            </a:extLst>
          </p:cNvPr>
          <p:cNvCxnSpPr>
            <a:stCxn id="228" idx="3"/>
            <a:endCxn id="235" idx="1"/>
          </p:cNvCxnSpPr>
          <p:nvPr/>
        </p:nvCxnSpPr>
        <p:spPr>
          <a:xfrm flipV="1">
            <a:off x="14032405" y="7100472"/>
            <a:ext cx="2427904" cy="1159601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2" name="曲线连接符 3">
            <a:extLst>
              <a:ext uri="{FF2B5EF4-FFF2-40B4-BE49-F238E27FC236}">
                <a16:creationId xmlns:a16="http://schemas.microsoft.com/office/drawing/2014/main" id="{7E42EE60-EFA7-F221-E085-DD53086BDA4C}"/>
              </a:ext>
            </a:extLst>
          </p:cNvPr>
          <p:cNvCxnSpPr>
            <a:stCxn id="229" idx="3"/>
            <a:endCxn id="236" idx="1"/>
          </p:cNvCxnSpPr>
          <p:nvPr/>
        </p:nvCxnSpPr>
        <p:spPr>
          <a:xfrm flipV="1">
            <a:off x="14164455" y="7247944"/>
            <a:ext cx="2410588" cy="1159601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4" name="曲线连接符 3">
            <a:extLst>
              <a:ext uri="{FF2B5EF4-FFF2-40B4-BE49-F238E27FC236}">
                <a16:creationId xmlns:a16="http://schemas.microsoft.com/office/drawing/2014/main" id="{4877DAEA-302D-DE49-E105-DAD9130D6DFC}"/>
              </a:ext>
            </a:extLst>
          </p:cNvPr>
          <p:cNvCxnSpPr>
            <a:stCxn id="230" idx="3"/>
            <a:endCxn id="237" idx="1"/>
          </p:cNvCxnSpPr>
          <p:nvPr/>
        </p:nvCxnSpPr>
        <p:spPr>
          <a:xfrm flipV="1">
            <a:off x="14251335" y="7373218"/>
            <a:ext cx="2427904" cy="1159601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873C567-9FE2-8302-CAD5-C42A5FF574AD}"/>
              </a:ext>
            </a:extLst>
          </p:cNvPr>
          <p:cNvCxnSpPr>
            <a:stCxn id="5" idx="1"/>
            <a:endCxn id="13" idx="1"/>
          </p:cNvCxnSpPr>
          <p:nvPr/>
        </p:nvCxnSpPr>
        <p:spPr>
          <a:xfrm>
            <a:off x="12824581" y="6871608"/>
            <a:ext cx="0" cy="217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2B6162F-D742-60C2-A1FD-2397DEBD7D1B}"/>
              </a:ext>
            </a:extLst>
          </p:cNvPr>
          <p:cNvCxnSpPr>
            <a:stCxn id="5" idx="3"/>
            <a:endCxn id="18" idx="3"/>
          </p:cNvCxnSpPr>
          <p:nvPr/>
        </p:nvCxnSpPr>
        <p:spPr>
          <a:xfrm>
            <a:off x="13546545" y="6871607"/>
            <a:ext cx="1835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1B89327-D507-20FC-5567-FC67156429AD}"/>
              </a:ext>
            </a:extLst>
          </p:cNvPr>
          <p:cNvCxnSpPr/>
          <p:nvPr/>
        </p:nvCxnSpPr>
        <p:spPr>
          <a:xfrm>
            <a:off x="14195704" y="6848486"/>
            <a:ext cx="74" cy="2402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B0F1F543-EA51-0E3E-D169-E7C526599CBF}"/>
              </a:ext>
            </a:extLst>
          </p:cNvPr>
          <p:cNvCxnSpPr>
            <a:stCxn id="6" idx="3"/>
            <a:endCxn id="31" idx="3"/>
          </p:cNvCxnSpPr>
          <p:nvPr/>
        </p:nvCxnSpPr>
        <p:spPr>
          <a:xfrm>
            <a:off x="14919558" y="6871607"/>
            <a:ext cx="0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2BBB07A8-8B03-E5F0-F64B-2D333BDDF3CF}"/>
              </a:ext>
            </a:extLst>
          </p:cNvPr>
          <p:cNvSpPr/>
          <p:nvPr/>
        </p:nvSpPr>
        <p:spPr>
          <a:xfrm>
            <a:off x="15397696" y="6798864"/>
            <a:ext cx="652692" cy="144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D85EBD8-D579-034B-8C59-00F462272313}"/>
              </a:ext>
            </a:extLst>
          </p:cNvPr>
          <p:cNvCxnSpPr>
            <a:stCxn id="262" idx="1"/>
            <a:endCxn id="231" idx="1"/>
          </p:cNvCxnSpPr>
          <p:nvPr/>
        </p:nvCxnSpPr>
        <p:spPr>
          <a:xfrm>
            <a:off x="15422530" y="6874179"/>
            <a:ext cx="3637" cy="22404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45039615-DA04-0050-58F1-A787DF4B3D55}"/>
              </a:ext>
            </a:extLst>
          </p:cNvPr>
          <p:cNvCxnSpPr>
            <a:stCxn id="262" idx="3"/>
            <a:endCxn id="234" idx="3"/>
          </p:cNvCxnSpPr>
          <p:nvPr/>
        </p:nvCxnSpPr>
        <p:spPr>
          <a:xfrm>
            <a:off x="16050394" y="6874176"/>
            <a:ext cx="1" cy="62954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50A73E26-80E5-D462-FD1C-0642906DA0C6}"/>
              </a:ext>
            </a:extLst>
          </p:cNvPr>
          <p:cNvSpPr/>
          <p:nvPr/>
        </p:nvSpPr>
        <p:spPr>
          <a:xfrm>
            <a:off x="16440075" y="6799196"/>
            <a:ext cx="531757" cy="1443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3471E270-1327-80F0-A33A-67B534B2C41C}"/>
              </a:ext>
            </a:extLst>
          </p:cNvPr>
          <p:cNvCxnSpPr>
            <a:stCxn id="268" idx="1"/>
            <a:endCxn id="235" idx="1"/>
          </p:cNvCxnSpPr>
          <p:nvPr/>
        </p:nvCxnSpPr>
        <p:spPr>
          <a:xfrm>
            <a:off x="16460301" y="6874335"/>
            <a:ext cx="0" cy="22613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F2F4C8F1-AAC1-C8A4-FDF2-E9A2D3D5922D}"/>
              </a:ext>
            </a:extLst>
          </p:cNvPr>
          <p:cNvCxnSpPr>
            <a:stCxn id="268" idx="3"/>
            <a:endCxn id="237" idx="3"/>
          </p:cNvCxnSpPr>
          <p:nvPr/>
        </p:nvCxnSpPr>
        <p:spPr>
          <a:xfrm>
            <a:off x="16971828" y="6874338"/>
            <a:ext cx="0" cy="4988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11634867" y="9386907"/>
            <a:ext cx="6834999" cy="2262564"/>
            <a:chOff x="12457502" y="10888938"/>
            <a:chExt cx="5445677" cy="2041896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06446" y="11161128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direction</a:t>
              </a:r>
              <a:endParaRPr lang="zh-CN" altLang="en-US" sz="1000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r>
                <a:rPr lang="en-US" altLang="zh-CN" sz="1000" dirty="0"/>
                <a:t>-e</a:t>
              </a:r>
              <a:r>
                <a:rPr lang="en-US" altLang="zh-CN" sz="1000" baseline="-25000" dirty="0"/>
                <a:t>4</a:t>
              </a:r>
              <a:r>
                <a:rPr lang="en-US" altLang="zh-CN" sz="1000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19079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8" y="12301998"/>
              <a:ext cx="169908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3854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3854"/>
              <a:ext cx="305231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5608"/>
              <a:ext cx="1" cy="14281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01328" y="12308424"/>
              <a:ext cx="271641" cy="1112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13481435" y="1019417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tandem repeats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84E5465-00DC-6A75-C725-B40C4E645CE6}"/>
              </a:ext>
            </a:extLst>
          </p:cNvPr>
          <p:cNvGrpSpPr/>
          <p:nvPr/>
        </p:nvGrpSpPr>
        <p:grpSpPr>
          <a:xfrm>
            <a:off x="18843915" y="425509"/>
            <a:ext cx="9786344" cy="5924667"/>
            <a:chOff x="5731632" y="216514"/>
            <a:chExt cx="3346759" cy="2280145"/>
          </a:xfrm>
        </p:grpSpPr>
        <p:sp>
          <p:nvSpPr>
            <p:cNvPr id="346" name="矩形: 圆角 2">
              <a:extLst>
                <a:ext uri="{FF2B5EF4-FFF2-40B4-BE49-F238E27FC236}">
                  <a16:creationId xmlns:a16="http://schemas.microsoft.com/office/drawing/2014/main" id="{71D3EA75-A4DC-2FEA-F0F9-16AB3CF9C83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: 圆顶角 346">
              <a:extLst>
                <a:ext uri="{FF2B5EF4-FFF2-40B4-BE49-F238E27FC236}">
                  <a16:creationId xmlns:a16="http://schemas.microsoft.com/office/drawing/2014/main" id="{B0A81E13-9C2C-A8E4-351C-7DF6D6A14B8A}"/>
                </a:ext>
              </a:extLst>
            </p:cNvPr>
            <p:cNvSpPr/>
            <p:nvPr/>
          </p:nvSpPr>
          <p:spPr>
            <a:xfrm>
              <a:off x="5731632" y="216514"/>
              <a:ext cx="3346757" cy="34181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(g)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Determine fine-grained TE boundaries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87810" y="8079813"/>
            <a:ext cx="1132396" cy="64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7561640" y="101941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(c)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7561640" y="1291333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(d)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stCxn id="28" idx="3"/>
            <a:endCxn id="368" idx="1"/>
          </p:cNvCxnSpPr>
          <p:nvPr/>
        </p:nvCxnSpPr>
        <p:spPr>
          <a:xfrm flipV="1">
            <a:off x="6037562" y="1860539"/>
            <a:ext cx="1524078" cy="6219274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69">
            <a:extLst>
              <a:ext uri="{FF2B5EF4-FFF2-40B4-BE49-F238E27FC236}">
                <a16:creationId xmlns:a16="http://schemas.microsoft.com/office/drawing/2014/main" id="{8E74AEF4-206A-4BCE-A52F-A2200D522B16}"/>
              </a:ext>
            </a:extLst>
          </p:cNvPr>
          <p:cNvCxnSpPr>
            <a:cxnSpLocks/>
            <a:stCxn id="28" idx="3"/>
            <a:endCxn id="369" idx="1"/>
          </p:cNvCxnSpPr>
          <p:nvPr/>
        </p:nvCxnSpPr>
        <p:spPr>
          <a:xfrm>
            <a:off x="6037562" y="8079813"/>
            <a:ext cx="1524078" cy="5674646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733E8F27-E30C-1556-5F51-59C7B21711A7}"/>
              </a:ext>
            </a:extLst>
          </p:cNvPr>
          <p:cNvCxnSpPr>
            <a:cxnSpLocks/>
            <a:stCxn id="341" idx="3"/>
            <a:endCxn id="346" idx="9"/>
          </p:cNvCxnSpPr>
          <p:nvPr/>
        </p:nvCxnSpPr>
        <p:spPr>
          <a:xfrm>
            <a:off x="15773050" y="1860539"/>
            <a:ext cx="3070868" cy="26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69">
            <a:extLst>
              <a:ext uri="{FF2B5EF4-FFF2-40B4-BE49-F238E27FC236}">
                <a16:creationId xmlns:a16="http://schemas.microsoft.com/office/drawing/2014/main" id="{31AF6021-3AA7-06A5-6E4B-482A66A606D2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 flipV="1">
            <a:off x="10137393" y="10384712"/>
            <a:ext cx="12696960" cy="3369747"/>
          </a:xfrm>
          <a:prstGeom prst="bentConnector3">
            <a:avLst>
              <a:gd name="adj1" fmla="val 73206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287" idx="3"/>
          </p:cNvCxnSpPr>
          <p:nvPr/>
        </p:nvCxnSpPr>
        <p:spPr>
          <a:xfrm flipV="1">
            <a:off x="10137393" y="8079813"/>
            <a:ext cx="694756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3"/>
            <a:endCxn id="341" idx="1"/>
          </p:cNvCxnSpPr>
          <p:nvPr/>
        </p:nvCxnSpPr>
        <p:spPr>
          <a:xfrm>
            <a:off x="10137393" y="1860539"/>
            <a:ext cx="334404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endCxn id="866" idx="0"/>
          </p:cNvCxnSpPr>
          <p:nvPr/>
        </p:nvCxnSpPr>
        <p:spPr>
          <a:xfrm>
            <a:off x="23978431" y="6384758"/>
            <a:ext cx="0" cy="8539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7" idx="3"/>
            <a:endCxn id="341" idx="2"/>
          </p:cNvCxnSpPr>
          <p:nvPr/>
        </p:nvCxnSpPr>
        <p:spPr>
          <a:xfrm flipH="1" flipV="1">
            <a:off x="14627243" y="2590445"/>
            <a:ext cx="5680" cy="26623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22832623" y="723869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false positives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2834353" y="9543590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Generating TE library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866" idx="2"/>
            <a:endCxn id="872" idx="0"/>
          </p:cNvCxnSpPr>
          <p:nvPr/>
        </p:nvCxnSpPr>
        <p:spPr>
          <a:xfrm>
            <a:off x="23978431" y="8809719"/>
            <a:ext cx="1730" cy="7338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2"/>
            <a:endCxn id="1379" idx="3"/>
          </p:cNvCxnSpPr>
          <p:nvPr/>
        </p:nvCxnSpPr>
        <p:spPr>
          <a:xfrm flipH="1">
            <a:off x="23977965" y="11114618"/>
            <a:ext cx="2196" cy="617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stCxn id="28" idx="3"/>
            <a:endCxn id="287" idx="1"/>
          </p:cNvCxnSpPr>
          <p:nvPr/>
        </p:nvCxnSpPr>
        <p:spPr>
          <a:xfrm>
            <a:off x="6037562" y="8079813"/>
            <a:ext cx="1524078" cy="544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</p:cNvCxnSpPr>
          <p:nvPr/>
        </p:nvCxnSpPr>
        <p:spPr>
          <a:xfrm>
            <a:off x="14557563" y="11700659"/>
            <a:ext cx="0" cy="20538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箭头连接符 918">
            <a:extLst>
              <a:ext uri="{FF2B5EF4-FFF2-40B4-BE49-F238E27FC236}">
                <a16:creationId xmlns:a16="http://schemas.microsoft.com/office/drawing/2014/main" id="{5574AC85-A545-BFB2-226D-A6C6F738AD40}"/>
              </a:ext>
            </a:extLst>
          </p:cNvPr>
          <p:cNvCxnSpPr>
            <a:cxnSpLocks/>
            <a:stCxn id="341" idx="3"/>
          </p:cNvCxnSpPr>
          <p:nvPr/>
        </p:nvCxnSpPr>
        <p:spPr>
          <a:xfrm>
            <a:off x="15773050" y="1860539"/>
            <a:ext cx="3106746" cy="1474301"/>
          </a:xfrm>
          <a:prstGeom prst="bentConnector3">
            <a:avLst>
              <a:gd name="adj1" fmla="val 291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矩形 1097">
            <a:extLst>
              <a:ext uri="{FF2B5EF4-FFF2-40B4-BE49-F238E27FC236}">
                <a16:creationId xmlns:a16="http://schemas.microsoft.com/office/drawing/2014/main" id="{B5558CAB-29D4-9FED-DA0A-6CE9D2232C8E}"/>
              </a:ext>
            </a:extLst>
          </p:cNvPr>
          <p:cNvSpPr/>
          <p:nvPr/>
        </p:nvSpPr>
        <p:spPr>
          <a:xfrm>
            <a:off x="19297509" y="1564971"/>
            <a:ext cx="4866477" cy="16443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9" name="组合 1098">
            <a:extLst>
              <a:ext uri="{FF2B5EF4-FFF2-40B4-BE49-F238E27FC236}">
                <a16:creationId xmlns:a16="http://schemas.microsoft.com/office/drawing/2014/main" id="{79B90807-354D-C893-7DCD-431B86E039D2}"/>
              </a:ext>
            </a:extLst>
          </p:cNvPr>
          <p:cNvGrpSpPr/>
          <p:nvPr/>
        </p:nvGrpSpPr>
        <p:grpSpPr>
          <a:xfrm>
            <a:off x="20799407" y="1681728"/>
            <a:ext cx="2479647" cy="1476437"/>
            <a:chOff x="16527320" y="302880"/>
            <a:chExt cx="8169445" cy="3971709"/>
          </a:xfrm>
        </p:grpSpPr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6B5F7018-3EC9-5A11-DBA1-443507C46903}"/>
                </a:ext>
              </a:extLst>
            </p:cNvPr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9" name="直接箭头连接符 1248">
              <a:extLst>
                <a:ext uri="{FF2B5EF4-FFF2-40B4-BE49-F238E27FC236}">
                  <a16:creationId xmlns:a16="http://schemas.microsoft.com/office/drawing/2014/main" id="{2CD4D3D2-93F7-58CA-7513-F94D6125CD48}"/>
                </a:ext>
              </a:extLst>
            </p:cNvPr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3529DA30-0BC8-B5D6-C538-56A22DFBE888}"/>
                </a:ext>
              </a:extLst>
            </p:cNvPr>
            <p:cNvSpPr/>
            <p:nvPr/>
          </p:nvSpPr>
          <p:spPr>
            <a:xfrm>
              <a:off x="20721317" y="2226359"/>
              <a:ext cx="39754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FMEA algorithm</a:t>
              </a:r>
              <a:endParaRPr lang="zh-CN" altLang="en-US" sz="1000" b="1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2BD8851E-D874-9BFA-6830-B9E158A957C5}"/>
                </a:ext>
              </a:extLst>
            </p:cNvPr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2576B2AD-2E24-44FE-2869-9579BE60DD89}"/>
                </a:ext>
              </a:extLst>
            </p:cNvPr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3" name="文本框 1252">
              <a:extLst>
                <a:ext uri="{FF2B5EF4-FFF2-40B4-BE49-F238E27FC236}">
                  <a16:creationId xmlns:a16="http://schemas.microsoft.com/office/drawing/2014/main" id="{686DDB9D-C254-F16A-DB29-D22C9E0F6270}"/>
                </a:ext>
              </a:extLst>
            </p:cNvPr>
            <p:cNvSpPr txBox="1"/>
            <p:nvPr/>
          </p:nvSpPr>
          <p:spPr>
            <a:xfrm>
              <a:off x="19538186" y="908908"/>
              <a:ext cx="3049917" cy="66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Raw repeats</a:t>
              </a:r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7339BDB8-39DF-BD61-2617-F07F429DDEAA}"/>
                </a:ext>
              </a:extLst>
            </p:cNvPr>
            <p:cNvSpPr/>
            <p:nvPr/>
          </p:nvSpPr>
          <p:spPr>
            <a:xfrm>
              <a:off x="17473054" y="302880"/>
              <a:ext cx="22942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/>
                <a:t>(A) Determine coarse-grained boundary</a:t>
              </a:r>
              <a:endParaRPr lang="zh-CN" altLang="en-US" sz="1000" b="1" dirty="0"/>
            </a:p>
          </p:txBody>
        </p:sp>
      </p:grpSp>
      <p:sp>
        <p:nvSpPr>
          <p:cNvPr id="1100" name="矩形 1099">
            <a:extLst>
              <a:ext uri="{FF2B5EF4-FFF2-40B4-BE49-F238E27FC236}">
                <a16:creationId xmlns:a16="http://schemas.microsoft.com/office/drawing/2014/main" id="{FE086CF5-8A49-8D09-7C95-CC977B22AFCB}"/>
              </a:ext>
            </a:extLst>
          </p:cNvPr>
          <p:cNvSpPr/>
          <p:nvPr/>
        </p:nvSpPr>
        <p:spPr>
          <a:xfrm>
            <a:off x="19299295" y="3203945"/>
            <a:ext cx="4857648" cy="2727736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01" name="矩形 1100">
            <a:extLst>
              <a:ext uri="{FF2B5EF4-FFF2-40B4-BE49-F238E27FC236}">
                <a16:creationId xmlns:a16="http://schemas.microsoft.com/office/drawing/2014/main" id="{370FF9C3-CA5F-D278-4AEB-907B76D91F80}"/>
              </a:ext>
            </a:extLst>
          </p:cNvPr>
          <p:cNvSpPr/>
          <p:nvPr/>
        </p:nvSpPr>
        <p:spPr>
          <a:xfrm>
            <a:off x="21694814" y="3329180"/>
            <a:ext cx="639916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(C) Check the robust of the evidence</a:t>
            </a:r>
            <a:endParaRPr lang="zh-CN" altLang="en-US" sz="1000" b="1" dirty="0"/>
          </a:p>
        </p:txBody>
      </p:sp>
      <p:sp>
        <p:nvSpPr>
          <p:cNvPr id="1102" name="矩形 1101">
            <a:extLst>
              <a:ext uri="{FF2B5EF4-FFF2-40B4-BE49-F238E27FC236}">
                <a16:creationId xmlns:a16="http://schemas.microsoft.com/office/drawing/2014/main" id="{ADA7D964-AAA4-451D-F31A-A50D5E3612EE}"/>
              </a:ext>
            </a:extLst>
          </p:cNvPr>
          <p:cNvSpPr/>
          <p:nvPr/>
        </p:nvSpPr>
        <p:spPr>
          <a:xfrm>
            <a:off x="20820102" y="3917440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矩形 1102">
            <a:extLst>
              <a:ext uri="{FF2B5EF4-FFF2-40B4-BE49-F238E27FC236}">
                <a16:creationId xmlns:a16="http://schemas.microsoft.com/office/drawing/2014/main" id="{4750C775-E1D8-D8F4-B107-B78262D2C565}"/>
              </a:ext>
            </a:extLst>
          </p:cNvPr>
          <p:cNvSpPr/>
          <p:nvPr/>
        </p:nvSpPr>
        <p:spPr>
          <a:xfrm>
            <a:off x="21669113" y="5429777"/>
            <a:ext cx="1074028" cy="100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F9AAE9A0-7976-C3D0-92C2-F9E383D92CCA}"/>
              </a:ext>
            </a:extLst>
          </p:cNvPr>
          <p:cNvCxnSpPr/>
          <p:nvPr/>
        </p:nvCxnSpPr>
        <p:spPr>
          <a:xfrm flipV="1">
            <a:off x="21611411" y="5480072"/>
            <a:ext cx="5770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7AFB59CE-0D91-C1D4-A426-E313C81F4B3C}"/>
              </a:ext>
            </a:extLst>
          </p:cNvPr>
          <p:cNvCxnSpPr/>
          <p:nvPr/>
        </p:nvCxnSpPr>
        <p:spPr>
          <a:xfrm flipV="1">
            <a:off x="22744319" y="5480063"/>
            <a:ext cx="4994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" name="组合 1105">
            <a:extLst>
              <a:ext uri="{FF2B5EF4-FFF2-40B4-BE49-F238E27FC236}">
                <a16:creationId xmlns:a16="http://schemas.microsoft.com/office/drawing/2014/main" id="{EE954D08-11C7-A342-BF05-FCAF0998E5D7}"/>
              </a:ext>
            </a:extLst>
          </p:cNvPr>
          <p:cNvGrpSpPr/>
          <p:nvPr/>
        </p:nvGrpSpPr>
        <p:grpSpPr>
          <a:xfrm>
            <a:off x="21338817" y="5429770"/>
            <a:ext cx="266412" cy="100595"/>
            <a:chOff x="14204038" y="12858750"/>
            <a:chExt cx="877721" cy="270608"/>
          </a:xfrm>
        </p:grpSpPr>
        <p:cxnSp>
          <p:nvCxnSpPr>
            <p:cNvPr id="1245" name="直接箭头连接符 1244">
              <a:extLst>
                <a:ext uri="{FF2B5EF4-FFF2-40B4-BE49-F238E27FC236}">
                  <a16:creationId xmlns:a16="http://schemas.microsoft.com/office/drawing/2014/main" id="{89C8E9A8-8C54-C393-A01B-BCD74A79D9ED}"/>
                </a:ext>
              </a:extLst>
            </p:cNvPr>
            <p:cNvCxnSpPr>
              <a:stCxn id="1246" idx="3"/>
              <a:endCxn id="124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0E9DFBEA-2B5F-BA54-331E-B2CDE95F32E7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69D77E83-93F3-740A-ADAC-53787F8A6FAE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7" name="组合 1106">
            <a:extLst>
              <a:ext uri="{FF2B5EF4-FFF2-40B4-BE49-F238E27FC236}">
                <a16:creationId xmlns:a16="http://schemas.microsoft.com/office/drawing/2014/main" id="{83F7C3BB-A1A0-1466-F3A0-88B1EC208122}"/>
              </a:ext>
            </a:extLst>
          </p:cNvPr>
          <p:cNvGrpSpPr/>
          <p:nvPr/>
        </p:nvGrpSpPr>
        <p:grpSpPr>
          <a:xfrm rot="10800000">
            <a:off x="22795447" y="5429765"/>
            <a:ext cx="266412" cy="100595"/>
            <a:chOff x="14204038" y="12858750"/>
            <a:chExt cx="877721" cy="270608"/>
          </a:xfrm>
        </p:grpSpPr>
        <p:cxnSp>
          <p:nvCxnSpPr>
            <p:cNvPr id="1242" name="直接箭头连接符 1241">
              <a:extLst>
                <a:ext uri="{FF2B5EF4-FFF2-40B4-BE49-F238E27FC236}">
                  <a16:creationId xmlns:a16="http://schemas.microsoft.com/office/drawing/2014/main" id="{36FD995A-1D5C-A722-DD44-CDF6CC60DD7C}"/>
                </a:ext>
              </a:extLst>
            </p:cNvPr>
            <p:cNvCxnSpPr>
              <a:stCxn id="1243" idx="3"/>
              <a:endCxn id="124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F837B460-E46E-76A3-6F06-EC3ACC04F08B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81FE0397-B885-7365-E6DC-F18CBEC24108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8" name="矩形 1107">
            <a:extLst>
              <a:ext uri="{FF2B5EF4-FFF2-40B4-BE49-F238E27FC236}">
                <a16:creationId xmlns:a16="http://schemas.microsoft.com/office/drawing/2014/main" id="{53EE5B63-395F-8E24-7252-C7BAD9D7A123}"/>
              </a:ext>
            </a:extLst>
          </p:cNvPr>
          <p:cNvSpPr/>
          <p:nvPr/>
        </p:nvSpPr>
        <p:spPr>
          <a:xfrm>
            <a:off x="21327169" y="5202594"/>
            <a:ext cx="3929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sp>
        <p:nvSpPr>
          <p:cNvPr id="1109" name="矩形 1108">
            <a:extLst>
              <a:ext uri="{FF2B5EF4-FFF2-40B4-BE49-F238E27FC236}">
                <a16:creationId xmlns:a16="http://schemas.microsoft.com/office/drawing/2014/main" id="{87A8E385-5AFC-49E4-0FD9-4396C6C0C30D}"/>
              </a:ext>
            </a:extLst>
          </p:cNvPr>
          <p:cNvSpPr/>
          <p:nvPr/>
        </p:nvSpPr>
        <p:spPr>
          <a:xfrm>
            <a:off x="22811863" y="5202594"/>
            <a:ext cx="44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cxnSp>
        <p:nvCxnSpPr>
          <p:cNvPr id="1110" name="直接箭头连接符 1109">
            <a:extLst>
              <a:ext uri="{FF2B5EF4-FFF2-40B4-BE49-F238E27FC236}">
                <a16:creationId xmlns:a16="http://schemas.microsoft.com/office/drawing/2014/main" id="{067FEA5E-1327-67EE-DF2C-6D15DDB7F62D}"/>
              </a:ext>
            </a:extLst>
          </p:cNvPr>
          <p:cNvCxnSpPr/>
          <p:nvPr/>
        </p:nvCxnSpPr>
        <p:spPr>
          <a:xfrm>
            <a:off x="22177862" y="5013896"/>
            <a:ext cx="0" cy="3958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矩形 1110">
            <a:extLst>
              <a:ext uri="{FF2B5EF4-FFF2-40B4-BE49-F238E27FC236}">
                <a16:creationId xmlns:a16="http://schemas.microsoft.com/office/drawing/2014/main" id="{E3343DF9-3226-984A-8AC8-3EBE27E4DA6D}"/>
              </a:ext>
            </a:extLst>
          </p:cNvPr>
          <p:cNvSpPr/>
          <p:nvPr/>
        </p:nvSpPr>
        <p:spPr>
          <a:xfrm>
            <a:off x="20820103" y="3915308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2" name="等腰三角形 1111">
            <a:extLst>
              <a:ext uri="{FF2B5EF4-FFF2-40B4-BE49-F238E27FC236}">
                <a16:creationId xmlns:a16="http://schemas.microsoft.com/office/drawing/2014/main" id="{A8A9359E-ABFE-B0C7-EE15-B44C35E09296}"/>
              </a:ext>
            </a:extLst>
          </p:cNvPr>
          <p:cNvSpPr/>
          <p:nvPr/>
        </p:nvSpPr>
        <p:spPr>
          <a:xfrm>
            <a:off x="20820103" y="3919232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矩形 1112">
            <a:extLst>
              <a:ext uri="{FF2B5EF4-FFF2-40B4-BE49-F238E27FC236}">
                <a16:creationId xmlns:a16="http://schemas.microsoft.com/office/drawing/2014/main" id="{CD8C032E-2389-36FC-CE00-883BC32515F9}"/>
              </a:ext>
            </a:extLst>
          </p:cNvPr>
          <p:cNvSpPr/>
          <p:nvPr/>
        </p:nvSpPr>
        <p:spPr>
          <a:xfrm>
            <a:off x="20802904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4" name="矩形 1113">
            <a:extLst>
              <a:ext uri="{FF2B5EF4-FFF2-40B4-BE49-F238E27FC236}">
                <a16:creationId xmlns:a16="http://schemas.microsoft.com/office/drawing/2014/main" id="{322F85D4-B7BD-E0D4-9293-C2F738AEEFA8}"/>
              </a:ext>
            </a:extLst>
          </p:cNvPr>
          <p:cNvSpPr/>
          <p:nvPr/>
        </p:nvSpPr>
        <p:spPr>
          <a:xfrm>
            <a:off x="23498243" y="3915308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等腰三角形 1114">
            <a:extLst>
              <a:ext uri="{FF2B5EF4-FFF2-40B4-BE49-F238E27FC236}">
                <a16:creationId xmlns:a16="http://schemas.microsoft.com/office/drawing/2014/main" id="{8F6FB6F3-5766-A550-D414-F407AD9206C1}"/>
              </a:ext>
            </a:extLst>
          </p:cNvPr>
          <p:cNvSpPr/>
          <p:nvPr/>
        </p:nvSpPr>
        <p:spPr>
          <a:xfrm>
            <a:off x="23506837" y="391758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6" name="矩形 1115">
            <a:extLst>
              <a:ext uri="{FF2B5EF4-FFF2-40B4-BE49-F238E27FC236}">
                <a16:creationId xmlns:a16="http://schemas.microsoft.com/office/drawing/2014/main" id="{54BA9C71-D9D1-FEA8-CD1F-C57C96AC7C6A}"/>
              </a:ext>
            </a:extLst>
          </p:cNvPr>
          <p:cNvSpPr/>
          <p:nvPr/>
        </p:nvSpPr>
        <p:spPr>
          <a:xfrm>
            <a:off x="23448006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7" name="矩形 1116">
            <a:extLst>
              <a:ext uri="{FF2B5EF4-FFF2-40B4-BE49-F238E27FC236}">
                <a16:creationId xmlns:a16="http://schemas.microsoft.com/office/drawing/2014/main" id="{5CAB7553-30A3-77FB-E5AD-4BD207870C5B}"/>
              </a:ext>
            </a:extLst>
          </p:cNvPr>
          <p:cNvSpPr/>
          <p:nvPr/>
        </p:nvSpPr>
        <p:spPr>
          <a:xfrm>
            <a:off x="20942861" y="3917440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8" name="矩形 1117">
            <a:extLst>
              <a:ext uri="{FF2B5EF4-FFF2-40B4-BE49-F238E27FC236}">
                <a16:creationId xmlns:a16="http://schemas.microsoft.com/office/drawing/2014/main" id="{37353A42-C271-A24F-A353-45AAC29C6D1A}"/>
              </a:ext>
            </a:extLst>
          </p:cNvPr>
          <p:cNvSpPr/>
          <p:nvPr/>
        </p:nvSpPr>
        <p:spPr>
          <a:xfrm>
            <a:off x="22467771" y="3915308"/>
            <a:ext cx="1030472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9" name="矩形 1118">
            <a:extLst>
              <a:ext uri="{FF2B5EF4-FFF2-40B4-BE49-F238E27FC236}">
                <a16:creationId xmlns:a16="http://schemas.microsoft.com/office/drawing/2014/main" id="{7F915321-F84E-AC49-5912-B42FDC4AD6FD}"/>
              </a:ext>
            </a:extLst>
          </p:cNvPr>
          <p:cNvSpPr/>
          <p:nvPr/>
        </p:nvSpPr>
        <p:spPr>
          <a:xfrm>
            <a:off x="20817468" y="4264872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矩形 1119">
            <a:extLst>
              <a:ext uri="{FF2B5EF4-FFF2-40B4-BE49-F238E27FC236}">
                <a16:creationId xmlns:a16="http://schemas.microsoft.com/office/drawing/2014/main" id="{BF908924-8505-FD72-3365-89C4492EBA0E}"/>
              </a:ext>
            </a:extLst>
          </p:cNvPr>
          <p:cNvSpPr/>
          <p:nvPr/>
        </p:nvSpPr>
        <p:spPr>
          <a:xfrm>
            <a:off x="20817468" y="4262740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1" name="等腰三角形 1120">
            <a:extLst>
              <a:ext uri="{FF2B5EF4-FFF2-40B4-BE49-F238E27FC236}">
                <a16:creationId xmlns:a16="http://schemas.microsoft.com/office/drawing/2014/main" id="{8765F8B1-618E-1A1F-A01B-C422B5641F9F}"/>
              </a:ext>
            </a:extLst>
          </p:cNvPr>
          <p:cNvSpPr/>
          <p:nvPr/>
        </p:nvSpPr>
        <p:spPr>
          <a:xfrm>
            <a:off x="20817468" y="426666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2" name="矩形 1121">
            <a:extLst>
              <a:ext uri="{FF2B5EF4-FFF2-40B4-BE49-F238E27FC236}">
                <a16:creationId xmlns:a16="http://schemas.microsoft.com/office/drawing/2014/main" id="{AF4E770E-9BBF-FF40-B488-D1E0B64925A1}"/>
              </a:ext>
            </a:extLst>
          </p:cNvPr>
          <p:cNvSpPr/>
          <p:nvPr/>
        </p:nvSpPr>
        <p:spPr>
          <a:xfrm>
            <a:off x="20818894" y="4396291"/>
            <a:ext cx="392674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3" name="矩形 1122">
            <a:extLst>
              <a:ext uri="{FF2B5EF4-FFF2-40B4-BE49-F238E27FC236}">
                <a16:creationId xmlns:a16="http://schemas.microsoft.com/office/drawing/2014/main" id="{7E562AF4-D152-1995-F261-BEA9F6CEF4A9}"/>
              </a:ext>
            </a:extLst>
          </p:cNvPr>
          <p:cNvSpPr/>
          <p:nvPr/>
        </p:nvSpPr>
        <p:spPr>
          <a:xfrm>
            <a:off x="23495609" y="4262740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4" name="等腰三角形 1123">
            <a:extLst>
              <a:ext uri="{FF2B5EF4-FFF2-40B4-BE49-F238E27FC236}">
                <a16:creationId xmlns:a16="http://schemas.microsoft.com/office/drawing/2014/main" id="{72C34F8D-BB6D-37F9-4F2A-4D560D5F7C86}"/>
              </a:ext>
            </a:extLst>
          </p:cNvPr>
          <p:cNvSpPr/>
          <p:nvPr/>
        </p:nvSpPr>
        <p:spPr>
          <a:xfrm>
            <a:off x="23504204" y="426501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矩形 1124">
            <a:extLst>
              <a:ext uri="{FF2B5EF4-FFF2-40B4-BE49-F238E27FC236}">
                <a16:creationId xmlns:a16="http://schemas.microsoft.com/office/drawing/2014/main" id="{5E10075C-A66A-3946-63F9-0E38604681C3}"/>
              </a:ext>
            </a:extLst>
          </p:cNvPr>
          <p:cNvSpPr/>
          <p:nvPr/>
        </p:nvSpPr>
        <p:spPr>
          <a:xfrm>
            <a:off x="23456488" y="4396292"/>
            <a:ext cx="428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6" name="矩形 1125">
            <a:extLst>
              <a:ext uri="{FF2B5EF4-FFF2-40B4-BE49-F238E27FC236}">
                <a16:creationId xmlns:a16="http://schemas.microsoft.com/office/drawing/2014/main" id="{8CD3DF74-54B9-8FF8-8F34-FC3038DD5E6B}"/>
              </a:ext>
            </a:extLst>
          </p:cNvPr>
          <p:cNvSpPr/>
          <p:nvPr/>
        </p:nvSpPr>
        <p:spPr>
          <a:xfrm>
            <a:off x="20940227" y="4264872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矩形 1126">
            <a:extLst>
              <a:ext uri="{FF2B5EF4-FFF2-40B4-BE49-F238E27FC236}">
                <a16:creationId xmlns:a16="http://schemas.microsoft.com/office/drawing/2014/main" id="{0C3D62C8-A908-ECB6-9BA7-56C9BB1AF560}"/>
              </a:ext>
            </a:extLst>
          </p:cNvPr>
          <p:cNvSpPr/>
          <p:nvPr/>
        </p:nvSpPr>
        <p:spPr>
          <a:xfrm>
            <a:off x="22465137" y="4258019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8" name="矩形 1127">
            <a:extLst>
              <a:ext uri="{FF2B5EF4-FFF2-40B4-BE49-F238E27FC236}">
                <a16:creationId xmlns:a16="http://schemas.microsoft.com/office/drawing/2014/main" id="{50395F82-368B-9E5F-A350-D2F4C2513AFA}"/>
              </a:ext>
            </a:extLst>
          </p:cNvPr>
          <p:cNvSpPr/>
          <p:nvPr/>
        </p:nvSpPr>
        <p:spPr>
          <a:xfrm>
            <a:off x="20804802" y="4875015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9" name="矩形 1128">
            <a:extLst>
              <a:ext uri="{FF2B5EF4-FFF2-40B4-BE49-F238E27FC236}">
                <a16:creationId xmlns:a16="http://schemas.microsoft.com/office/drawing/2014/main" id="{483F8844-AB4F-D72E-14CF-B49E38C6603A}"/>
              </a:ext>
            </a:extLst>
          </p:cNvPr>
          <p:cNvSpPr/>
          <p:nvPr/>
        </p:nvSpPr>
        <p:spPr>
          <a:xfrm>
            <a:off x="20804802" y="4872882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0" name="等腰三角形 1129">
            <a:extLst>
              <a:ext uri="{FF2B5EF4-FFF2-40B4-BE49-F238E27FC236}">
                <a16:creationId xmlns:a16="http://schemas.microsoft.com/office/drawing/2014/main" id="{E141905D-DDB4-B56E-BE81-A4945DF9A8B8}"/>
              </a:ext>
            </a:extLst>
          </p:cNvPr>
          <p:cNvSpPr/>
          <p:nvPr/>
        </p:nvSpPr>
        <p:spPr>
          <a:xfrm>
            <a:off x="20804802" y="487680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319AFE7B-29C5-426A-8791-0D5B565B4CA0}"/>
              </a:ext>
            </a:extLst>
          </p:cNvPr>
          <p:cNvSpPr/>
          <p:nvPr/>
        </p:nvSpPr>
        <p:spPr>
          <a:xfrm>
            <a:off x="20800890" y="5006433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2" name="矩形 1131">
            <a:extLst>
              <a:ext uri="{FF2B5EF4-FFF2-40B4-BE49-F238E27FC236}">
                <a16:creationId xmlns:a16="http://schemas.microsoft.com/office/drawing/2014/main" id="{4F5FF742-E882-2A45-CA97-D64812A2E71C}"/>
              </a:ext>
            </a:extLst>
          </p:cNvPr>
          <p:cNvSpPr/>
          <p:nvPr/>
        </p:nvSpPr>
        <p:spPr>
          <a:xfrm>
            <a:off x="23482942" y="4872882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3" name="等腰三角形 1132">
            <a:extLst>
              <a:ext uri="{FF2B5EF4-FFF2-40B4-BE49-F238E27FC236}">
                <a16:creationId xmlns:a16="http://schemas.microsoft.com/office/drawing/2014/main" id="{3B59AFED-8625-3880-4835-29AE1368AFFE}"/>
              </a:ext>
            </a:extLst>
          </p:cNvPr>
          <p:cNvSpPr/>
          <p:nvPr/>
        </p:nvSpPr>
        <p:spPr>
          <a:xfrm>
            <a:off x="23491537" y="487515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4" name="矩形 1133">
            <a:extLst>
              <a:ext uri="{FF2B5EF4-FFF2-40B4-BE49-F238E27FC236}">
                <a16:creationId xmlns:a16="http://schemas.microsoft.com/office/drawing/2014/main" id="{1AEE20FB-B8C1-B458-F938-2ACCCBE9DA4C}"/>
              </a:ext>
            </a:extLst>
          </p:cNvPr>
          <p:cNvSpPr/>
          <p:nvPr/>
        </p:nvSpPr>
        <p:spPr>
          <a:xfrm>
            <a:off x="23434860" y="5006433"/>
            <a:ext cx="386405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5" name="矩形 1134">
            <a:extLst>
              <a:ext uri="{FF2B5EF4-FFF2-40B4-BE49-F238E27FC236}">
                <a16:creationId xmlns:a16="http://schemas.microsoft.com/office/drawing/2014/main" id="{BED6F049-B66A-718C-4C9F-E4BDAB222D2A}"/>
              </a:ext>
            </a:extLst>
          </p:cNvPr>
          <p:cNvSpPr/>
          <p:nvPr/>
        </p:nvSpPr>
        <p:spPr>
          <a:xfrm>
            <a:off x="20927560" y="4875015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6" name="矩形 1135">
            <a:extLst>
              <a:ext uri="{FF2B5EF4-FFF2-40B4-BE49-F238E27FC236}">
                <a16:creationId xmlns:a16="http://schemas.microsoft.com/office/drawing/2014/main" id="{39B0902D-CB36-91DB-838A-F0196D41EFB6}"/>
              </a:ext>
            </a:extLst>
          </p:cNvPr>
          <p:cNvSpPr/>
          <p:nvPr/>
        </p:nvSpPr>
        <p:spPr>
          <a:xfrm>
            <a:off x="22452471" y="4868161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EB41D9B7-D24D-5F4D-3A88-2264E5890CFE}"/>
              </a:ext>
            </a:extLst>
          </p:cNvPr>
          <p:cNvSpPr txBox="1"/>
          <p:nvPr/>
        </p:nvSpPr>
        <p:spPr>
          <a:xfrm rot="5400000">
            <a:off x="22021621" y="4485682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7D5E6DC8-7DE5-6A53-653B-581438609BC0}"/>
              </a:ext>
            </a:extLst>
          </p:cNvPr>
          <p:cNvGrpSpPr/>
          <p:nvPr/>
        </p:nvGrpSpPr>
        <p:grpSpPr>
          <a:xfrm>
            <a:off x="21211568" y="5429765"/>
            <a:ext cx="122484" cy="101347"/>
            <a:chOff x="3316944" y="12473730"/>
            <a:chExt cx="403536" cy="279942"/>
          </a:xfrm>
        </p:grpSpPr>
        <p:sp>
          <p:nvSpPr>
            <p:cNvPr id="1240" name="矩形 1239">
              <a:extLst>
                <a:ext uri="{FF2B5EF4-FFF2-40B4-BE49-F238E27FC236}">
                  <a16:creationId xmlns:a16="http://schemas.microsoft.com/office/drawing/2014/main" id="{E4E930E7-1615-826C-5637-1A78E4422834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等腰三角形 1240">
              <a:extLst>
                <a:ext uri="{FF2B5EF4-FFF2-40B4-BE49-F238E27FC236}">
                  <a16:creationId xmlns:a16="http://schemas.microsoft.com/office/drawing/2014/main" id="{B7BB53FF-D6BC-02E6-C59C-88EBAD4CB4D7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9" name="矩形 1138">
            <a:extLst>
              <a:ext uri="{FF2B5EF4-FFF2-40B4-BE49-F238E27FC236}">
                <a16:creationId xmlns:a16="http://schemas.microsoft.com/office/drawing/2014/main" id="{4135C6BD-2F62-88DB-F28C-546AAB27C989}"/>
              </a:ext>
            </a:extLst>
          </p:cNvPr>
          <p:cNvSpPr/>
          <p:nvPr/>
        </p:nvSpPr>
        <p:spPr>
          <a:xfrm>
            <a:off x="21030941" y="5567816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grpSp>
        <p:nvGrpSpPr>
          <p:cNvPr id="1140" name="组合 1139">
            <a:extLst>
              <a:ext uri="{FF2B5EF4-FFF2-40B4-BE49-F238E27FC236}">
                <a16:creationId xmlns:a16="http://schemas.microsoft.com/office/drawing/2014/main" id="{E6B25FBD-0EAB-E859-8ED7-042EF7AE7D75}"/>
              </a:ext>
            </a:extLst>
          </p:cNvPr>
          <p:cNvGrpSpPr/>
          <p:nvPr/>
        </p:nvGrpSpPr>
        <p:grpSpPr>
          <a:xfrm>
            <a:off x="23061859" y="5429765"/>
            <a:ext cx="122484" cy="101347"/>
            <a:chOff x="3316944" y="12473730"/>
            <a:chExt cx="403536" cy="279942"/>
          </a:xfrm>
        </p:grpSpPr>
        <p:sp>
          <p:nvSpPr>
            <p:cNvPr id="1238" name="矩形 1237">
              <a:extLst>
                <a:ext uri="{FF2B5EF4-FFF2-40B4-BE49-F238E27FC236}">
                  <a16:creationId xmlns:a16="http://schemas.microsoft.com/office/drawing/2014/main" id="{4C7A0C2B-1C31-3D72-1A05-565E5EBC3C18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等腰三角形 1238">
              <a:extLst>
                <a:ext uri="{FF2B5EF4-FFF2-40B4-BE49-F238E27FC236}">
                  <a16:creationId xmlns:a16="http://schemas.microsoft.com/office/drawing/2014/main" id="{950895BE-5C00-4478-3342-14FCCD2CFBF9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1" name="矩形 1140">
            <a:extLst>
              <a:ext uri="{FF2B5EF4-FFF2-40B4-BE49-F238E27FC236}">
                <a16:creationId xmlns:a16="http://schemas.microsoft.com/office/drawing/2014/main" id="{BA97D68C-C68A-0BA1-5DEB-A04AB636CDB4}"/>
              </a:ext>
            </a:extLst>
          </p:cNvPr>
          <p:cNvSpPr/>
          <p:nvPr/>
        </p:nvSpPr>
        <p:spPr>
          <a:xfrm>
            <a:off x="22998994" y="5542398"/>
            <a:ext cx="457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42" name="矩形 1141">
            <a:extLst>
              <a:ext uri="{FF2B5EF4-FFF2-40B4-BE49-F238E27FC236}">
                <a16:creationId xmlns:a16="http://schemas.microsoft.com/office/drawing/2014/main" id="{DA515B4F-0102-FED8-5202-FA65D4E0AE2E}"/>
              </a:ext>
            </a:extLst>
          </p:cNvPr>
          <p:cNvSpPr/>
          <p:nvPr/>
        </p:nvSpPr>
        <p:spPr>
          <a:xfrm>
            <a:off x="19259436" y="4298067"/>
            <a:ext cx="1220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M</a:t>
            </a:r>
            <a:r>
              <a:rPr lang="zh-CN" altLang="en-US" sz="1000" b="1" dirty="0"/>
              <a:t>ultiple cop</a:t>
            </a:r>
            <a:r>
              <a:rPr lang="en-US" altLang="zh-CN" sz="1000" b="1" dirty="0" err="1"/>
              <a:t>ies</a:t>
            </a:r>
            <a:endParaRPr lang="zh-CN" altLang="en-US" sz="1000" b="1" dirty="0"/>
          </a:p>
        </p:txBody>
      </p:sp>
      <p:sp>
        <p:nvSpPr>
          <p:cNvPr id="1143" name="矩形 1142">
            <a:extLst>
              <a:ext uri="{FF2B5EF4-FFF2-40B4-BE49-F238E27FC236}">
                <a16:creationId xmlns:a16="http://schemas.microsoft.com/office/drawing/2014/main" id="{6486C266-1FEB-9B73-F687-08F1DCA19790}"/>
              </a:ext>
            </a:extLst>
          </p:cNvPr>
          <p:cNvSpPr/>
          <p:nvPr/>
        </p:nvSpPr>
        <p:spPr>
          <a:xfrm>
            <a:off x="21641037" y="5702039"/>
            <a:ext cx="522170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Reliable DNA-TIR transposon</a:t>
            </a:r>
            <a:endParaRPr lang="zh-CN" altLang="en-US" sz="1000" b="1" dirty="0"/>
          </a:p>
        </p:txBody>
      </p:sp>
      <p:cxnSp>
        <p:nvCxnSpPr>
          <p:cNvPr id="1144" name="直接箭头连接符 1143">
            <a:extLst>
              <a:ext uri="{FF2B5EF4-FFF2-40B4-BE49-F238E27FC236}">
                <a16:creationId xmlns:a16="http://schemas.microsoft.com/office/drawing/2014/main" id="{26BFF611-8855-5D6E-41E3-51F6A6A3B2D3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20927560" y="4927048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直接箭头连接符 1144">
            <a:extLst>
              <a:ext uri="{FF2B5EF4-FFF2-40B4-BE49-F238E27FC236}">
                <a16:creationId xmlns:a16="http://schemas.microsoft.com/office/drawing/2014/main" id="{6D0A0714-57DA-A2C2-5380-5FBFDF722F23}"/>
              </a:ext>
            </a:extLst>
          </p:cNvPr>
          <p:cNvCxnSpPr>
            <a:stCxn id="1136" idx="3"/>
            <a:endCxn id="1136" idx="1"/>
          </p:cNvCxnSpPr>
          <p:nvPr/>
        </p:nvCxnSpPr>
        <p:spPr>
          <a:xfrm flipH="1">
            <a:off x="22452471" y="492255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直接箭头连接符 1145">
            <a:extLst>
              <a:ext uri="{FF2B5EF4-FFF2-40B4-BE49-F238E27FC236}">
                <a16:creationId xmlns:a16="http://schemas.microsoft.com/office/drawing/2014/main" id="{5F7D0449-64B1-655A-2929-4880D0DC826C}"/>
              </a:ext>
            </a:extLst>
          </p:cNvPr>
          <p:cNvCxnSpPr>
            <a:stCxn id="1126" idx="1"/>
            <a:endCxn id="1126" idx="3"/>
          </p:cNvCxnSpPr>
          <p:nvPr/>
        </p:nvCxnSpPr>
        <p:spPr>
          <a:xfrm>
            <a:off x="20940227" y="431690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直接箭头连接符 1146">
            <a:extLst>
              <a:ext uri="{FF2B5EF4-FFF2-40B4-BE49-F238E27FC236}">
                <a16:creationId xmlns:a16="http://schemas.microsoft.com/office/drawing/2014/main" id="{C210C7F8-C7AC-CD4B-F03C-F51C5927E28F}"/>
              </a:ext>
            </a:extLst>
          </p:cNvPr>
          <p:cNvCxnSpPr>
            <a:stCxn id="1127" idx="3"/>
            <a:endCxn id="1127" idx="1"/>
          </p:cNvCxnSpPr>
          <p:nvPr/>
        </p:nvCxnSpPr>
        <p:spPr>
          <a:xfrm flipH="1">
            <a:off x="22465137" y="4312411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直接箭头连接符 1147">
            <a:extLst>
              <a:ext uri="{FF2B5EF4-FFF2-40B4-BE49-F238E27FC236}">
                <a16:creationId xmlns:a16="http://schemas.microsoft.com/office/drawing/2014/main" id="{D60CDFC9-5BC9-CDE6-6708-47754F23B604}"/>
              </a:ext>
            </a:extLst>
          </p:cNvPr>
          <p:cNvCxnSpPr>
            <a:stCxn id="1117" idx="1"/>
            <a:endCxn id="1117" idx="3"/>
          </p:cNvCxnSpPr>
          <p:nvPr/>
        </p:nvCxnSpPr>
        <p:spPr>
          <a:xfrm>
            <a:off x="20942861" y="3969472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箭头连接符 1148">
            <a:extLst>
              <a:ext uri="{FF2B5EF4-FFF2-40B4-BE49-F238E27FC236}">
                <a16:creationId xmlns:a16="http://schemas.microsoft.com/office/drawing/2014/main" id="{EAEA33BD-A08A-F1FB-5381-13F222508B45}"/>
              </a:ext>
            </a:extLst>
          </p:cNvPr>
          <p:cNvCxnSpPr>
            <a:stCxn id="1118" idx="3"/>
            <a:endCxn id="1118" idx="1"/>
          </p:cNvCxnSpPr>
          <p:nvPr/>
        </p:nvCxnSpPr>
        <p:spPr>
          <a:xfrm flipH="1">
            <a:off x="22467771" y="3967340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矩形 1149">
            <a:extLst>
              <a:ext uri="{FF2B5EF4-FFF2-40B4-BE49-F238E27FC236}">
                <a16:creationId xmlns:a16="http://schemas.microsoft.com/office/drawing/2014/main" id="{ABCB5A9A-713F-FD16-5DD4-9D011494A912}"/>
              </a:ext>
            </a:extLst>
          </p:cNvPr>
          <p:cNvSpPr/>
          <p:nvPr/>
        </p:nvSpPr>
        <p:spPr>
          <a:xfrm>
            <a:off x="21852605" y="5188790"/>
            <a:ext cx="941663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Internal sequence</a:t>
            </a:r>
            <a:endParaRPr lang="zh-CN" altLang="en-US" sz="1000" b="1" dirty="0"/>
          </a:p>
        </p:txBody>
      </p:sp>
      <p:sp>
        <p:nvSpPr>
          <p:cNvPr id="1151" name="矩形 1150">
            <a:extLst>
              <a:ext uri="{FF2B5EF4-FFF2-40B4-BE49-F238E27FC236}">
                <a16:creationId xmlns:a16="http://schemas.microsoft.com/office/drawing/2014/main" id="{DF07707F-F03A-A9B5-AEAA-10DD7976A41D}"/>
              </a:ext>
            </a:extLst>
          </p:cNvPr>
          <p:cNvSpPr/>
          <p:nvPr/>
        </p:nvSpPr>
        <p:spPr>
          <a:xfrm>
            <a:off x="25258381" y="3292492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2" name="矩形 1151">
            <a:extLst>
              <a:ext uri="{FF2B5EF4-FFF2-40B4-BE49-F238E27FC236}">
                <a16:creationId xmlns:a16="http://schemas.microsoft.com/office/drawing/2014/main" id="{B807AF39-6E49-0108-3532-63C2C5075A7C}"/>
              </a:ext>
            </a:extLst>
          </p:cNvPr>
          <p:cNvSpPr/>
          <p:nvPr/>
        </p:nvSpPr>
        <p:spPr>
          <a:xfrm>
            <a:off x="24932945" y="3293451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3" name="矩形 1152">
            <a:extLst>
              <a:ext uri="{FF2B5EF4-FFF2-40B4-BE49-F238E27FC236}">
                <a16:creationId xmlns:a16="http://schemas.microsoft.com/office/drawing/2014/main" id="{92766B8C-F212-8653-877C-301E7DCAF70C}"/>
              </a:ext>
            </a:extLst>
          </p:cNvPr>
          <p:cNvSpPr/>
          <p:nvPr/>
        </p:nvSpPr>
        <p:spPr>
          <a:xfrm>
            <a:off x="27630336" y="3293537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4" name="矩形 1153">
            <a:extLst>
              <a:ext uri="{FF2B5EF4-FFF2-40B4-BE49-F238E27FC236}">
                <a16:creationId xmlns:a16="http://schemas.microsoft.com/office/drawing/2014/main" id="{B2E0391A-1E50-C972-438C-4EDA6A301596}"/>
              </a:ext>
            </a:extLst>
          </p:cNvPr>
          <p:cNvSpPr/>
          <p:nvPr/>
        </p:nvSpPr>
        <p:spPr>
          <a:xfrm>
            <a:off x="25173598" y="3293451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5" name="等腰三角形 1154">
            <a:extLst>
              <a:ext uri="{FF2B5EF4-FFF2-40B4-BE49-F238E27FC236}">
                <a16:creationId xmlns:a16="http://schemas.microsoft.com/office/drawing/2014/main" id="{9366D792-9D0A-7A45-9756-CC2DAAA79DF8}"/>
              </a:ext>
            </a:extLst>
          </p:cNvPr>
          <p:cNvSpPr/>
          <p:nvPr/>
        </p:nvSpPr>
        <p:spPr>
          <a:xfrm>
            <a:off x="25050839" y="32973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6" name="等腰三角形 1155">
            <a:extLst>
              <a:ext uri="{FF2B5EF4-FFF2-40B4-BE49-F238E27FC236}">
                <a16:creationId xmlns:a16="http://schemas.microsoft.com/office/drawing/2014/main" id="{6DD5A804-3530-B057-5472-89694E3C5B3F}"/>
              </a:ext>
            </a:extLst>
          </p:cNvPr>
          <p:cNvSpPr/>
          <p:nvPr/>
        </p:nvSpPr>
        <p:spPr>
          <a:xfrm>
            <a:off x="27737574" y="329581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矩形 1156">
            <a:extLst>
              <a:ext uri="{FF2B5EF4-FFF2-40B4-BE49-F238E27FC236}">
                <a16:creationId xmlns:a16="http://schemas.microsoft.com/office/drawing/2014/main" id="{4F258E98-A756-1256-022F-E682E7F5FCFC}"/>
              </a:ext>
            </a:extLst>
          </p:cNvPr>
          <p:cNvSpPr/>
          <p:nvPr/>
        </p:nvSpPr>
        <p:spPr>
          <a:xfrm>
            <a:off x="26698507" y="3291090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8" name="矩形 1157">
            <a:extLst>
              <a:ext uri="{FF2B5EF4-FFF2-40B4-BE49-F238E27FC236}">
                <a16:creationId xmlns:a16="http://schemas.microsoft.com/office/drawing/2014/main" id="{081A766F-F366-D887-B997-533E9ECFAFF2}"/>
              </a:ext>
            </a:extLst>
          </p:cNvPr>
          <p:cNvSpPr/>
          <p:nvPr/>
        </p:nvSpPr>
        <p:spPr>
          <a:xfrm>
            <a:off x="25503330" y="1752837"/>
            <a:ext cx="643323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(B) Search for fine-grained boundary</a:t>
            </a:r>
            <a:endParaRPr lang="zh-CN" altLang="en-US" sz="1000" b="1" dirty="0"/>
          </a:p>
        </p:txBody>
      </p:sp>
      <p:sp>
        <p:nvSpPr>
          <p:cNvPr id="1159" name="矩形 1158">
            <a:extLst>
              <a:ext uri="{FF2B5EF4-FFF2-40B4-BE49-F238E27FC236}">
                <a16:creationId xmlns:a16="http://schemas.microsoft.com/office/drawing/2014/main" id="{8CF6957B-C18F-37FF-5FBA-2D2DE4D81A88}"/>
              </a:ext>
            </a:extLst>
          </p:cNvPr>
          <p:cNvSpPr/>
          <p:nvPr/>
        </p:nvSpPr>
        <p:spPr>
          <a:xfrm>
            <a:off x="24994230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0" name="矩形 1159">
            <a:extLst>
              <a:ext uri="{FF2B5EF4-FFF2-40B4-BE49-F238E27FC236}">
                <a16:creationId xmlns:a16="http://schemas.microsoft.com/office/drawing/2014/main" id="{34D42E0B-C434-6A6A-9135-24549EC7ED53}"/>
              </a:ext>
            </a:extLst>
          </p:cNvPr>
          <p:cNvSpPr/>
          <p:nvPr/>
        </p:nvSpPr>
        <p:spPr>
          <a:xfrm>
            <a:off x="27726097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1" name="矩形 1160">
            <a:extLst>
              <a:ext uri="{FF2B5EF4-FFF2-40B4-BE49-F238E27FC236}">
                <a16:creationId xmlns:a16="http://schemas.microsoft.com/office/drawing/2014/main" id="{075E51E4-1EA9-C478-DF96-FBADDA6C2B22}"/>
              </a:ext>
            </a:extLst>
          </p:cNvPr>
          <p:cNvSpPr/>
          <p:nvPr/>
        </p:nvSpPr>
        <p:spPr>
          <a:xfrm>
            <a:off x="25320485" y="3789655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2" name="矩形 1161">
            <a:extLst>
              <a:ext uri="{FF2B5EF4-FFF2-40B4-BE49-F238E27FC236}">
                <a16:creationId xmlns:a16="http://schemas.microsoft.com/office/drawing/2014/main" id="{51C37581-4FF4-90F1-E4EA-94D0606882AE}"/>
              </a:ext>
            </a:extLst>
          </p:cNvPr>
          <p:cNvSpPr/>
          <p:nvPr/>
        </p:nvSpPr>
        <p:spPr>
          <a:xfrm>
            <a:off x="24932945" y="3790614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E5D217F4-882B-1249-745E-1B8F67D6301F}"/>
              </a:ext>
            </a:extLst>
          </p:cNvPr>
          <p:cNvSpPr/>
          <p:nvPr/>
        </p:nvSpPr>
        <p:spPr>
          <a:xfrm>
            <a:off x="27512751" y="3790700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2440D772-AA1A-F145-39FA-DB7118D5565E}"/>
              </a:ext>
            </a:extLst>
          </p:cNvPr>
          <p:cNvSpPr/>
          <p:nvPr/>
        </p:nvSpPr>
        <p:spPr>
          <a:xfrm>
            <a:off x="25320485" y="3790614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等腰三角形 1164">
            <a:extLst>
              <a:ext uri="{FF2B5EF4-FFF2-40B4-BE49-F238E27FC236}">
                <a16:creationId xmlns:a16="http://schemas.microsoft.com/office/drawing/2014/main" id="{859639BF-F240-C3FB-3E00-CEEAFFC1293A}"/>
              </a:ext>
            </a:extLst>
          </p:cNvPr>
          <p:cNvSpPr/>
          <p:nvPr/>
        </p:nvSpPr>
        <p:spPr>
          <a:xfrm>
            <a:off x="25198643" y="3794538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等腰三角形 1165">
            <a:extLst>
              <a:ext uri="{FF2B5EF4-FFF2-40B4-BE49-F238E27FC236}">
                <a16:creationId xmlns:a16="http://schemas.microsoft.com/office/drawing/2014/main" id="{BF4D50E6-DD1C-3413-F3A1-4047DC51005D}"/>
              </a:ext>
            </a:extLst>
          </p:cNvPr>
          <p:cNvSpPr/>
          <p:nvPr/>
        </p:nvSpPr>
        <p:spPr>
          <a:xfrm>
            <a:off x="27517851" y="37929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4A3D29D5-80C1-A333-9601-91A6B4C5423E}"/>
              </a:ext>
            </a:extLst>
          </p:cNvPr>
          <p:cNvSpPr/>
          <p:nvPr/>
        </p:nvSpPr>
        <p:spPr>
          <a:xfrm>
            <a:off x="26698507" y="3788253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ED276D41-2C13-25B0-ADEE-9C4A38ED1FED}"/>
              </a:ext>
            </a:extLst>
          </p:cNvPr>
          <p:cNvSpPr/>
          <p:nvPr/>
        </p:nvSpPr>
        <p:spPr>
          <a:xfrm>
            <a:off x="25108131" y="3924250"/>
            <a:ext cx="4310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14147F69-2B69-E231-01E2-0C3C20AB02B1}"/>
              </a:ext>
            </a:extLst>
          </p:cNvPr>
          <p:cNvSpPr/>
          <p:nvPr/>
        </p:nvSpPr>
        <p:spPr>
          <a:xfrm>
            <a:off x="27441434" y="3924250"/>
            <a:ext cx="4675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F4881348-A780-EC0C-86CA-F23796164BAB}"/>
              </a:ext>
            </a:extLst>
          </p:cNvPr>
          <p:cNvSpPr/>
          <p:nvPr/>
        </p:nvSpPr>
        <p:spPr>
          <a:xfrm>
            <a:off x="25322192" y="4474882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1" name="矩形 1170">
            <a:extLst>
              <a:ext uri="{FF2B5EF4-FFF2-40B4-BE49-F238E27FC236}">
                <a16:creationId xmlns:a16="http://schemas.microsoft.com/office/drawing/2014/main" id="{5778E3C7-11AA-0A82-AA50-4511D05D1FCA}"/>
              </a:ext>
            </a:extLst>
          </p:cNvPr>
          <p:cNvSpPr/>
          <p:nvPr/>
        </p:nvSpPr>
        <p:spPr>
          <a:xfrm>
            <a:off x="24934652" y="4475840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2" name="矩形 1171">
            <a:extLst>
              <a:ext uri="{FF2B5EF4-FFF2-40B4-BE49-F238E27FC236}">
                <a16:creationId xmlns:a16="http://schemas.microsoft.com/office/drawing/2014/main" id="{75B88AE6-D8CD-08E1-3794-1E0D9ABAEB3A}"/>
              </a:ext>
            </a:extLst>
          </p:cNvPr>
          <p:cNvSpPr/>
          <p:nvPr/>
        </p:nvSpPr>
        <p:spPr>
          <a:xfrm>
            <a:off x="27514458" y="4475927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3" name="矩形 1172">
            <a:extLst>
              <a:ext uri="{FF2B5EF4-FFF2-40B4-BE49-F238E27FC236}">
                <a16:creationId xmlns:a16="http://schemas.microsoft.com/office/drawing/2014/main" id="{060DEBBD-34A6-B726-03EA-D79CCFE6A0B5}"/>
              </a:ext>
            </a:extLst>
          </p:cNvPr>
          <p:cNvSpPr/>
          <p:nvPr/>
        </p:nvSpPr>
        <p:spPr>
          <a:xfrm>
            <a:off x="25322192" y="4475840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4" name="等腰三角形 1173">
            <a:extLst>
              <a:ext uri="{FF2B5EF4-FFF2-40B4-BE49-F238E27FC236}">
                <a16:creationId xmlns:a16="http://schemas.microsoft.com/office/drawing/2014/main" id="{4B85FF45-A39A-F96E-2264-96FADB171D46}"/>
              </a:ext>
            </a:extLst>
          </p:cNvPr>
          <p:cNvSpPr/>
          <p:nvPr/>
        </p:nvSpPr>
        <p:spPr>
          <a:xfrm>
            <a:off x="25270105" y="4479764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42E58E93-B608-8438-A90C-D32F6471F6AF}"/>
              </a:ext>
            </a:extLst>
          </p:cNvPr>
          <p:cNvSpPr/>
          <p:nvPr/>
        </p:nvSpPr>
        <p:spPr>
          <a:xfrm>
            <a:off x="26700214" y="4473479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279A05C2-9875-8DE1-8047-70DF1D21EF83}"/>
              </a:ext>
            </a:extLst>
          </p:cNvPr>
          <p:cNvSpPr/>
          <p:nvPr/>
        </p:nvSpPr>
        <p:spPr>
          <a:xfrm>
            <a:off x="25111545" y="4609477"/>
            <a:ext cx="4435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C4B8D1CF-8758-A4ED-A480-4134EB747AE0}"/>
              </a:ext>
            </a:extLst>
          </p:cNvPr>
          <p:cNvSpPr/>
          <p:nvPr/>
        </p:nvSpPr>
        <p:spPr>
          <a:xfrm>
            <a:off x="27444848" y="4609477"/>
            <a:ext cx="443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8" name="等腰三角形 1177">
            <a:extLst>
              <a:ext uri="{FF2B5EF4-FFF2-40B4-BE49-F238E27FC236}">
                <a16:creationId xmlns:a16="http://schemas.microsoft.com/office/drawing/2014/main" id="{04B40B90-D9E6-BD22-E1A7-67B535AEBDBE}"/>
              </a:ext>
            </a:extLst>
          </p:cNvPr>
          <p:cNvSpPr/>
          <p:nvPr/>
        </p:nvSpPr>
        <p:spPr>
          <a:xfrm>
            <a:off x="27526419" y="4478950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C3A9D739-5AB7-5D60-7622-6ACE9F5105E4}"/>
              </a:ext>
            </a:extLst>
          </p:cNvPr>
          <p:cNvSpPr txBox="1"/>
          <p:nvPr/>
        </p:nvSpPr>
        <p:spPr>
          <a:xfrm rot="5400000">
            <a:off x="26248819" y="4170827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sp>
        <p:nvSpPr>
          <p:cNvPr id="1180" name="矩形 1179">
            <a:extLst>
              <a:ext uri="{FF2B5EF4-FFF2-40B4-BE49-F238E27FC236}">
                <a16:creationId xmlns:a16="http://schemas.microsoft.com/office/drawing/2014/main" id="{B1EADC72-8820-09D8-8540-274FF8C12D66}"/>
              </a:ext>
            </a:extLst>
          </p:cNvPr>
          <p:cNvSpPr/>
          <p:nvPr/>
        </p:nvSpPr>
        <p:spPr>
          <a:xfrm>
            <a:off x="25232342" y="5455344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1" name="矩形 1180">
            <a:extLst>
              <a:ext uri="{FF2B5EF4-FFF2-40B4-BE49-F238E27FC236}">
                <a16:creationId xmlns:a16="http://schemas.microsoft.com/office/drawing/2014/main" id="{28265D5B-C2E9-58E9-12E0-6D806D827ABD}"/>
              </a:ext>
            </a:extLst>
          </p:cNvPr>
          <p:cNvSpPr/>
          <p:nvPr/>
        </p:nvSpPr>
        <p:spPr>
          <a:xfrm>
            <a:off x="24906907" y="5456302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48B29C0C-8EC9-61D9-C21A-5A3C977BE636}"/>
              </a:ext>
            </a:extLst>
          </p:cNvPr>
          <p:cNvSpPr/>
          <p:nvPr/>
        </p:nvSpPr>
        <p:spPr>
          <a:xfrm>
            <a:off x="27604297" y="5456389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1D899C7D-395B-DA1C-1231-0A86AD48E7F7}"/>
              </a:ext>
            </a:extLst>
          </p:cNvPr>
          <p:cNvSpPr/>
          <p:nvPr/>
        </p:nvSpPr>
        <p:spPr>
          <a:xfrm>
            <a:off x="25147560" y="5456302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4" name="等腰三角形 1183">
            <a:extLst>
              <a:ext uri="{FF2B5EF4-FFF2-40B4-BE49-F238E27FC236}">
                <a16:creationId xmlns:a16="http://schemas.microsoft.com/office/drawing/2014/main" id="{1A4A10DC-0091-A34E-1A57-FE3B9DFB3167}"/>
              </a:ext>
            </a:extLst>
          </p:cNvPr>
          <p:cNvSpPr/>
          <p:nvPr/>
        </p:nvSpPr>
        <p:spPr>
          <a:xfrm>
            <a:off x="25024800" y="546022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5" name="等腰三角形 1184">
            <a:extLst>
              <a:ext uri="{FF2B5EF4-FFF2-40B4-BE49-F238E27FC236}">
                <a16:creationId xmlns:a16="http://schemas.microsoft.com/office/drawing/2014/main" id="{7E961783-AD6B-2B50-CBA0-F8571558E072}"/>
              </a:ext>
            </a:extLst>
          </p:cNvPr>
          <p:cNvSpPr/>
          <p:nvPr/>
        </p:nvSpPr>
        <p:spPr>
          <a:xfrm>
            <a:off x="27711536" y="545866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E184591D-8A9D-B8C3-F3C0-366052BB2A15}"/>
              </a:ext>
            </a:extLst>
          </p:cNvPr>
          <p:cNvSpPr/>
          <p:nvPr/>
        </p:nvSpPr>
        <p:spPr>
          <a:xfrm>
            <a:off x="26672469" y="5453941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6C27666D-BB17-DFBC-7EAD-3D44F1D886B1}"/>
              </a:ext>
            </a:extLst>
          </p:cNvPr>
          <p:cNvSpPr/>
          <p:nvPr/>
        </p:nvSpPr>
        <p:spPr>
          <a:xfrm>
            <a:off x="24928545" y="5589938"/>
            <a:ext cx="474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A028CA57-5224-24D7-FC86-9EB96280BCF1}"/>
              </a:ext>
            </a:extLst>
          </p:cNvPr>
          <p:cNvSpPr/>
          <p:nvPr/>
        </p:nvSpPr>
        <p:spPr>
          <a:xfrm>
            <a:off x="27615492" y="5589939"/>
            <a:ext cx="4430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A0E734D6-4969-9B04-E54B-437680D28D0F}"/>
              </a:ext>
            </a:extLst>
          </p:cNvPr>
          <p:cNvSpPr/>
          <p:nvPr/>
        </p:nvSpPr>
        <p:spPr>
          <a:xfrm>
            <a:off x="24151243" y="1562837"/>
            <a:ext cx="4253205" cy="436277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57ADBB8A-9FDA-7656-03DA-EAA3D8CD8AF9}"/>
              </a:ext>
            </a:extLst>
          </p:cNvPr>
          <p:cNvSpPr/>
          <p:nvPr/>
        </p:nvSpPr>
        <p:spPr>
          <a:xfrm>
            <a:off x="25244221" y="2310775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1" name="矩形 1190">
            <a:extLst>
              <a:ext uri="{FF2B5EF4-FFF2-40B4-BE49-F238E27FC236}">
                <a16:creationId xmlns:a16="http://schemas.microsoft.com/office/drawing/2014/main" id="{92487475-3901-D54C-2668-CA3D5F23A823}"/>
              </a:ext>
            </a:extLst>
          </p:cNvPr>
          <p:cNvSpPr/>
          <p:nvPr/>
        </p:nvSpPr>
        <p:spPr>
          <a:xfrm>
            <a:off x="25347862" y="2311733"/>
            <a:ext cx="802588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41042E0B-32D8-BF7D-9AD6-0B75A298D7A1}"/>
              </a:ext>
            </a:extLst>
          </p:cNvPr>
          <p:cNvSpPr/>
          <p:nvPr/>
        </p:nvSpPr>
        <p:spPr>
          <a:xfrm>
            <a:off x="25050820" y="1934253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lts</a:t>
            </a:r>
            <a:endParaRPr lang="zh-CN" altLang="en-US" sz="1000" b="1" dirty="0"/>
          </a:p>
        </p:txBody>
      </p:sp>
      <p:cxnSp>
        <p:nvCxnSpPr>
          <p:cNvPr id="1193" name="直接箭头连接符 1192">
            <a:extLst>
              <a:ext uri="{FF2B5EF4-FFF2-40B4-BE49-F238E27FC236}">
                <a16:creationId xmlns:a16="http://schemas.microsoft.com/office/drawing/2014/main" id="{E72FF957-3946-3FE0-B18A-12C2BE14310C}"/>
              </a:ext>
            </a:extLst>
          </p:cNvPr>
          <p:cNvCxnSpPr>
            <a:cxnSpLocks/>
            <a:stCxn id="1191" idx="1"/>
            <a:endCxn id="1192" idx="2"/>
          </p:cNvCxnSpPr>
          <p:nvPr/>
        </p:nvCxnSpPr>
        <p:spPr>
          <a:xfrm flipH="1" flipV="1">
            <a:off x="25346128" y="2180474"/>
            <a:ext cx="1734" cy="183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直接箭头连接符 1193">
            <a:extLst>
              <a:ext uri="{FF2B5EF4-FFF2-40B4-BE49-F238E27FC236}">
                <a16:creationId xmlns:a16="http://schemas.microsoft.com/office/drawing/2014/main" id="{C3C8BEF4-1161-FE4B-FC90-58751F91DC10}"/>
              </a:ext>
            </a:extLst>
          </p:cNvPr>
          <p:cNvCxnSpPr>
            <a:cxnSpLocks/>
            <a:stCxn id="1191" idx="3"/>
          </p:cNvCxnSpPr>
          <p:nvPr/>
        </p:nvCxnSpPr>
        <p:spPr>
          <a:xfrm flipH="1" flipV="1">
            <a:off x="26146652" y="2177594"/>
            <a:ext cx="3797" cy="1861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接箭头连接符 1194">
            <a:extLst>
              <a:ext uri="{FF2B5EF4-FFF2-40B4-BE49-F238E27FC236}">
                <a16:creationId xmlns:a16="http://schemas.microsoft.com/office/drawing/2014/main" id="{452BF03E-3CA7-C126-A877-8D1221A62E5F}"/>
              </a:ext>
            </a:extLst>
          </p:cNvPr>
          <p:cNvCxnSpPr>
            <a:cxnSpLocks/>
            <a:stCxn id="1200" idx="1"/>
          </p:cNvCxnSpPr>
          <p:nvPr/>
        </p:nvCxnSpPr>
        <p:spPr>
          <a:xfrm flipV="1">
            <a:off x="26711142" y="2189872"/>
            <a:ext cx="0" cy="1738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直接箭头连接符 1195">
            <a:extLst>
              <a:ext uri="{FF2B5EF4-FFF2-40B4-BE49-F238E27FC236}">
                <a16:creationId xmlns:a16="http://schemas.microsoft.com/office/drawing/2014/main" id="{9C282E85-9EB6-D927-5C12-331177BC464A}"/>
              </a:ext>
            </a:extLst>
          </p:cNvPr>
          <p:cNvCxnSpPr>
            <a:cxnSpLocks/>
            <a:stCxn id="1200" idx="3"/>
            <a:endCxn id="1203" idx="2"/>
          </p:cNvCxnSpPr>
          <p:nvPr/>
        </p:nvCxnSpPr>
        <p:spPr>
          <a:xfrm flipH="1" flipV="1">
            <a:off x="27505987" y="2174990"/>
            <a:ext cx="9854" cy="1887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矩形 1196">
            <a:extLst>
              <a:ext uri="{FF2B5EF4-FFF2-40B4-BE49-F238E27FC236}">
                <a16:creationId xmlns:a16="http://schemas.microsoft.com/office/drawing/2014/main" id="{8B8BB16F-61D9-C967-12FB-4C054D76D30D}"/>
              </a:ext>
            </a:extLst>
          </p:cNvPr>
          <p:cNvSpPr/>
          <p:nvPr/>
        </p:nvSpPr>
        <p:spPr>
          <a:xfrm>
            <a:off x="24919980" y="230654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8" name="矩形 1197">
            <a:extLst>
              <a:ext uri="{FF2B5EF4-FFF2-40B4-BE49-F238E27FC236}">
                <a16:creationId xmlns:a16="http://schemas.microsoft.com/office/drawing/2014/main" id="{B6089E19-185C-0820-D0BB-D6B0B9AA1734}"/>
              </a:ext>
            </a:extLst>
          </p:cNvPr>
          <p:cNvSpPr/>
          <p:nvPr/>
        </p:nvSpPr>
        <p:spPr>
          <a:xfrm>
            <a:off x="27616176" y="231182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9" name="矩形 1198">
            <a:extLst>
              <a:ext uri="{FF2B5EF4-FFF2-40B4-BE49-F238E27FC236}">
                <a16:creationId xmlns:a16="http://schemas.microsoft.com/office/drawing/2014/main" id="{36CB60F4-60A3-D6B8-971E-966C6770CF31}"/>
              </a:ext>
            </a:extLst>
          </p:cNvPr>
          <p:cNvSpPr/>
          <p:nvPr/>
        </p:nvSpPr>
        <p:spPr>
          <a:xfrm>
            <a:off x="24161156" y="2256605"/>
            <a:ext cx="773033" cy="9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Flanking 50bp at both ends</a:t>
            </a:r>
            <a:endParaRPr lang="zh-CN" altLang="en-US" sz="1000" b="1" dirty="0"/>
          </a:p>
        </p:txBody>
      </p:sp>
      <p:sp>
        <p:nvSpPr>
          <p:cNvPr id="1200" name="矩形 1199">
            <a:extLst>
              <a:ext uri="{FF2B5EF4-FFF2-40B4-BE49-F238E27FC236}">
                <a16:creationId xmlns:a16="http://schemas.microsoft.com/office/drawing/2014/main" id="{4E298557-AD00-0612-FC92-19D1BDE92B2E}"/>
              </a:ext>
            </a:extLst>
          </p:cNvPr>
          <p:cNvSpPr/>
          <p:nvPr/>
        </p:nvSpPr>
        <p:spPr>
          <a:xfrm>
            <a:off x="26711142" y="2309373"/>
            <a:ext cx="804699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1" name="矩形 1200">
            <a:extLst>
              <a:ext uri="{FF2B5EF4-FFF2-40B4-BE49-F238E27FC236}">
                <a16:creationId xmlns:a16="http://schemas.microsoft.com/office/drawing/2014/main" id="{9453AC16-2B95-3D5A-9419-96A33B9C2210}"/>
              </a:ext>
            </a:extLst>
          </p:cNvPr>
          <p:cNvSpPr/>
          <p:nvPr/>
        </p:nvSpPr>
        <p:spPr>
          <a:xfrm>
            <a:off x="25770859" y="1936131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lte</a:t>
            </a:r>
            <a:endParaRPr lang="zh-CN" altLang="en-US" sz="1000" b="1" dirty="0"/>
          </a:p>
        </p:txBody>
      </p:sp>
      <p:sp>
        <p:nvSpPr>
          <p:cNvPr id="1202" name="矩形 1201">
            <a:extLst>
              <a:ext uri="{FF2B5EF4-FFF2-40B4-BE49-F238E27FC236}">
                <a16:creationId xmlns:a16="http://schemas.microsoft.com/office/drawing/2014/main" id="{1D2C2F4B-D238-4517-8E92-A96652F5D13C}"/>
              </a:ext>
            </a:extLst>
          </p:cNvPr>
          <p:cNvSpPr/>
          <p:nvPr/>
        </p:nvSpPr>
        <p:spPr>
          <a:xfrm>
            <a:off x="26486749" y="1936101"/>
            <a:ext cx="6079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rts</a:t>
            </a:r>
            <a:endParaRPr lang="zh-CN" altLang="en-US" sz="1000" b="1" dirty="0"/>
          </a:p>
        </p:txBody>
      </p:sp>
      <p:sp>
        <p:nvSpPr>
          <p:cNvPr id="1203" name="矩形 1202">
            <a:extLst>
              <a:ext uri="{FF2B5EF4-FFF2-40B4-BE49-F238E27FC236}">
                <a16:creationId xmlns:a16="http://schemas.microsoft.com/office/drawing/2014/main" id="{68F4D27E-6374-0325-6037-F2858D206B90}"/>
              </a:ext>
            </a:extLst>
          </p:cNvPr>
          <p:cNvSpPr/>
          <p:nvPr/>
        </p:nvSpPr>
        <p:spPr>
          <a:xfrm>
            <a:off x="27190346" y="1928769"/>
            <a:ext cx="631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rte</a:t>
            </a:r>
            <a:endParaRPr lang="zh-CN" altLang="en-US" sz="1000" b="1" dirty="0"/>
          </a:p>
        </p:txBody>
      </p:sp>
      <p:sp>
        <p:nvSpPr>
          <p:cNvPr id="1204" name="右大括号 1203">
            <a:extLst>
              <a:ext uri="{FF2B5EF4-FFF2-40B4-BE49-F238E27FC236}">
                <a16:creationId xmlns:a16="http://schemas.microsoft.com/office/drawing/2014/main" id="{F153A046-B873-79C0-7090-2B5A2B7B2188}"/>
              </a:ext>
            </a:extLst>
          </p:cNvPr>
          <p:cNvSpPr/>
          <p:nvPr/>
        </p:nvSpPr>
        <p:spPr>
          <a:xfrm rot="5400000">
            <a:off x="25294568" y="2125774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5" name="矩形 1204">
            <a:extLst>
              <a:ext uri="{FF2B5EF4-FFF2-40B4-BE49-F238E27FC236}">
                <a16:creationId xmlns:a16="http://schemas.microsoft.com/office/drawing/2014/main" id="{026BCF4C-4546-66FF-F001-083FFD8EDAEC}"/>
              </a:ext>
            </a:extLst>
          </p:cNvPr>
          <p:cNvSpPr/>
          <p:nvPr/>
        </p:nvSpPr>
        <p:spPr>
          <a:xfrm>
            <a:off x="25092170" y="2535256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1A78D850-2017-77BF-5A20-BF920906CE49}"/>
              </a:ext>
            </a:extLst>
          </p:cNvPr>
          <p:cNvSpPr/>
          <p:nvPr/>
        </p:nvSpPr>
        <p:spPr>
          <a:xfrm>
            <a:off x="27266134" y="2525719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7" name="右大括号 1206">
            <a:extLst>
              <a:ext uri="{FF2B5EF4-FFF2-40B4-BE49-F238E27FC236}">
                <a16:creationId xmlns:a16="http://schemas.microsoft.com/office/drawing/2014/main" id="{24F16416-57C8-55A3-0563-C744571D496E}"/>
              </a:ext>
            </a:extLst>
          </p:cNvPr>
          <p:cNvSpPr/>
          <p:nvPr/>
        </p:nvSpPr>
        <p:spPr>
          <a:xfrm rot="5400000">
            <a:off x="27457224" y="2125528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1A210587-BA98-E575-F7A6-F1C8DB678B37}"/>
              </a:ext>
            </a:extLst>
          </p:cNvPr>
          <p:cNvCxnSpPr>
            <a:stCxn id="1191" idx="1"/>
            <a:endCxn id="1191" idx="3"/>
          </p:cNvCxnSpPr>
          <p:nvPr/>
        </p:nvCxnSpPr>
        <p:spPr>
          <a:xfrm>
            <a:off x="25347862" y="2363766"/>
            <a:ext cx="80258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直接箭头连接符 1208">
            <a:extLst>
              <a:ext uri="{FF2B5EF4-FFF2-40B4-BE49-F238E27FC236}">
                <a16:creationId xmlns:a16="http://schemas.microsoft.com/office/drawing/2014/main" id="{6DF76264-74E1-A6CF-BB60-7F02B803C001}"/>
              </a:ext>
            </a:extLst>
          </p:cNvPr>
          <p:cNvCxnSpPr>
            <a:stCxn id="1200" idx="3"/>
            <a:endCxn id="1200" idx="1"/>
          </p:cNvCxnSpPr>
          <p:nvPr/>
        </p:nvCxnSpPr>
        <p:spPr>
          <a:xfrm flipH="1">
            <a:off x="26711142" y="2363766"/>
            <a:ext cx="80469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左大括号 1209">
            <a:extLst>
              <a:ext uri="{FF2B5EF4-FFF2-40B4-BE49-F238E27FC236}">
                <a16:creationId xmlns:a16="http://schemas.microsoft.com/office/drawing/2014/main" id="{8D30F3DB-38E0-1285-6273-38E9E5A720ED}"/>
              </a:ext>
            </a:extLst>
          </p:cNvPr>
          <p:cNvSpPr/>
          <p:nvPr/>
        </p:nvSpPr>
        <p:spPr>
          <a:xfrm>
            <a:off x="24798149" y="3345484"/>
            <a:ext cx="127856" cy="11891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1" name="直接箭头连接符 1210">
            <a:extLst>
              <a:ext uri="{FF2B5EF4-FFF2-40B4-BE49-F238E27FC236}">
                <a16:creationId xmlns:a16="http://schemas.microsoft.com/office/drawing/2014/main" id="{2425BD8D-50F1-C49E-B98F-8CE0753C9A3D}"/>
              </a:ext>
            </a:extLst>
          </p:cNvPr>
          <p:cNvCxnSpPr>
            <a:stCxn id="1154" idx="1"/>
            <a:endCxn id="1154" idx="3"/>
          </p:cNvCxnSpPr>
          <p:nvPr/>
        </p:nvCxnSpPr>
        <p:spPr>
          <a:xfrm>
            <a:off x="25173598" y="334548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直接箭头连接符 1211">
            <a:extLst>
              <a:ext uri="{FF2B5EF4-FFF2-40B4-BE49-F238E27FC236}">
                <a16:creationId xmlns:a16="http://schemas.microsoft.com/office/drawing/2014/main" id="{575B08F8-F724-A660-3485-99BBEBE7C22F}"/>
              </a:ext>
            </a:extLst>
          </p:cNvPr>
          <p:cNvCxnSpPr>
            <a:stCxn id="1157" idx="3"/>
            <a:endCxn id="1157" idx="1"/>
          </p:cNvCxnSpPr>
          <p:nvPr/>
        </p:nvCxnSpPr>
        <p:spPr>
          <a:xfrm flipH="1">
            <a:off x="26698507" y="3345484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直接箭头连接符 1212">
            <a:extLst>
              <a:ext uri="{FF2B5EF4-FFF2-40B4-BE49-F238E27FC236}">
                <a16:creationId xmlns:a16="http://schemas.microsoft.com/office/drawing/2014/main" id="{846AE177-14B5-D46F-80D4-B0E2E905C132}"/>
              </a:ext>
            </a:extLst>
          </p:cNvPr>
          <p:cNvCxnSpPr>
            <a:stCxn id="1164" idx="1"/>
            <a:endCxn id="1164" idx="3"/>
          </p:cNvCxnSpPr>
          <p:nvPr/>
        </p:nvCxnSpPr>
        <p:spPr>
          <a:xfrm>
            <a:off x="25320485" y="3842646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箭头连接符 1213">
            <a:extLst>
              <a:ext uri="{FF2B5EF4-FFF2-40B4-BE49-F238E27FC236}">
                <a16:creationId xmlns:a16="http://schemas.microsoft.com/office/drawing/2014/main" id="{782AAD1B-F228-9DC9-8DA3-5B7226B2346D}"/>
              </a:ext>
            </a:extLst>
          </p:cNvPr>
          <p:cNvCxnSpPr>
            <a:stCxn id="1167" idx="3"/>
            <a:endCxn id="1167" idx="1"/>
          </p:cNvCxnSpPr>
          <p:nvPr/>
        </p:nvCxnSpPr>
        <p:spPr>
          <a:xfrm flipH="1">
            <a:off x="26698507" y="3842646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直接箭头连接符 1214">
            <a:extLst>
              <a:ext uri="{FF2B5EF4-FFF2-40B4-BE49-F238E27FC236}">
                <a16:creationId xmlns:a16="http://schemas.microsoft.com/office/drawing/2014/main" id="{5A5E8A0E-C8FF-27BD-8B2F-6A91BD394412}"/>
              </a:ext>
            </a:extLst>
          </p:cNvPr>
          <p:cNvCxnSpPr>
            <a:stCxn id="1173" idx="1"/>
            <a:endCxn id="1173" idx="3"/>
          </p:cNvCxnSpPr>
          <p:nvPr/>
        </p:nvCxnSpPr>
        <p:spPr>
          <a:xfrm>
            <a:off x="25322192" y="4527873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直接箭头连接符 1215">
            <a:extLst>
              <a:ext uri="{FF2B5EF4-FFF2-40B4-BE49-F238E27FC236}">
                <a16:creationId xmlns:a16="http://schemas.microsoft.com/office/drawing/2014/main" id="{AF6B3E98-33AB-1D99-81DC-F32D86E52E2F}"/>
              </a:ext>
            </a:extLst>
          </p:cNvPr>
          <p:cNvCxnSpPr>
            <a:stCxn id="1175" idx="3"/>
            <a:endCxn id="1175" idx="1"/>
          </p:cNvCxnSpPr>
          <p:nvPr/>
        </p:nvCxnSpPr>
        <p:spPr>
          <a:xfrm flipH="1">
            <a:off x="26700214" y="4527873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直接箭头连接符 1216">
            <a:extLst>
              <a:ext uri="{FF2B5EF4-FFF2-40B4-BE49-F238E27FC236}">
                <a16:creationId xmlns:a16="http://schemas.microsoft.com/office/drawing/2014/main" id="{80894426-09E3-212B-8D22-BE8F31B80C1F}"/>
              </a:ext>
            </a:extLst>
          </p:cNvPr>
          <p:cNvCxnSpPr>
            <a:stCxn id="1183" idx="1"/>
            <a:endCxn id="1183" idx="3"/>
          </p:cNvCxnSpPr>
          <p:nvPr/>
        </p:nvCxnSpPr>
        <p:spPr>
          <a:xfrm>
            <a:off x="25147560" y="5508335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直接箭头连接符 1217">
            <a:extLst>
              <a:ext uri="{FF2B5EF4-FFF2-40B4-BE49-F238E27FC236}">
                <a16:creationId xmlns:a16="http://schemas.microsoft.com/office/drawing/2014/main" id="{3108DAA4-53BA-0A24-C10B-7B3CA05222AD}"/>
              </a:ext>
            </a:extLst>
          </p:cNvPr>
          <p:cNvCxnSpPr>
            <a:stCxn id="1186" idx="3"/>
            <a:endCxn id="1186" idx="1"/>
          </p:cNvCxnSpPr>
          <p:nvPr/>
        </p:nvCxnSpPr>
        <p:spPr>
          <a:xfrm flipH="1">
            <a:off x="26672469" y="550833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矩形 1218">
            <a:extLst>
              <a:ext uri="{FF2B5EF4-FFF2-40B4-BE49-F238E27FC236}">
                <a16:creationId xmlns:a16="http://schemas.microsoft.com/office/drawing/2014/main" id="{AC84C0F8-3495-996F-75C7-75894E2B7173}"/>
              </a:ext>
            </a:extLst>
          </p:cNvPr>
          <p:cNvSpPr/>
          <p:nvPr/>
        </p:nvSpPr>
        <p:spPr>
          <a:xfrm>
            <a:off x="24184977" y="3855603"/>
            <a:ext cx="721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Legal TSD+TIR</a:t>
            </a:r>
          </a:p>
          <a:p>
            <a:r>
              <a:rPr lang="en-US" altLang="zh-CN" sz="1000" b="1" dirty="0"/>
              <a:t> structure </a:t>
            </a:r>
            <a:endParaRPr lang="zh-CN" altLang="en-US" sz="1000" b="1" dirty="0"/>
          </a:p>
        </p:txBody>
      </p:sp>
      <p:cxnSp>
        <p:nvCxnSpPr>
          <p:cNvPr id="1220" name="直接箭头连接符 1219">
            <a:extLst>
              <a:ext uri="{FF2B5EF4-FFF2-40B4-BE49-F238E27FC236}">
                <a16:creationId xmlns:a16="http://schemas.microsoft.com/office/drawing/2014/main" id="{ECFFD138-E9CB-F62E-9E33-A3EBAF9D3A33}"/>
              </a:ext>
            </a:extLst>
          </p:cNvPr>
          <p:cNvCxnSpPr>
            <a:stCxn id="1227" idx="2"/>
            <a:endCxn id="1180" idx="0"/>
          </p:cNvCxnSpPr>
          <p:nvPr/>
        </p:nvCxnSpPr>
        <p:spPr>
          <a:xfrm flipH="1">
            <a:off x="26418917" y="5187589"/>
            <a:ext cx="578" cy="2677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左大括号 1220">
            <a:extLst>
              <a:ext uri="{FF2B5EF4-FFF2-40B4-BE49-F238E27FC236}">
                <a16:creationId xmlns:a16="http://schemas.microsoft.com/office/drawing/2014/main" id="{08C04667-C84E-C225-1485-C2AA091EA78C}"/>
              </a:ext>
            </a:extLst>
          </p:cNvPr>
          <p:cNvSpPr/>
          <p:nvPr/>
        </p:nvSpPr>
        <p:spPr>
          <a:xfrm rot="5400000">
            <a:off x="25599614" y="2754380"/>
            <a:ext cx="107025" cy="9594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2" name="矩形 1221">
            <a:extLst>
              <a:ext uri="{FF2B5EF4-FFF2-40B4-BE49-F238E27FC236}">
                <a16:creationId xmlns:a16="http://schemas.microsoft.com/office/drawing/2014/main" id="{2AE4C584-5AC6-75F8-9CDF-6EBA1A344B21}"/>
              </a:ext>
            </a:extLst>
          </p:cNvPr>
          <p:cNvSpPr/>
          <p:nvPr/>
        </p:nvSpPr>
        <p:spPr>
          <a:xfrm>
            <a:off x="25491755" y="3003072"/>
            <a:ext cx="17720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TIR_len</a:t>
            </a:r>
            <a:endParaRPr lang="zh-CN" altLang="en-US" sz="1000" dirty="0"/>
          </a:p>
        </p:txBody>
      </p:sp>
      <p:sp>
        <p:nvSpPr>
          <p:cNvPr id="1223" name="左大括号 1222">
            <a:extLst>
              <a:ext uri="{FF2B5EF4-FFF2-40B4-BE49-F238E27FC236}">
                <a16:creationId xmlns:a16="http://schemas.microsoft.com/office/drawing/2014/main" id="{36A4FEFC-ABCE-078F-6924-1A787ABD6E68}"/>
              </a:ext>
            </a:extLst>
          </p:cNvPr>
          <p:cNvSpPr/>
          <p:nvPr/>
        </p:nvSpPr>
        <p:spPr>
          <a:xfrm rot="5400000">
            <a:off x="25058549" y="3172850"/>
            <a:ext cx="107025" cy="1224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DF3615DE-A822-C440-9D2A-1CCDCF339AF0}"/>
              </a:ext>
            </a:extLst>
          </p:cNvPr>
          <p:cNvSpPr/>
          <p:nvPr/>
        </p:nvSpPr>
        <p:spPr>
          <a:xfrm>
            <a:off x="24978780" y="3017547"/>
            <a:ext cx="187908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TSD_len</a:t>
            </a:r>
            <a:endParaRPr lang="zh-CN" altLang="en-US" sz="1000" dirty="0"/>
          </a:p>
        </p:txBody>
      </p:sp>
      <p:sp>
        <p:nvSpPr>
          <p:cNvPr id="1225" name="左大括号 1224">
            <a:extLst>
              <a:ext uri="{FF2B5EF4-FFF2-40B4-BE49-F238E27FC236}">
                <a16:creationId xmlns:a16="http://schemas.microsoft.com/office/drawing/2014/main" id="{58671F33-D3BD-E3E5-DAC2-B8F2B3B79BA5}"/>
              </a:ext>
            </a:extLst>
          </p:cNvPr>
          <p:cNvSpPr/>
          <p:nvPr/>
        </p:nvSpPr>
        <p:spPr>
          <a:xfrm rot="16200000">
            <a:off x="26397081" y="2208870"/>
            <a:ext cx="107025" cy="25490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6" name="矩形 1225">
            <a:extLst>
              <a:ext uri="{FF2B5EF4-FFF2-40B4-BE49-F238E27FC236}">
                <a16:creationId xmlns:a16="http://schemas.microsoft.com/office/drawing/2014/main" id="{9A9095D1-B04E-4D8E-FC28-F0EF0055191D}"/>
              </a:ext>
            </a:extLst>
          </p:cNvPr>
          <p:cNvSpPr/>
          <p:nvPr/>
        </p:nvSpPr>
        <p:spPr>
          <a:xfrm>
            <a:off x="26282104" y="3534395"/>
            <a:ext cx="164067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TE_len</a:t>
            </a:r>
            <a:endParaRPr lang="zh-CN" altLang="en-US" sz="1000" dirty="0"/>
          </a:p>
        </p:txBody>
      </p:sp>
      <p:sp>
        <p:nvSpPr>
          <p:cNvPr id="1227" name="流程图: 可选过程 1226">
            <a:extLst>
              <a:ext uri="{FF2B5EF4-FFF2-40B4-BE49-F238E27FC236}">
                <a16:creationId xmlns:a16="http://schemas.microsoft.com/office/drawing/2014/main" id="{6D54C66C-86C2-ECA7-9B4E-7D4D8835B0A8}"/>
              </a:ext>
            </a:extLst>
          </p:cNvPr>
          <p:cNvSpPr/>
          <p:nvPr/>
        </p:nvSpPr>
        <p:spPr>
          <a:xfrm>
            <a:off x="25744330" y="4846111"/>
            <a:ext cx="1350331" cy="34147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closest to the coarse boundaries</a:t>
            </a:r>
            <a:endParaRPr lang="zh-CN" altLang="en-US" sz="1000" b="1" dirty="0"/>
          </a:p>
        </p:txBody>
      </p:sp>
      <p:cxnSp>
        <p:nvCxnSpPr>
          <p:cNvPr id="1228" name="直接箭头连接符 1227">
            <a:extLst>
              <a:ext uri="{FF2B5EF4-FFF2-40B4-BE49-F238E27FC236}">
                <a16:creationId xmlns:a16="http://schemas.microsoft.com/office/drawing/2014/main" id="{99CF3F3F-1FBB-F092-9A50-63A4CEF0FC86}"/>
              </a:ext>
            </a:extLst>
          </p:cNvPr>
          <p:cNvCxnSpPr>
            <a:stCxn id="1170" idx="2"/>
            <a:endCxn id="1227" idx="0"/>
          </p:cNvCxnSpPr>
          <p:nvPr/>
        </p:nvCxnSpPr>
        <p:spPr>
          <a:xfrm>
            <a:off x="26418325" y="4581160"/>
            <a:ext cx="1170" cy="2649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矩形 1228">
            <a:extLst>
              <a:ext uri="{FF2B5EF4-FFF2-40B4-BE49-F238E27FC236}">
                <a16:creationId xmlns:a16="http://schemas.microsoft.com/office/drawing/2014/main" id="{7B2A3DC8-CA1A-3B08-3258-078CC4407A9A}"/>
              </a:ext>
            </a:extLst>
          </p:cNvPr>
          <p:cNvSpPr/>
          <p:nvPr/>
        </p:nvSpPr>
        <p:spPr>
          <a:xfrm>
            <a:off x="20488546" y="3914706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0" name="矩形 1229">
            <a:extLst>
              <a:ext uri="{FF2B5EF4-FFF2-40B4-BE49-F238E27FC236}">
                <a16:creationId xmlns:a16="http://schemas.microsoft.com/office/drawing/2014/main" id="{3577262F-7025-A4B0-2FCD-9CC60980913D}"/>
              </a:ext>
            </a:extLst>
          </p:cNvPr>
          <p:cNvSpPr/>
          <p:nvPr/>
        </p:nvSpPr>
        <p:spPr>
          <a:xfrm>
            <a:off x="23624429" y="3919154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1" name="矩形 1230">
            <a:extLst>
              <a:ext uri="{FF2B5EF4-FFF2-40B4-BE49-F238E27FC236}">
                <a16:creationId xmlns:a16="http://schemas.microsoft.com/office/drawing/2014/main" id="{D52FC64B-D631-17F6-06D8-862BAD501545}"/>
              </a:ext>
            </a:extLst>
          </p:cNvPr>
          <p:cNvSpPr/>
          <p:nvPr/>
        </p:nvSpPr>
        <p:spPr>
          <a:xfrm>
            <a:off x="20486589" y="426570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2" name="矩形 1231">
            <a:extLst>
              <a:ext uri="{FF2B5EF4-FFF2-40B4-BE49-F238E27FC236}">
                <a16:creationId xmlns:a16="http://schemas.microsoft.com/office/drawing/2014/main" id="{AF566D7D-5386-4370-8E31-343196BD049B}"/>
              </a:ext>
            </a:extLst>
          </p:cNvPr>
          <p:cNvSpPr/>
          <p:nvPr/>
        </p:nvSpPr>
        <p:spPr>
          <a:xfrm>
            <a:off x="23616930" y="425964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矩形 1232">
            <a:extLst>
              <a:ext uri="{FF2B5EF4-FFF2-40B4-BE49-F238E27FC236}">
                <a16:creationId xmlns:a16="http://schemas.microsoft.com/office/drawing/2014/main" id="{F9B5F0D4-1C70-ED90-B5A8-4B9A8A459523}"/>
              </a:ext>
            </a:extLst>
          </p:cNvPr>
          <p:cNvSpPr/>
          <p:nvPr/>
        </p:nvSpPr>
        <p:spPr>
          <a:xfrm>
            <a:off x="20475069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矩形 1233">
            <a:extLst>
              <a:ext uri="{FF2B5EF4-FFF2-40B4-BE49-F238E27FC236}">
                <a16:creationId xmlns:a16="http://schemas.microsoft.com/office/drawing/2014/main" id="{13DB6E7A-0DED-360C-61C1-2F64B9311956}"/>
              </a:ext>
            </a:extLst>
          </p:cNvPr>
          <p:cNvSpPr/>
          <p:nvPr/>
        </p:nvSpPr>
        <p:spPr>
          <a:xfrm>
            <a:off x="23606127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矩形 1234">
            <a:extLst>
              <a:ext uri="{FF2B5EF4-FFF2-40B4-BE49-F238E27FC236}">
                <a16:creationId xmlns:a16="http://schemas.microsoft.com/office/drawing/2014/main" id="{99685F2E-B968-8B3C-9553-60448C2F88C1}"/>
              </a:ext>
            </a:extLst>
          </p:cNvPr>
          <p:cNvSpPr/>
          <p:nvPr/>
        </p:nvSpPr>
        <p:spPr>
          <a:xfrm>
            <a:off x="19265760" y="5168414"/>
            <a:ext cx="636511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Flanking region has no homology</a:t>
            </a:r>
            <a:endParaRPr lang="zh-CN" altLang="en-US" sz="1000" b="1" dirty="0"/>
          </a:p>
        </p:txBody>
      </p:sp>
      <p:sp>
        <p:nvSpPr>
          <p:cNvPr id="1236" name="文本框 1235">
            <a:extLst>
              <a:ext uri="{FF2B5EF4-FFF2-40B4-BE49-F238E27FC236}">
                <a16:creationId xmlns:a16="http://schemas.microsoft.com/office/drawing/2014/main" id="{F13D920B-8747-45BC-E50B-0EDEEF62DE3D}"/>
              </a:ext>
            </a:extLst>
          </p:cNvPr>
          <p:cNvSpPr txBox="1"/>
          <p:nvPr/>
        </p:nvSpPr>
        <p:spPr>
          <a:xfrm>
            <a:off x="21696517" y="2841976"/>
            <a:ext cx="94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Candidate TE</a:t>
            </a:r>
          </a:p>
        </p:txBody>
      </p:sp>
      <p:sp>
        <p:nvSpPr>
          <p:cNvPr id="1237" name="左大括号 1236">
            <a:extLst>
              <a:ext uri="{FF2B5EF4-FFF2-40B4-BE49-F238E27FC236}">
                <a16:creationId xmlns:a16="http://schemas.microsoft.com/office/drawing/2014/main" id="{EF68A0D4-63C0-C2E4-CCB4-3B4EC1570C85}"/>
              </a:ext>
            </a:extLst>
          </p:cNvPr>
          <p:cNvSpPr/>
          <p:nvPr/>
        </p:nvSpPr>
        <p:spPr>
          <a:xfrm>
            <a:off x="20351234" y="3969472"/>
            <a:ext cx="127856" cy="9575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1605229" y="12955470"/>
            <a:ext cx="4939916" cy="2207346"/>
            <a:chOff x="1561102" y="874470"/>
            <a:chExt cx="10625913" cy="5639036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749664" y="4509820"/>
              <a:ext cx="4530905" cy="2003686"/>
              <a:chOff x="1433979" y="1850568"/>
              <a:chExt cx="4530905" cy="200368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246585" y="2300282"/>
                <a:ext cx="2613681" cy="1200152"/>
                <a:chOff x="2246585" y="2300282"/>
                <a:chExt cx="2613681" cy="1200152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>
                  <a:off x="3586385" y="3475323"/>
                  <a:ext cx="127388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 flipV="1">
                  <a:off x="2246585" y="3475324"/>
                  <a:ext cx="903011" cy="2511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860267" y="3121500"/>
                <a:ext cx="1104617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1200" dirty="0" err="1"/>
                  <a:t>t</a:t>
                </a:r>
                <a:endParaRPr lang="zh-CN" altLang="en-US" sz="1200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433979" y="3146613"/>
                <a:ext cx="812606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/>
                  <a:t>a</a:t>
                </a:r>
                <a:r>
                  <a:rPr lang="en-US" altLang="zh-CN" sz="1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4" y="4957927"/>
              <a:ext cx="4826915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Hairpin Structures</a:t>
              </a:r>
              <a:endParaRPr lang="zh-CN" altLang="en-US" sz="1200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6923204" y="874470"/>
              <a:ext cx="3828600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Long Terminal Repeats (LTRs)</a:t>
              </a:r>
              <a:endParaRPr lang="zh-CN" altLang="en-US" sz="1200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6923206" y="1976147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Terminal Inverted Repeats (TIRs)</a:t>
              </a:r>
              <a:endParaRPr lang="zh-CN" altLang="en-US" sz="1200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6923206" y="3160371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 Site Duplications (TSDs)</a:t>
              </a:r>
              <a:endParaRPr lang="zh-CN" altLang="en-US" sz="1200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1346502" y="11732153"/>
            <a:ext cx="5262929" cy="3919949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(h)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Intact TE library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6" name="流程图: 多文档 1405">
            <a:extLst>
              <a:ext uri="{FF2B5EF4-FFF2-40B4-BE49-F238E27FC236}">
                <a16:creationId xmlns:a16="http://schemas.microsoft.com/office/drawing/2014/main" id="{D4A52369-5A15-3DC3-41E3-D512D7222288}"/>
              </a:ext>
            </a:extLst>
          </p:cNvPr>
          <p:cNvSpPr/>
          <p:nvPr/>
        </p:nvSpPr>
        <p:spPr>
          <a:xfrm>
            <a:off x="25263751" y="11956667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3586649" y="15231906"/>
            <a:ext cx="1056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… 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8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23720" y="78427"/>
            <a:ext cx="4219384" cy="2623233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Genome Assembly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929502" y="4551919"/>
            <a:ext cx="2142138" cy="168224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Splitting into chunks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4605773" y="4551919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(b)</a:t>
            </a:r>
            <a:r>
              <a:rPr lang="en-US" altLang="zh-CN" sz="2800" b="1" dirty="0">
                <a:solidFill>
                  <a:schemeClr val="tx1"/>
                </a:solidFill>
              </a:rPr>
              <a:t> K-</a:t>
            </a:r>
            <a:r>
              <a:rPr lang="en-US" altLang="zh-CN" sz="2800" b="1" dirty="0" err="1">
                <a:solidFill>
                  <a:schemeClr val="tx1"/>
                </a:solidFill>
              </a:rPr>
              <a:t>mer</a:t>
            </a:r>
            <a:r>
              <a:rPr lang="en-US" altLang="zh-CN" sz="2800" b="1" dirty="0">
                <a:solidFill>
                  <a:schemeClr val="tx1"/>
                </a:solidFill>
              </a:rPr>
              <a:t> Based De novo TE Searching</a:t>
            </a:r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A36E3BB1-4257-1B6F-F1FE-72143E716B39}"/>
              </a:ext>
            </a:extLst>
          </p:cNvPr>
          <p:cNvSpPr/>
          <p:nvPr/>
        </p:nvSpPr>
        <p:spPr>
          <a:xfrm>
            <a:off x="9852" y="7478486"/>
            <a:ext cx="12689682" cy="8500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2" name="组合 1381">
            <a:extLst>
              <a:ext uri="{FF2B5EF4-FFF2-40B4-BE49-F238E27FC236}">
                <a16:creationId xmlns:a16="http://schemas.microsoft.com/office/drawing/2014/main" id="{93C5A216-DDCE-3609-EEBF-3BD4A3E66A8B}"/>
              </a:ext>
            </a:extLst>
          </p:cNvPr>
          <p:cNvGrpSpPr/>
          <p:nvPr/>
        </p:nvGrpSpPr>
        <p:grpSpPr>
          <a:xfrm>
            <a:off x="514460" y="7524328"/>
            <a:ext cx="11665333" cy="3935286"/>
            <a:chOff x="1634107" y="8424627"/>
            <a:chExt cx="9331365" cy="3034986"/>
          </a:xfrm>
        </p:grpSpPr>
        <p:sp>
          <p:nvSpPr>
            <p:cNvPr id="4" name="圆角矩形 75">
              <a:extLst>
                <a:ext uri="{FF2B5EF4-FFF2-40B4-BE49-F238E27FC236}">
                  <a16:creationId xmlns:a16="http://schemas.microsoft.com/office/drawing/2014/main" id="{1B42F642-3682-96D0-9669-469DCEDBE61E}"/>
                </a:ext>
              </a:extLst>
            </p:cNvPr>
            <p:cNvSpPr/>
            <p:nvPr/>
          </p:nvSpPr>
          <p:spPr>
            <a:xfrm>
              <a:off x="1634107" y="8815687"/>
              <a:ext cx="9331349" cy="18718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9C4A8D-BD12-45DA-D13E-325473C3205E}"/>
                </a:ext>
              </a:extLst>
            </p:cNvPr>
            <p:cNvSpPr/>
            <p:nvPr/>
          </p:nvSpPr>
          <p:spPr>
            <a:xfrm>
              <a:off x="3181311" y="8815856"/>
              <a:ext cx="1211997" cy="18309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9798C4-1F47-ED9C-EAFC-539DF803DA33}"/>
                </a:ext>
              </a:extLst>
            </p:cNvPr>
            <p:cNvSpPr/>
            <p:nvPr/>
          </p:nvSpPr>
          <p:spPr>
            <a:xfrm>
              <a:off x="5398599" y="8815858"/>
              <a:ext cx="1211997" cy="18309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EC6912-C5E7-AF99-1BEA-917331EEB361}"/>
                </a:ext>
              </a:extLst>
            </p:cNvPr>
            <p:cNvSpPr txBox="1"/>
            <p:nvPr/>
          </p:nvSpPr>
          <p:spPr>
            <a:xfrm>
              <a:off x="3032514" y="8445314"/>
              <a:ext cx="2074593" cy="44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Repeat1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51D2D-2579-1AA9-6211-5272533DE4F1}"/>
                </a:ext>
              </a:extLst>
            </p:cNvPr>
            <p:cNvSpPr txBox="1"/>
            <p:nvPr/>
          </p:nvSpPr>
          <p:spPr>
            <a:xfrm>
              <a:off x="5296971" y="8424627"/>
              <a:ext cx="1810330" cy="44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Repeat2</a:t>
              </a:r>
              <a:endParaRPr lang="zh-CN" altLang="en-US" sz="1400" dirty="0"/>
            </a:p>
          </p:txBody>
        </p:sp>
        <p:sp>
          <p:nvSpPr>
            <p:cNvPr id="9" name="圆角矩形 80">
              <a:extLst>
                <a:ext uri="{FF2B5EF4-FFF2-40B4-BE49-F238E27FC236}">
                  <a16:creationId xmlns:a16="http://schemas.microsoft.com/office/drawing/2014/main" id="{7B36DBCE-A7BB-C70F-8D97-2BA3E8379778}"/>
                </a:ext>
              </a:extLst>
            </p:cNvPr>
            <p:cNvSpPr/>
            <p:nvPr/>
          </p:nvSpPr>
          <p:spPr>
            <a:xfrm>
              <a:off x="1634120" y="11271197"/>
              <a:ext cx="9331352" cy="18841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6DCDA0-782D-E62B-D75B-180723E54E3B}"/>
                </a:ext>
              </a:extLst>
            </p:cNvPr>
            <p:cNvSpPr/>
            <p:nvPr/>
          </p:nvSpPr>
          <p:spPr>
            <a:xfrm>
              <a:off x="3171547" y="11271196"/>
              <a:ext cx="1211997" cy="18841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XXX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2B2104-97DC-8D93-2620-6B525DD304FB}"/>
                </a:ext>
              </a:extLst>
            </p:cNvPr>
            <p:cNvSpPr/>
            <p:nvPr/>
          </p:nvSpPr>
          <p:spPr>
            <a:xfrm>
              <a:off x="5388836" y="11271196"/>
              <a:ext cx="1211997" cy="18841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XXX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83">
              <a:extLst>
                <a:ext uri="{FF2B5EF4-FFF2-40B4-BE49-F238E27FC236}">
                  <a16:creationId xmlns:a16="http://schemas.microsoft.com/office/drawing/2014/main" id="{FBF12129-460E-EF86-199D-A12A558B31A8}"/>
                </a:ext>
              </a:extLst>
            </p:cNvPr>
            <p:cNvSpPr/>
            <p:nvPr/>
          </p:nvSpPr>
          <p:spPr>
            <a:xfrm>
              <a:off x="3208741" y="9126325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圆角矩形 84">
              <a:extLst>
                <a:ext uri="{FF2B5EF4-FFF2-40B4-BE49-F238E27FC236}">
                  <a16:creationId xmlns:a16="http://schemas.microsoft.com/office/drawing/2014/main" id="{DED8AF09-C8C0-0506-CD18-CE3CB50F4B25}"/>
                </a:ext>
              </a:extLst>
            </p:cNvPr>
            <p:cNvSpPr/>
            <p:nvPr/>
          </p:nvSpPr>
          <p:spPr>
            <a:xfrm>
              <a:off x="3342844" y="9287282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圆角矩形 85">
              <a:extLst>
                <a:ext uri="{FF2B5EF4-FFF2-40B4-BE49-F238E27FC236}">
                  <a16:creationId xmlns:a16="http://schemas.microsoft.com/office/drawing/2014/main" id="{638C13F4-F7EA-E893-3558-52958AF5C93F}"/>
                </a:ext>
              </a:extLst>
            </p:cNvPr>
            <p:cNvSpPr/>
            <p:nvPr/>
          </p:nvSpPr>
          <p:spPr>
            <a:xfrm>
              <a:off x="3500354" y="9444886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圆角矩形 86">
              <a:extLst>
                <a:ext uri="{FF2B5EF4-FFF2-40B4-BE49-F238E27FC236}">
                  <a16:creationId xmlns:a16="http://schemas.microsoft.com/office/drawing/2014/main" id="{3F7F3348-2FAA-1712-AFF9-ABE7D2921268}"/>
                </a:ext>
              </a:extLst>
            </p:cNvPr>
            <p:cNvSpPr/>
            <p:nvPr/>
          </p:nvSpPr>
          <p:spPr>
            <a:xfrm>
              <a:off x="3657750" y="9615233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圆角矩形 87">
              <a:extLst>
                <a:ext uri="{FF2B5EF4-FFF2-40B4-BE49-F238E27FC236}">
                  <a16:creationId xmlns:a16="http://schemas.microsoft.com/office/drawing/2014/main" id="{63430BCC-88CB-66F7-5DC9-EC74F50D0597}"/>
                </a:ext>
              </a:extLst>
            </p:cNvPr>
            <p:cNvSpPr/>
            <p:nvPr/>
          </p:nvSpPr>
          <p:spPr>
            <a:xfrm>
              <a:off x="3905076" y="9785580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圆角矩形 88">
              <a:extLst>
                <a:ext uri="{FF2B5EF4-FFF2-40B4-BE49-F238E27FC236}">
                  <a16:creationId xmlns:a16="http://schemas.microsoft.com/office/drawing/2014/main" id="{F0A0EADC-B9E7-10ED-F03F-36EB52B60F9A}"/>
                </a:ext>
              </a:extLst>
            </p:cNvPr>
            <p:cNvSpPr/>
            <p:nvPr/>
          </p:nvSpPr>
          <p:spPr>
            <a:xfrm>
              <a:off x="5423070" y="9126325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圆角矩形 89">
              <a:extLst>
                <a:ext uri="{FF2B5EF4-FFF2-40B4-BE49-F238E27FC236}">
                  <a16:creationId xmlns:a16="http://schemas.microsoft.com/office/drawing/2014/main" id="{68867EB3-6785-4FE2-60B3-722D872C5298}"/>
                </a:ext>
              </a:extLst>
            </p:cNvPr>
            <p:cNvSpPr/>
            <p:nvPr/>
          </p:nvSpPr>
          <p:spPr>
            <a:xfrm>
              <a:off x="5621255" y="9287282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圆角矩形 90">
              <a:extLst>
                <a:ext uri="{FF2B5EF4-FFF2-40B4-BE49-F238E27FC236}">
                  <a16:creationId xmlns:a16="http://schemas.microsoft.com/office/drawing/2014/main" id="{092308EF-BD09-3119-8DFE-9147B3A02FB1}"/>
                </a:ext>
              </a:extLst>
            </p:cNvPr>
            <p:cNvSpPr/>
            <p:nvPr/>
          </p:nvSpPr>
          <p:spPr>
            <a:xfrm>
              <a:off x="5778764" y="9444886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圆角矩形 91">
              <a:extLst>
                <a:ext uri="{FF2B5EF4-FFF2-40B4-BE49-F238E27FC236}">
                  <a16:creationId xmlns:a16="http://schemas.microsoft.com/office/drawing/2014/main" id="{4FB270D3-02D8-EF01-A3DD-23B48A6C20C7}"/>
                </a:ext>
              </a:extLst>
            </p:cNvPr>
            <p:cNvSpPr/>
            <p:nvPr/>
          </p:nvSpPr>
          <p:spPr>
            <a:xfrm>
              <a:off x="5936161" y="9615233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" name="圆角矩形 92">
              <a:extLst>
                <a:ext uri="{FF2B5EF4-FFF2-40B4-BE49-F238E27FC236}">
                  <a16:creationId xmlns:a16="http://schemas.microsoft.com/office/drawing/2014/main" id="{4625D885-7690-1F2F-DC87-4835747D551B}"/>
                </a:ext>
              </a:extLst>
            </p:cNvPr>
            <p:cNvSpPr/>
            <p:nvPr/>
          </p:nvSpPr>
          <p:spPr>
            <a:xfrm>
              <a:off x="6119400" y="9785580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4" name="圆角矩形 93">
              <a:extLst>
                <a:ext uri="{FF2B5EF4-FFF2-40B4-BE49-F238E27FC236}">
                  <a16:creationId xmlns:a16="http://schemas.microsoft.com/office/drawing/2014/main" id="{3BAD83C7-BD10-F3C7-F74A-1F10D79D3921}"/>
                </a:ext>
              </a:extLst>
            </p:cNvPr>
            <p:cNvSpPr/>
            <p:nvPr/>
          </p:nvSpPr>
          <p:spPr>
            <a:xfrm>
              <a:off x="3998081" y="995592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5" name="圆角矩形 94">
              <a:extLst>
                <a:ext uri="{FF2B5EF4-FFF2-40B4-BE49-F238E27FC236}">
                  <a16:creationId xmlns:a16="http://schemas.microsoft.com/office/drawing/2014/main" id="{B4D8CAB7-73BD-3160-9CD5-A8EF664DCE87}"/>
                </a:ext>
              </a:extLst>
            </p:cNvPr>
            <p:cNvSpPr/>
            <p:nvPr/>
          </p:nvSpPr>
          <p:spPr>
            <a:xfrm>
              <a:off x="4138369" y="1011068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6" name="圆角矩形 95">
              <a:extLst>
                <a:ext uri="{FF2B5EF4-FFF2-40B4-BE49-F238E27FC236}">
                  <a16:creationId xmlns:a16="http://schemas.microsoft.com/office/drawing/2014/main" id="{F26B5D7E-8BA8-097B-E69A-3DF9AAB8EDC2}"/>
                </a:ext>
              </a:extLst>
            </p:cNvPr>
            <p:cNvSpPr/>
            <p:nvPr/>
          </p:nvSpPr>
          <p:spPr>
            <a:xfrm>
              <a:off x="4351633" y="10294194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7" name="圆角矩形 96">
              <a:extLst>
                <a:ext uri="{FF2B5EF4-FFF2-40B4-BE49-F238E27FC236}">
                  <a16:creationId xmlns:a16="http://schemas.microsoft.com/office/drawing/2014/main" id="{312C704B-4DE5-ADBA-0727-F661DDAA827D}"/>
                </a:ext>
              </a:extLst>
            </p:cNvPr>
            <p:cNvSpPr/>
            <p:nvPr/>
          </p:nvSpPr>
          <p:spPr>
            <a:xfrm>
              <a:off x="4546438" y="10481145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8" name="圆角矩形 97">
              <a:extLst>
                <a:ext uri="{FF2B5EF4-FFF2-40B4-BE49-F238E27FC236}">
                  <a16:creationId xmlns:a16="http://schemas.microsoft.com/office/drawing/2014/main" id="{86C86DFC-7B1D-87C9-2829-188725B606EC}"/>
                </a:ext>
              </a:extLst>
            </p:cNvPr>
            <p:cNvSpPr/>
            <p:nvPr/>
          </p:nvSpPr>
          <p:spPr>
            <a:xfrm>
              <a:off x="4686723" y="1064340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9" name="圆角矩形 98">
              <a:extLst>
                <a:ext uri="{FF2B5EF4-FFF2-40B4-BE49-F238E27FC236}">
                  <a16:creationId xmlns:a16="http://schemas.microsoft.com/office/drawing/2014/main" id="{319EAC47-A098-7A15-6E98-76A36B375D20}"/>
                </a:ext>
              </a:extLst>
            </p:cNvPr>
            <p:cNvSpPr/>
            <p:nvPr/>
          </p:nvSpPr>
          <p:spPr>
            <a:xfrm>
              <a:off x="4899987" y="10834411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0" name="圆角矩形 99">
              <a:extLst>
                <a:ext uri="{FF2B5EF4-FFF2-40B4-BE49-F238E27FC236}">
                  <a16:creationId xmlns:a16="http://schemas.microsoft.com/office/drawing/2014/main" id="{400A0DB8-B663-21A1-1F77-349B0E03BBE9}"/>
                </a:ext>
              </a:extLst>
            </p:cNvPr>
            <p:cNvSpPr/>
            <p:nvPr/>
          </p:nvSpPr>
          <p:spPr>
            <a:xfrm>
              <a:off x="5040272" y="10996669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1" name="圆角矩形 100">
              <a:extLst>
                <a:ext uri="{FF2B5EF4-FFF2-40B4-BE49-F238E27FC236}">
                  <a16:creationId xmlns:a16="http://schemas.microsoft.com/office/drawing/2014/main" id="{F8AC82AD-31D7-D3E7-1B90-5A1FBFC30DB9}"/>
                </a:ext>
              </a:extLst>
            </p:cNvPr>
            <p:cNvSpPr/>
            <p:nvPr/>
          </p:nvSpPr>
          <p:spPr>
            <a:xfrm>
              <a:off x="7410028" y="913853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2" name="圆角矩形 101">
              <a:extLst>
                <a:ext uri="{FF2B5EF4-FFF2-40B4-BE49-F238E27FC236}">
                  <a16:creationId xmlns:a16="http://schemas.microsoft.com/office/drawing/2014/main" id="{584D90AB-320A-C9ED-018D-190C144CEC65}"/>
                </a:ext>
              </a:extLst>
            </p:cNvPr>
            <p:cNvSpPr/>
            <p:nvPr/>
          </p:nvSpPr>
          <p:spPr>
            <a:xfrm>
              <a:off x="7621396" y="9293296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圆角矩形 102">
              <a:extLst>
                <a:ext uri="{FF2B5EF4-FFF2-40B4-BE49-F238E27FC236}">
                  <a16:creationId xmlns:a16="http://schemas.microsoft.com/office/drawing/2014/main" id="{EC463B8A-8A2F-89E5-61F3-22E3D22FCA34}"/>
                </a:ext>
              </a:extLst>
            </p:cNvPr>
            <p:cNvSpPr/>
            <p:nvPr/>
          </p:nvSpPr>
          <p:spPr>
            <a:xfrm>
              <a:off x="7778728" y="9476803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4" name="圆角矩形 103">
              <a:extLst>
                <a:ext uri="{FF2B5EF4-FFF2-40B4-BE49-F238E27FC236}">
                  <a16:creationId xmlns:a16="http://schemas.microsoft.com/office/drawing/2014/main" id="{CFDB7AC2-F050-4124-9B87-FD09885C30E5}"/>
                </a:ext>
              </a:extLst>
            </p:cNvPr>
            <p:cNvSpPr/>
            <p:nvPr/>
          </p:nvSpPr>
          <p:spPr>
            <a:xfrm>
              <a:off x="7945571" y="9663755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5" name="圆角矩形 104">
              <a:extLst>
                <a:ext uri="{FF2B5EF4-FFF2-40B4-BE49-F238E27FC236}">
                  <a16:creationId xmlns:a16="http://schemas.microsoft.com/office/drawing/2014/main" id="{0ADB66B9-E9BB-73E4-6716-CEA4B624F009}"/>
                </a:ext>
              </a:extLst>
            </p:cNvPr>
            <p:cNvSpPr/>
            <p:nvPr/>
          </p:nvSpPr>
          <p:spPr>
            <a:xfrm>
              <a:off x="9080048" y="914146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圆角矩形 105">
              <a:extLst>
                <a:ext uri="{FF2B5EF4-FFF2-40B4-BE49-F238E27FC236}">
                  <a16:creationId xmlns:a16="http://schemas.microsoft.com/office/drawing/2014/main" id="{09C756F8-E4DC-B748-CA9D-C70109E80883}"/>
                </a:ext>
              </a:extLst>
            </p:cNvPr>
            <p:cNvSpPr/>
            <p:nvPr/>
          </p:nvSpPr>
          <p:spPr>
            <a:xfrm>
              <a:off x="9265347" y="933247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7" name="圆角矩形 106">
              <a:extLst>
                <a:ext uri="{FF2B5EF4-FFF2-40B4-BE49-F238E27FC236}">
                  <a16:creationId xmlns:a16="http://schemas.microsoft.com/office/drawing/2014/main" id="{8F2B3C88-3D9D-C086-E066-5C29820A5821}"/>
                </a:ext>
              </a:extLst>
            </p:cNvPr>
            <p:cNvSpPr/>
            <p:nvPr/>
          </p:nvSpPr>
          <p:spPr>
            <a:xfrm>
              <a:off x="9433597" y="9494730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A75A14E-BDE8-0C5C-A9AC-89A6E4B20AD2}"/>
                </a:ext>
              </a:extLst>
            </p:cNvPr>
            <p:cNvSpPr/>
            <p:nvPr/>
          </p:nvSpPr>
          <p:spPr>
            <a:xfrm>
              <a:off x="4351278" y="11271196"/>
              <a:ext cx="1093441" cy="1884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XXX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9" name="曲线连接符 3">
              <a:extLst>
                <a:ext uri="{FF2B5EF4-FFF2-40B4-BE49-F238E27FC236}">
                  <a16:creationId xmlns:a16="http://schemas.microsoft.com/office/drawing/2014/main" id="{7783FB8C-2623-1664-A6FB-0A70A3AF74CD}"/>
                </a:ext>
              </a:extLst>
            </p:cNvPr>
            <p:cNvCxnSpPr>
              <a:stCxn id="224" idx="3"/>
              <a:endCxn id="231" idx="1"/>
            </p:cNvCxnSpPr>
            <p:nvPr/>
          </p:nvCxnSpPr>
          <p:spPr>
            <a:xfrm flipV="1">
              <a:off x="4489278" y="9204675"/>
              <a:ext cx="2939430" cy="817390"/>
            </a:xfrm>
            <a:prstGeom prst="bentConnector3">
              <a:avLst>
                <a:gd name="adj1" fmla="val 79491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85CC2E94-ED0F-0A48-62AD-2A36BEEBBB7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3834038" y="9353416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BE15FFFA-A6E2-F499-5CB5-51C55B766A1E}"/>
                </a:ext>
              </a:extLst>
            </p:cNvPr>
            <p:cNvCxnSpPr>
              <a:stCxn id="15" idx="3"/>
              <a:endCxn id="22" idx="1"/>
            </p:cNvCxnSpPr>
            <p:nvPr/>
          </p:nvCxnSpPr>
          <p:spPr>
            <a:xfrm>
              <a:off x="3991551" y="9511020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1BF1D439-DEF8-E6EF-04B9-80BC1854BB34}"/>
                </a:ext>
              </a:extLst>
            </p:cNvPr>
            <p:cNvCxnSpPr>
              <a:stCxn id="17" idx="3"/>
              <a:endCxn id="30" idx="1"/>
            </p:cNvCxnSpPr>
            <p:nvPr/>
          </p:nvCxnSpPr>
          <p:spPr>
            <a:xfrm>
              <a:off x="4148948" y="9681367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21AAF1CA-03AA-E0EE-27FA-769556E11DF3}"/>
                </a:ext>
              </a:extLst>
            </p:cNvPr>
            <p:cNvCxnSpPr>
              <a:stCxn id="18" idx="3"/>
              <a:endCxn id="31" idx="1"/>
            </p:cNvCxnSpPr>
            <p:nvPr/>
          </p:nvCxnSpPr>
          <p:spPr>
            <a:xfrm>
              <a:off x="4396269" y="9851715"/>
              <a:ext cx="17418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A2F6D8EC-7D85-E9A8-85DE-E40268B288C1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3699936" y="9192458"/>
              <a:ext cx="17418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5" name="曲线连接符 3">
              <a:extLst>
                <a:ext uri="{FF2B5EF4-FFF2-40B4-BE49-F238E27FC236}">
                  <a16:creationId xmlns:a16="http://schemas.microsoft.com/office/drawing/2014/main" id="{6E22BACB-5720-CDD2-0201-9682DCA3E136}"/>
                </a:ext>
              </a:extLst>
            </p:cNvPr>
            <p:cNvCxnSpPr>
              <a:stCxn id="225" idx="3"/>
              <a:endCxn id="232" idx="1"/>
            </p:cNvCxnSpPr>
            <p:nvPr/>
          </p:nvCxnSpPr>
          <p:spPr>
            <a:xfrm flipV="1">
              <a:off x="4629565" y="9359431"/>
              <a:ext cx="3010511" cy="817390"/>
            </a:xfrm>
            <a:prstGeom prst="bentConnector3">
              <a:avLst>
                <a:gd name="adj1" fmla="val 7879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曲线连接符 3">
              <a:extLst>
                <a:ext uri="{FF2B5EF4-FFF2-40B4-BE49-F238E27FC236}">
                  <a16:creationId xmlns:a16="http://schemas.microsoft.com/office/drawing/2014/main" id="{76CD069F-2529-65DB-97A1-B49D927E349D}"/>
                </a:ext>
              </a:extLst>
            </p:cNvPr>
            <p:cNvCxnSpPr>
              <a:stCxn id="226" idx="3"/>
              <a:endCxn id="233" idx="1"/>
            </p:cNvCxnSpPr>
            <p:nvPr/>
          </p:nvCxnSpPr>
          <p:spPr>
            <a:xfrm flipV="1">
              <a:off x="4842830" y="9542941"/>
              <a:ext cx="2954579" cy="817390"/>
            </a:xfrm>
            <a:prstGeom prst="bentConnector3">
              <a:avLst>
                <a:gd name="adj1" fmla="val 7981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" name="曲线连接符 3">
              <a:extLst>
                <a:ext uri="{FF2B5EF4-FFF2-40B4-BE49-F238E27FC236}">
                  <a16:creationId xmlns:a16="http://schemas.microsoft.com/office/drawing/2014/main" id="{7AEBA62A-F4CB-2A55-B5FC-D391D346AD10}"/>
                </a:ext>
              </a:extLst>
            </p:cNvPr>
            <p:cNvCxnSpPr>
              <a:stCxn id="227" idx="3"/>
              <a:endCxn id="234" idx="1"/>
            </p:cNvCxnSpPr>
            <p:nvPr/>
          </p:nvCxnSpPr>
          <p:spPr>
            <a:xfrm flipV="1">
              <a:off x="5037631" y="9729892"/>
              <a:ext cx="2926620" cy="817390"/>
            </a:xfrm>
            <a:prstGeom prst="bentConnector3">
              <a:avLst>
                <a:gd name="adj1" fmla="val 7962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曲线连接符 3">
              <a:extLst>
                <a:ext uri="{FF2B5EF4-FFF2-40B4-BE49-F238E27FC236}">
                  <a16:creationId xmlns:a16="http://schemas.microsoft.com/office/drawing/2014/main" id="{AF7B1373-7BAA-A346-5EEB-7C2ECB42EDB5}"/>
                </a:ext>
              </a:extLst>
            </p:cNvPr>
            <p:cNvCxnSpPr>
              <a:stCxn id="228" idx="3"/>
              <a:endCxn id="235" idx="1"/>
            </p:cNvCxnSpPr>
            <p:nvPr/>
          </p:nvCxnSpPr>
          <p:spPr>
            <a:xfrm flipV="1">
              <a:off x="5177927" y="9207601"/>
              <a:ext cx="3920811" cy="1501940"/>
            </a:xfrm>
            <a:prstGeom prst="bentConnector3">
              <a:avLst>
                <a:gd name="adj1" fmla="val 8780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2" name="曲线连接符 3">
              <a:extLst>
                <a:ext uri="{FF2B5EF4-FFF2-40B4-BE49-F238E27FC236}">
                  <a16:creationId xmlns:a16="http://schemas.microsoft.com/office/drawing/2014/main" id="{7E42EE60-EFA7-F221-E085-DD53086BDA4C}"/>
                </a:ext>
              </a:extLst>
            </p:cNvPr>
            <p:cNvCxnSpPr>
              <a:stCxn id="229" idx="3"/>
              <a:endCxn id="236" idx="1"/>
            </p:cNvCxnSpPr>
            <p:nvPr/>
          </p:nvCxnSpPr>
          <p:spPr>
            <a:xfrm flipV="1">
              <a:off x="5391174" y="9398610"/>
              <a:ext cx="3892848" cy="1501940"/>
            </a:xfrm>
            <a:prstGeom prst="bentConnector3">
              <a:avLst>
                <a:gd name="adj1" fmla="val 89508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曲线连接符 3">
              <a:extLst>
                <a:ext uri="{FF2B5EF4-FFF2-40B4-BE49-F238E27FC236}">
                  <a16:creationId xmlns:a16="http://schemas.microsoft.com/office/drawing/2014/main" id="{4877DAEA-302D-DE49-E105-DAD9130D6DFC}"/>
                </a:ext>
              </a:extLst>
            </p:cNvPr>
            <p:cNvCxnSpPr>
              <a:stCxn id="230" idx="3"/>
              <a:endCxn id="237" idx="1"/>
            </p:cNvCxnSpPr>
            <p:nvPr/>
          </p:nvCxnSpPr>
          <p:spPr>
            <a:xfrm flipV="1">
              <a:off x="5531476" y="9560868"/>
              <a:ext cx="3920811" cy="1501940"/>
            </a:xfrm>
            <a:prstGeom prst="bentConnector3">
              <a:avLst>
                <a:gd name="adj1" fmla="val 9243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4873C567-9FE2-8302-CAD5-C42A5FF574AD}"/>
                </a:ext>
              </a:extLst>
            </p:cNvPr>
            <p:cNvCxnSpPr>
              <a:stCxn id="5" idx="1"/>
              <a:endCxn id="13" idx="1"/>
            </p:cNvCxnSpPr>
            <p:nvPr/>
          </p:nvCxnSpPr>
          <p:spPr>
            <a:xfrm>
              <a:off x="3227418" y="8911172"/>
              <a:ext cx="0" cy="28129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2B6162F-D742-60C2-A1FD-2397DEBD7D1B}"/>
                </a:ext>
              </a:extLst>
            </p:cNvPr>
            <p:cNvCxnSpPr>
              <a:stCxn id="5" idx="3"/>
              <a:endCxn id="18" idx="3"/>
            </p:cNvCxnSpPr>
            <p:nvPr/>
          </p:nvCxnSpPr>
          <p:spPr>
            <a:xfrm>
              <a:off x="4393314" y="8911170"/>
              <a:ext cx="2963" cy="94054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81B89327-D507-20FC-5567-FC67156429AD}"/>
                </a:ext>
              </a:extLst>
            </p:cNvPr>
            <p:cNvCxnSpPr/>
            <p:nvPr/>
          </p:nvCxnSpPr>
          <p:spPr>
            <a:xfrm>
              <a:off x="5441638" y="8881224"/>
              <a:ext cx="120" cy="31123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0F1F543-EA51-0E3E-D169-E7C526599CBF}"/>
                </a:ext>
              </a:extLst>
            </p:cNvPr>
            <p:cNvCxnSpPr>
              <a:stCxn id="6" idx="3"/>
              <a:endCxn id="31" idx="3"/>
            </p:cNvCxnSpPr>
            <p:nvPr/>
          </p:nvCxnSpPr>
          <p:spPr>
            <a:xfrm>
              <a:off x="6610587" y="8911170"/>
              <a:ext cx="0" cy="94054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2BBB07A8-8B03-E5F0-F64B-2D333BDDF3CF}"/>
                </a:ext>
              </a:extLst>
            </p:cNvPr>
            <p:cNvSpPr/>
            <p:nvPr/>
          </p:nvSpPr>
          <p:spPr>
            <a:xfrm>
              <a:off x="7382729" y="8816952"/>
              <a:ext cx="1054029" cy="1873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D85EBD8-D579-034B-8C59-00F462272313}"/>
                </a:ext>
              </a:extLst>
            </p:cNvPr>
            <p:cNvCxnSpPr>
              <a:stCxn id="262" idx="1"/>
              <a:endCxn id="231" idx="1"/>
            </p:cNvCxnSpPr>
            <p:nvPr/>
          </p:nvCxnSpPr>
          <p:spPr>
            <a:xfrm>
              <a:off x="7422834" y="8914502"/>
              <a:ext cx="5873" cy="290181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45039615-DA04-0050-58F1-A787DF4B3D55}"/>
                </a:ext>
              </a:extLst>
            </p:cNvPr>
            <p:cNvCxnSpPr>
              <a:stCxn id="262" idx="3"/>
              <a:endCxn id="234" idx="3"/>
            </p:cNvCxnSpPr>
            <p:nvPr/>
          </p:nvCxnSpPr>
          <p:spPr>
            <a:xfrm>
              <a:off x="8436768" y="8914498"/>
              <a:ext cx="2" cy="815395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50A73E26-80E5-D462-FD1C-0642906DA0C6}"/>
                </a:ext>
              </a:extLst>
            </p:cNvPr>
            <p:cNvSpPr/>
            <p:nvPr/>
          </p:nvSpPr>
          <p:spPr>
            <a:xfrm>
              <a:off x="9066063" y="8817382"/>
              <a:ext cx="858732" cy="1869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3471E270-1327-80F0-A33A-67B534B2C41C}"/>
                </a:ext>
              </a:extLst>
            </p:cNvPr>
            <p:cNvCxnSpPr>
              <a:stCxn id="268" idx="1"/>
              <a:endCxn id="235" idx="1"/>
            </p:cNvCxnSpPr>
            <p:nvPr/>
          </p:nvCxnSpPr>
          <p:spPr>
            <a:xfrm>
              <a:off x="9098725" y="8914704"/>
              <a:ext cx="0" cy="292896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F2F4C8F1-AAC1-C8A4-FDF2-E9A2D3D5922D}"/>
                </a:ext>
              </a:extLst>
            </p:cNvPr>
            <p:cNvCxnSpPr>
              <a:stCxn id="268" idx="3"/>
              <a:endCxn id="237" idx="3"/>
            </p:cNvCxnSpPr>
            <p:nvPr/>
          </p:nvCxnSpPr>
          <p:spPr>
            <a:xfrm>
              <a:off x="9924788" y="8914708"/>
              <a:ext cx="0" cy="646164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514461" y="11591799"/>
            <a:ext cx="12181008" cy="4331274"/>
            <a:chOff x="12457502" y="10888938"/>
            <a:chExt cx="5445677" cy="2038915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39971" y="1115641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direction</a:t>
              </a:r>
              <a:endParaRPr lang="zh-CN" altLang="en-US" sz="2400" b="1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r>
                <a:rPr lang="en-US" altLang="zh-CN" sz="2400" b="1" dirty="0"/>
                <a:t>-e</a:t>
              </a:r>
              <a:r>
                <a:rPr lang="en-US" altLang="zh-CN" sz="2400" b="1" baseline="-25000" dirty="0"/>
                <a:t>4</a:t>
              </a:r>
              <a:r>
                <a:rPr lang="en-US" altLang="zh-CN" sz="2400" b="1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220451"/>
              <a:ext cx="1923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7" y="12331209"/>
              <a:ext cx="1619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2363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2363"/>
              <a:ext cx="305230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2628"/>
              <a:ext cx="1" cy="14579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18227" y="12336592"/>
              <a:ext cx="254740" cy="1107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9092722" y="4553166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(e)</a:t>
            </a:r>
            <a:r>
              <a:rPr lang="en-US" altLang="zh-CN" sz="2800" b="1" dirty="0">
                <a:solidFill>
                  <a:schemeClr val="tx1"/>
                </a:solidFill>
              </a:rPr>
              <a:t> Filtering tandem repeats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000571" y="2718661"/>
            <a:ext cx="0" cy="1833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8939934" y="605136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(c)</a:t>
            </a:r>
            <a:r>
              <a:rPr lang="en-US" altLang="zh-CN" sz="2800" b="1" dirty="0">
                <a:solidFill>
                  <a:schemeClr val="tx1"/>
                </a:solidFill>
              </a:rPr>
              <a:t> 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15287826" y="605135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(d)</a:t>
            </a:r>
            <a:r>
              <a:rPr lang="en-US" altLang="zh-CN" sz="2800" b="1" dirty="0">
                <a:solidFill>
                  <a:schemeClr val="tx1"/>
                </a:solidFill>
              </a:rPr>
              <a:t> 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endCxn id="368" idx="1"/>
          </p:cNvCxnSpPr>
          <p:nvPr/>
        </p:nvCxnSpPr>
        <p:spPr>
          <a:xfrm flipV="1">
            <a:off x="4383544" y="1446258"/>
            <a:ext cx="4556390" cy="300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341" idx="3"/>
            <a:endCxn id="279" idx="1"/>
          </p:cNvCxnSpPr>
          <p:nvPr/>
        </p:nvCxnSpPr>
        <p:spPr>
          <a:xfrm flipV="1">
            <a:off x="11384337" y="5387283"/>
            <a:ext cx="3321787" cy="70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2"/>
            <a:endCxn id="341" idx="0"/>
          </p:cNvCxnSpPr>
          <p:nvPr/>
        </p:nvCxnSpPr>
        <p:spPr>
          <a:xfrm>
            <a:off x="10227811" y="2287379"/>
            <a:ext cx="10719" cy="22657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87" idx="3"/>
            <a:endCxn id="341" idx="1"/>
          </p:cNvCxnSpPr>
          <p:nvPr/>
        </p:nvCxnSpPr>
        <p:spPr>
          <a:xfrm>
            <a:off x="7181526" y="5393041"/>
            <a:ext cx="1911196" cy="12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19513670" y="4530931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(g)</a:t>
            </a:r>
            <a:r>
              <a:rPr lang="en-US" altLang="zh-CN" sz="2800" b="1" dirty="0">
                <a:solidFill>
                  <a:schemeClr val="tx1"/>
                </a:solidFill>
              </a:rPr>
              <a:t> Filtering false positives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4819900" y="4532619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(h)</a:t>
            </a:r>
            <a:r>
              <a:rPr lang="en-US" altLang="zh-CN" sz="2800" b="1" dirty="0">
                <a:solidFill>
                  <a:schemeClr val="tx1"/>
                </a:solidFill>
              </a:rPr>
              <a:t> Generating TE library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>
            <a:off x="17863579" y="1446257"/>
            <a:ext cx="6956321" cy="3927484"/>
          </a:xfrm>
          <a:prstGeom prst="bentConnector3">
            <a:avLst>
              <a:gd name="adj1" fmla="val 725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0"/>
          </p:cNvCxnSpPr>
          <p:nvPr/>
        </p:nvCxnSpPr>
        <p:spPr>
          <a:xfrm flipV="1">
            <a:off x="25965708" y="3688280"/>
            <a:ext cx="0" cy="844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endCxn id="287" idx="1"/>
          </p:cNvCxnSpPr>
          <p:nvPr/>
        </p:nvCxnSpPr>
        <p:spPr>
          <a:xfrm>
            <a:off x="3081695" y="5387594"/>
            <a:ext cx="1524078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  <a:stCxn id="866" idx="3"/>
            <a:endCxn id="872" idx="1"/>
          </p:cNvCxnSpPr>
          <p:nvPr/>
        </p:nvCxnSpPr>
        <p:spPr>
          <a:xfrm>
            <a:off x="21805285" y="5372053"/>
            <a:ext cx="3014615" cy="1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: 圆角 2">
            <a:extLst>
              <a:ext uri="{FF2B5EF4-FFF2-40B4-BE49-F238E27FC236}">
                <a16:creationId xmlns:a16="http://schemas.microsoft.com/office/drawing/2014/main" id="{71D3EA75-A4DC-2FEA-F0F9-16AB3CF9C837}"/>
              </a:ext>
            </a:extLst>
          </p:cNvPr>
          <p:cNvSpPr/>
          <p:nvPr/>
        </p:nvSpPr>
        <p:spPr>
          <a:xfrm>
            <a:off x="12896125" y="7473423"/>
            <a:ext cx="15790426" cy="8500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stCxn id="279" idx="3"/>
            <a:endCxn id="866" idx="1"/>
          </p:cNvCxnSpPr>
          <p:nvPr/>
        </p:nvCxnSpPr>
        <p:spPr>
          <a:xfrm flipV="1">
            <a:off x="16997739" y="5372053"/>
            <a:ext cx="2515931" cy="152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2FC3ADCE-7EFC-D794-1D6A-3E4721F4CD1B}"/>
              </a:ext>
            </a:extLst>
          </p:cNvPr>
          <p:cNvGrpSpPr/>
          <p:nvPr/>
        </p:nvGrpSpPr>
        <p:grpSpPr>
          <a:xfrm>
            <a:off x="13065685" y="7744831"/>
            <a:ext cx="15919739" cy="8112100"/>
            <a:chOff x="15688937" y="9407465"/>
            <a:chExt cx="13217558" cy="6251144"/>
          </a:xfrm>
        </p:grpSpPr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B5558CAB-29D4-9FED-DA0A-6CE9D2232C8E}"/>
                </a:ext>
              </a:extLst>
            </p:cNvPr>
            <p:cNvSpPr/>
            <p:nvPr/>
          </p:nvSpPr>
          <p:spPr>
            <a:xfrm>
              <a:off x="15703048" y="9407465"/>
              <a:ext cx="6747424" cy="2317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1099" name="组合 1098">
              <a:extLst>
                <a:ext uri="{FF2B5EF4-FFF2-40B4-BE49-F238E27FC236}">
                  <a16:creationId xmlns:a16="http://schemas.microsoft.com/office/drawing/2014/main" id="{79B90807-354D-C893-7DCD-431B86E039D2}"/>
                </a:ext>
              </a:extLst>
            </p:cNvPr>
            <p:cNvGrpSpPr/>
            <p:nvPr/>
          </p:nvGrpSpPr>
          <p:grpSpPr>
            <a:xfrm>
              <a:off x="16558170" y="9485872"/>
              <a:ext cx="5512407" cy="2166930"/>
              <a:chOff x="13611089" y="138454"/>
              <a:chExt cx="13098472" cy="4136135"/>
            </a:xfrm>
          </p:grpSpPr>
          <p:sp>
            <p:nvSpPr>
              <p:cNvPr id="1248" name="矩形 1247">
                <a:extLst>
                  <a:ext uri="{FF2B5EF4-FFF2-40B4-BE49-F238E27FC236}">
                    <a16:creationId xmlns:a16="http://schemas.microsoft.com/office/drawing/2014/main" id="{6B5F7018-3EC9-5A11-DBA1-443507C46903}"/>
                  </a:ext>
                </a:extLst>
              </p:cNvPr>
              <p:cNvSpPr/>
              <p:nvPr/>
            </p:nvSpPr>
            <p:spPr>
              <a:xfrm>
                <a:off x="16527320" y="1520678"/>
                <a:ext cx="7818580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9" name="直接箭头连接符 1248">
                <a:extLst>
                  <a:ext uri="{FF2B5EF4-FFF2-40B4-BE49-F238E27FC236}">
                    <a16:creationId xmlns:a16="http://schemas.microsoft.com/office/drawing/2014/main" id="{2CD4D3D2-93F7-58CA-7513-F94D6125CD48}"/>
                  </a:ext>
                </a:extLst>
              </p:cNvPr>
              <p:cNvCxnSpPr/>
              <p:nvPr/>
            </p:nvCxnSpPr>
            <p:spPr>
              <a:xfrm>
                <a:off x="20454198" y="2105933"/>
                <a:ext cx="0" cy="1064866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0" name="矩形 1249">
                <a:extLst>
                  <a:ext uri="{FF2B5EF4-FFF2-40B4-BE49-F238E27FC236}">
                    <a16:creationId xmlns:a16="http://schemas.microsoft.com/office/drawing/2014/main" id="{3529DA30-0BC8-B5D6-C538-56A22DFBE888}"/>
                  </a:ext>
                </a:extLst>
              </p:cNvPr>
              <p:cNvSpPr/>
              <p:nvPr/>
            </p:nvSpPr>
            <p:spPr>
              <a:xfrm>
                <a:off x="20721318" y="2226359"/>
                <a:ext cx="5587230" cy="753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FMEA algorithm</a:t>
                </a:r>
                <a:endParaRPr lang="zh-CN" altLang="en-US" sz="2400" b="1" dirty="0"/>
              </a:p>
            </p:txBody>
          </p:sp>
          <p:sp>
            <p:nvSpPr>
              <p:cNvPr id="1251" name="矩形 1250">
                <a:extLst>
                  <a:ext uri="{FF2B5EF4-FFF2-40B4-BE49-F238E27FC236}">
                    <a16:creationId xmlns:a16="http://schemas.microsoft.com/office/drawing/2014/main" id="{2BD8851E-D874-9BFA-6830-B9E158A957C5}"/>
                  </a:ext>
                </a:extLst>
              </p:cNvPr>
              <p:cNvSpPr/>
              <p:nvPr/>
            </p:nvSpPr>
            <p:spPr>
              <a:xfrm>
                <a:off x="16527320" y="3988691"/>
                <a:ext cx="7818579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2" name="矩形 1251">
                <a:extLst>
                  <a:ext uri="{FF2B5EF4-FFF2-40B4-BE49-F238E27FC236}">
                    <a16:creationId xmlns:a16="http://schemas.microsoft.com/office/drawing/2014/main" id="{2576B2AD-2E24-44FE-2869-9579BE60DD89}"/>
                  </a:ext>
                </a:extLst>
              </p:cNvPr>
              <p:cNvSpPr/>
              <p:nvPr/>
            </p:nvSpPr>
            <p:spPr>
              <a:xfrm>
                <a:off x="17674486" y="3994083"/>
                <a:ext cx="5372564" cy="27994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3" name="文本框 1252">
                <a:extLst>
                  <a:ext uri="{FF2B5EF4-FFF2-40B4-BE49-F238E27FC236}">
                    <a16:creationId xmlns:a16="http://schemas.microsoft.com/office/drawing/2014/main" id="{686DDB9D-C254-F16A-DB29-D22C9E0F6270}"/>
                  </a:ext>
                </a:extLst>
              </p:cNvPr>
              <p:cNvSpPr txBox="1"/>
              <p:nvPr/>
            </p:nvSpPr>
            <p:spPr>
              <a:xfrm>
                <a:off x="18177710" y="908909"/>
                <a:ext cx="4410393" cy="75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Raw repeats</a:t>
                </a:r>
              </a:p>
            </p:txBody>
          </p:sp>
          <p:sp>
            <p:nvSpPr>
              <p:cNvPr id="1254" name="矩形 1253">
                <a:extLst>
                  <a:ext uri="{FF2B5EF4-FFF2-40B4-BE49-F238E27FC236}">
                    <a16:creationId xmlns:a16="http://schemas.microsoft.com/office/drawing/2014/main" id="{7339BDB8-39DF-BD61-2617-F07F429DDEAA}"/>
                  </a:ext>
                </a:extLst>
              </p:cNvPr>
              <p:cNvSpPr/>
              <p:nvPr/>
            </p:nvSpPr>
            <p:spPr>
              <a:xfrm>
                <a:off x="13611089" y="138454"/>
                <a:ext cx="13098472" cy="85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(l)</a:t>
                </a:r>
                <a:r>
                  <a:rPr lang="en-US" altLang="zh-CN" sz="2800" b="1" dirty="0"/>
                  <a:t> Determine coarse-grained boundary</a:t>
                </a:r>
                <a:endParaRPr lang="zh-CN" altLang="en-US" sz="2800" b="1" dirty="0"/>
              </a:p>
            </p:txBody>
          </p:sp>
        </p:grpSp>
        <p:sp>
          <p:nvSpPr>
            <p:cNvPr id="1100" name="矩形 1099">
              <a:extLst>
                <a:ext uri="{FF2B5EF4-FFF2-40B4-BE49-F238E27FC236}">
                  <a16:creationId xmlns:a16="http://schemas.microsoft.com/office/drawing/2014/main" id="{FE086CF5-8A49-8D09-7C95-CC977B22AFCB}"/>
                </a:ext>
              </a:extLst>
            </p:cNvPr>
            <p:cNvSpPr/>
            <p:nvPr/>
          </p:nvSpPr>
          <p:spPr>
            <a:xfrm>
              <a:off x="15705524" y="11717321"/>
              <a:ext cx="6735183" cy="384428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01" name="矩形 1100">
              <a:extLst>
                <a:ext uri="{FF2B5EF4-FFF2-40B4-BE49-F238E27FC236}">
                  <a16:creationId xmlns:a16="http://schemas.microsoft.com/office/drawing/2014/main" id="{370FF9C3-CA5F-D278-4AEB-907B76D91F80}"/>
                </a:ext>
              </a:extLst>
            </p:cNvPr>
            <p:cNvSpPr/>
            <p:nvPr/>
          </p:nvSpPr>
          <p:spPr>
            <a:xfrm>
              <a:off x="16587567" y="12006113"/>
              <a:ext cx="5155159" cy="447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(n)</a:t>
              </a:r>
              <a:r>
                <a:rPr lang="en-US" altLang="zh-CN" sz="2800" b="1" dirty="0"/>
                <a:t> Check the robust of the evidence</a:t>
              </a:r>
              <a:endParaRPr lang="zh-CN" altLang="en-US" sz="2800" b="1" dirty="0"/>
            </a:p>
          </p:txBody>
        </p:sp>
        <p:sp>
          <p:nvSpPr>
            <p:cNvPr id="1102" name="矩形 1101">
              <a:extLst>
                <a:ext uri="{FF2B5EF4-FFF2-40B4-BE49-F238E27FC236}">
                  <a16:creationId xmlns:a16="http://schemas.microsoft.com/office/drawing/2014/main" id="{ADA7D964-AAA4-451D-F31A-A50D5E3612EE}"/>
                </a:ext>
              </a:extLst>
            </p:cNvPr>
            <p:cNvSpPr/>
            <p:nvPr/>
          </p:nvSpPr>
          <p:spPr>
            <a:xfrm>
              <a:off x="17814140" y="1272287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3" name="矩形 1102">
              <a:extLst>
                <a:ext uri="{FF2B5EF4-FFF2-40B4-BE49-F238E27FC236}">
                  <a16:creationId xmlns:a16="http://schemas.microsoft.com/office/drawing/2014/main" id="{4750C775-E1D8-D8F4-B107-B78262D2C565}"/>
                </a:ext>
              </a:extLst>
            </p:cNvPr>
            <p:cNvSpPr/>
            <p:nvPr/>
          </p:nvSpPr>
          <p:spPr>
            <a:xfrm>
              <a:off x="18991303" y="14854254"/>
              <a:ext cx="1489152" cy="1417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F9AAE9A0-7976-C3D0-92C2-F9E383D92CCA}"/>
                </a:ext>
              </a:extLst>
            </p:cNvPr>
            <p:cNvCxnSpPr/>
            <p:nvPr/>
          </p:nvCxnSpPr>
          <p:spPr>
            <a:xfrm flipV="1">
              <a:off x="18911299" y="14925136"/>
              <a:ext cx="80003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7AFB59CE-0D91-C1D4-A426-E313C81F4B3C}"/>
                </a:ext>
              </a:extLst>
            </p:cNvPr>
            <p:cNvCxnSpPr/>
            <p:nvPr/>
          </p:nvCxnSpPr>
          <p:spPr>
            <a:xfrm flipV="1">
              <a:off x="20482088" y="14925123"/>
              <a:ext cx="69255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EE954D08-11C7-A342-BF05-FCAF0998E5D7}"/>
                </a:ext>
              </a:extLst>
            </p:cNvPr>
            <p:cNvGrpSpPr/>
            <p:nvPr/>
          </p:nvGrpSpPr>
          <p:grpSpPr>
            <a:xfrm>
              <a:off x="18533344" y="14854244"/>
              <a:ext cx="369383" cy="141772"/>
              <a:chOff x="14204038" y="12858750"/>
              <a:chExt cx="877721" cy="270608"/>
            </a:xfrm>
          </p:grpSpPr>
          <p:cxnSp>
            <p:nvCxnSpPr>
              <p:cNvPr id="1245" name="直接箭头连接符 1244">
                <a:extLst>
                  <a:ext uri="{FF2B5EF4-FFF2-40B4-BE49-F238E27FC236}">
                    <a16:creationId xmlns:a16="http://schemas.microsoft.com/office/drawing/2014/main" id="{89C8E9A8-8C54-C393-A01B-BCD74A79D9ED}"/>
                  </a:ext>
                </a:extLst>
              </p:cNvPr>
              <p:cNvCxnSpPr>
                <a:stCxn id="1246" idx="3"/>
                <a:endCxn id="1247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6" name="矩形 1245">
                <a:extLst>
                  <a:ext uri="{FF2B5EF4-FFF2-40B4-BE49-F238E27FC236}">
                    <a16:creationId xmlns:a16="http://schemas.microsoft.com/office/drawing/2014/main" id="{0E9DFBEA-2B5F-BA54-331E-B2CDE95F32E7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7" name="矩形 1246">
                <a:extLst>
                  <a:ext uri="{FF2B5EF4-FFF2-40B4-BE49-F238E27FC236}">
                    <a16:creationId xmlns:a16="http://schemas.microsoft.com/office/drawing/2014/main" id="{69D77E83-93F3-740A-ADAC-53787F8A6FAE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83F7C3BB-A1A0-1466-F3A0-88B1EC208122}"/>
                </a:ext>
              </a:extLst>
            </p:cNvPr>
            <p:cNvGrpSpPr/>
            <p:nvPr/>
          </p:nvGrpSpPr>
          <p:grpSpPr>
            <a:xfrm rot="10800000">
              <a:off x="20552978" y="14854237"/>
              <a:ext cx="369383" cy="141772"/>
              <a:chOff x="14204038" y="12858750"/>
              <a:chExt cx="877721" cy="270608"/>
            </a:xfrm>
          </p:grpSpPr>
          <p:cxnSp>
            <p:nvCxnSpPr>
              <p:cNvPr id="1242" name="直接箭头连接符 1241">
                <a:extLst>
                  <a:ext uri="{FF2B5EF4-FFF2-40B4-BE49-F238E27FC236}">
                    <a16:creationId xmlns:a16="http://schemas.microsoft.com/office/drawing/2014/main" id="{36FD995A-1D5C-A722-DD44-CDF6CC60DD7C}"/>
                  </a:ext>
                </a:extLst>
              </p:cNvPr>
              <p:cNvCxnSpPr>
                <a:stCxn id="1243" idx="3"/>
                <a:endCxn id="1244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3" name="矩形 1242">
                <a:extLst>
                  <a:ext uri="{FF2B5EF4-FFF2-40B4-BE49-F238E27FC236}">
                    <a16:creationId xmlns:a16="http://schemas.microsoft.com/office/drawing/2014/main" id="{F837B460-E46E-76A3-6F06-EC3ACC04F08B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4" name="矩形 1243">
                <a:extLst>
                  <a:ext uri="{FF2B5EF4-FFF2-40B4-BE49-F238E27FC236}">
                    <a16:creationId xmlns:a16="http://schemas.microsoft.com/office/drawing/2014/main" id="{81FE0397-B885-7365-E6DC-F18CBEC24108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8" name="矩形 1107">
              <a:extLst>
                <a:ext uri="{FF2B5EF4-FFF2-40B4-BE49-F238E27FC236}">
                  <a16:creationId xmlns:a16="http://schemas.microsoft.com/office/drawing/2014/main" id="{53EE5B63-395F-8E24-7252-C7BAD9D7A123}"/>
                </a:ext>
              </a:extLst>
            </p:cNvPr>
            <p:cNvSpPr/>
            <p:nvPr/>
          </p:nvSpPr>
          <p:spPr>
            <a:xfrm>
              <a:off x="18424803" y="14458223"/>
              <a:ext cx="54479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sp>
          <p:nvSpPr>
            <p:cNvPr id="1109" name="矩形 1108">
              <a:extLst>
                <a:ext uri="{FF2B5EF4-FFF2-40B4-BE49-F238E27FC236}">
                  <a16:creationId xmlns:a16="http://schemas.microsoft.com/office/drawing/2014/main" id="{87A8E385-5AFC-49E4-0FD9-4396C6C0C30D}"/>
                </a:ext>
              </a:extLst>
            </p:cNvPr>
            <p:cNvSpPr/>
            <p:nvPr/>
          </p:nvSpPr>
          <p:spPr>
            <a:xfrm>
              <a:off x="20644018" y="14462129"/>
              <a:ext cx="610235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cxnSp>
          <p:nvCxnSpPr>
            <p:cNvPr id="1110" name="直接箭头连接符 1109">
              <a:extLst>
                <a:ext uri="{FF2B5EF4-FFF2-40B4-BE49-F238E27FC236}">
                  <a16:creationId xmlns:a16="http://schemas.microsoft.com/office/drawing/2014/main" id="{067FEA5E-1327-67EE-DF2C-6D15DDB7F62D}"/>
                </a:ext>
              </a:extLst>
            </p:cNvPr>
            <p:cNvCxnSpPr/>
            <p:nvPr/>
          </p:nvCxnSpPr>
          <p:spPr>
            <a:xfrm>
              <a:off x="19696689" y="14268140"/>
              <a:ext cx="0" cy="55788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E3343DF9-3226-984A-8AC8-3EBE27E4DA6D}"/>
                </a:ext>
              </a:extLst>
            </p:cNvPr>
            <p:cNvSpPr/>
            <p:nvPr/>
          </p:nvSpPr>
          <p:spPr>
            <a:xfrm>
              <a:off x="17814141" y="12719867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2" name="等腰三角形 1111">
              <a:extLst>
                <a:ext uri="{FF2B5EF4-FFF2-40B4-BE49-F238E27FC236}">
                  <a16:creationId xmlns:a16="http://schemas.microsoft.com/office/drawing/2014/main" id="{A8A9359E-ABFE-B0C7-EE15-B44C35E09296}"/>
                </a:ext>
              </a:extLst>
            </p:cNvPr>
            <p:cNvSpPr/>
            <p:nvPr/>
          </p:nvSpPr>
          <p:spPr>
            <a:xfrm>
              <a:off x="17814141" y="1272539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CD8C032E-2389-36FC-CE00-883BC32515F9}"/>
                </a:ext>
              </a:extLst>
            </p:cNvPr>
            <p:cNvSpPr/>
            <p:nvPr/>
          </p:nvSpPr>
          <p:spPr>
            <a:xfrm>
              <a:off x="17790295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322F85D4-B7BD-E0D4-9293-C2F738AEEFA8}"/>
                </a:ext>
              </a:extLst>
            </p:cNvPr>
            <p:cNvSpPr/>
            <p:nvPr/>
          </p:nvSpPr>
          <p:spPr>
            <a:xfrm>
              <a:off x="21527412" y="12719867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5" name="等腰三角形 1114">
              <a:extLst>
                <a:ext uri="{FF2B5EF4-FFF2-40B4-BE49-F238E27FC236}">
                  <a16:creationId xmlns:a16="http://schemas.microsoft.com/office/drawing/2014/main" id="{8F6FB6F3-5766-A550-D414-F407AD9206C1}"/>
                </a:ext>
              </a:extLst>
            </p:cNvPr>
            <p:cNvSpPr/>
            <p:nvPr/>
          </p:nvSpPr>
          <p:spPr>
            <a:xfrm>
              <a:off x="21539328" y="1272307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54BA9C71-D9D1-FEA8-CD1F-C57C96AC7C6A}"/>
                </a:ext>
              </a:extLst>
            </p:cNvPr>
            <p:cNvSpPr/>
            <p:nvPr/>
          </p:nvSpPr>
          <p:spPr>
            <a:xfrm>
              <a:off x="21457758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5CAB7553-30A3-77FB-E5AD-4BD207870C5B}"/>
                </a:ext>
              </a:extLst>
            </p:cNvPr>
            <p:cNvSpPr/>
            <p:nvPr/>
          </p:nvSpPr>
          <p:spPr>
            <a:xfrm>
              <a:off x="17984347" y="1272287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37353A42-C271-A24F-A353-45AAC29C6D1A}"/>
                </a:ext>
              </a:extLst>
            </p:cNvPr>
            <p:cNvSpPr/>
            <p:nvPr/>
          </p:nvSpPr>
          <p:spPr>
            <a:xfrm>
              <a:off x="20098651" y="12719867"/>
              <a:ext cx="1428761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>
              <a:extLst>
                <a:ext uri="{FF2B5EF4-FFF2-40B4-BE49-F238E27FC236}">
                  <a16:creationId xmlns:a16="http://schemas.microsoft.com/office/drawing/2014/main" id="{7F915321-F84E-AC49-5912-B42FDC4AD6FD}"/>
                </a:ext>
              </a:extLst>
            </p:cNvPr>
            <p:cNvSpPr/>
            <p:nvPr/>
          </p:nvSpPr>
          <p:spPr>
            <a:xfrm>
              <a:off x="17810488" y="13212518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BF908924-8505-FD72-3365-89C4492EBA0E}"/>
                </a:ext>
              </a:extLst>
            </p:cNvPr>
            <p:cNvSpPr/>
            <p:nvPr/>
          </p:nvSpPr>
          <p:spPr>
            <a:xfrm>
              <a:off x="17810488" y="13209513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等腰三角形 1120">
              <a:extLst>
                <a:ext uri="{FF2B5EF4-FFF2-40B4-BE49-F238E27FC236}">
                  <a16:creationId xmlns:a16="http://schemas.microsoft.com/office/drawing/2014/main" id="{8765F8B1-618E-1A1F-A01B-C422B5641F9F}"/>
                </a:ext>
              </a:extLst>
            </p:cNvPr>
            <p:cNvSpPr/>
            <p:nvPr/>
          </p:nvSpPr>
          <p:spPr>
            <a:xfrm>
              <a:off x="17810488" y="13215043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AF4E770E-9BBF-FF40-B488-D1E0B64925A1}"/>
                </a:ext>
              </a:extLst>
            </p:cNvPr>
            <p:cNvSpPr/>
            <p:nvPr/>
          </p:nvSpPr>
          <p:spPr>
            <a:xfrm>
              <a:off x="17812465" y="13397731"/>
              <a:ext cx="54444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7E562AF4-D152-1995-F261-BEA9F6CEF4A9}"/>
                </a:ext>
              </a:extLst>
            </p:cNvPr>
            <p:cNvSpPr/>
            <p:nvPr/>
          </p:nvSpPr>
          <p:spPr>
            <a:xfrm>
              <a:off x="21523760" y="13209513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等腰三角形 1123">
              <a:extLst>
                <a:ext uri="{FF2B5EF4-FFF2-40B4-BE49-F238E27FC236}">
                  <a16:creationId xmlns:a16="http://schemas.microsoft.com/office/drawing/2014/main" id="{72C34F8D-BB6D-37F9-4F2A-4D560D5F7C86}"/>
                </a:ext>
              </a:extLst>
            </p:cNvPr>
            <p:cNvSpPr/>
            <p:nvPr/>
          </p:nvSpPr>
          <p:spPr>
            <a:xfrm>
              <a:off x="21535677" y="1321271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5E10075C-A66A-3946-63F9-0E38604681C3}"/>
                </a:ext>
              </a:extLst>
            </p:cNvPr>
            <p:cNvSpPr/>
            <p:nvPr/>
          </p:nvSpPr>
          <p:spPr>
            <a:xfrm>
              <a:off x="21469518" y="13397732"/>
              <a:ext cx="5940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8CD3DF74-54B9-8FF8-8F34-FC3038DD5E6B}"/>
                </a:ext>
              </a:extLst>
            </p:cNvPr>
            <p:cNvSpPr/>
            <p:nvPr/>
          </p:nvSpPr>
          <p:spPr>
            <a:xfrm>
              <a:off x="17980695" y="13212518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0C3D62C8-A908-ECB6-9BA7-56C9BB1AF560}"/>
                </a:ext>
              </a:extLst>
            </p:cNvPr>
            <p:cNvSpPr/>
            <p:nvPr/>
          </p:nvSpPr>
          <p:spPr>
            <a:xfrm>
              <a:off x="20094999" y="13202860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50395F82-368B-9E5F-A350-D2F4C2513AFA}"/>
                </a:ext>
              </a:extLst>
            </p:cNvPr>
            <p:cNvSpPr/>
            <p:nvPr/>
          </p:nvSpPr>
          <p:spPr>
            <a:xfrm>
              <a:off x="17792926" y="1407241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>
              <a:extLst>
                <a:ext uri="{FF2B5EF4-FFF2-40B4-BE49-F238E27FC236}">
                  <a16:creationId xmlns:a16="http://schemas.microsoft.com/office/drawing/2014/main" id="{483F8844-AB4F-D72E-14CF-B49E38C6603A}"/>
                </a:ext>
              </a:extLst>
            </p:cNvPr>
            <p:cNvSpPr/>
            <p:nvPr/>
          </p:nvSpPr>
          <p:spPr>
            <a:xfrm>
              <a:off x="17792926" y="14069405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等腰三角形 1129">
              <a:extLst>
                <a:ext uri="{FF2B5EF4-FFF2-40B4-BE49-F238E27FC236}">
                  <a16:creationId xmlns:a16="http://schemas.microsoft.com/office/drawing/2014/main" id="{E141905D-DDB4-B56E-BE81-A4945DF9A8B8}"/>
                </a:ext>
              </a:extLst>
            </p:cNvPr>
            <p:cNvSpPr/>
            <p:nvPr/>
          </p:nvSpPr>
          <p:spPr>
            <a:xfrm>
              <a:off x="17792926" y="14074935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319AFE7B-29C5-426A-8791-0D5B565B4CA0}"/>
                </a:ext>
              </a:extLst>
            </p:cNvPr>
            <p:cNvSpPr/>
            <p:nvPr/>
          </p:nvSpPr>
          <p:spPr>
            <a:xfrm>
              <a:off x="17787502" y="14257622"/>
              <a:ext cx="60355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2" name="矩形 1131">
              <a:extLst>
                <a:ext uri="{FF2B5EF4-FFF2-40B4-BE49-F238E27FC236}">
                  <a16:creationId xmlns:a16="http://schemas.microsoft.com/office/drawing/2014/main" id="{4F5FF742-E882-2A45-CA97-D64812A2E71C}"/>
                </a:ext>
              </a:extLst>
            </p:cNvPr>
            <p:cNvSpPr/>
            <p:nvPr/>
          </p:nvSpPr>
          <p:spPr>
            <a:xfrm>
              <a:off x="21506197" y="14069405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等腰三角形 1132">
              <a:extLst>
                <a:ext uri="{FF2B5EF4-FFF2-40B4-BE49-F238E27FC236}">
                  <a16:creationId xmlns:a16="http://schemas.microsoft.com/office/drawing/2014/main" id="{3B59AFED-8625-3880-4835-29AE1368AFFE}"/>
                </a:ext>
              </a:extLst>
            </p:cNvPr>
            <p:cNvSpPr/>
            <p:nvPr/>
          </p:nvSpPr>
          <p:spPr>
            <a:xfrm>
              <a:off x="21518114" y="1407261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1AEE20FB-B8C1-B458-F938-2ACCCBE9DA4C}"/>
                </a:ext>
              </a:extLst>
            </p:cNvPr>
            <p:cNvSpPr/>
            <p:nvPr/>
          </p:nvSpPr>
          <p:spPr>
            <a:xfrm>
              <a:off x="21439531" y="14257622"/>
              <a:ext cx="535755" cy="605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BED6F049-B66A-718C-4C9F-E4BDAB222D2A}"/>
                </a:ext>
              </a:extLst>
            </p:cNvPr>
            <p:cNvSpPr/>
            <p:nvPr/>
          </p:nvSpPr>
          <p:spPr>
            <a:xfrm>
              <a:off x="17963132" y="1407241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>
              <a:extLst>
                <a:ext uri="{FF2B5EF4-FFF2-40B4-BE49-F238E27FC236}">
                  <a16:creationId xmlns:a16="http://schemas.microsoft.com/office/drawing/2014/main" id="{39B0902D-CB36-91DB-838A-F0196D41EFB6}"/>
                </a:ext>
              </a:extLst>
            </p:cNvPr>
            <p:cNvSpPr/>
            <p:nvPr/>
          </p:nvSpPr>
          <p:spPr>
            <a:xfrm>
              <a:off x="20077438" y="14062751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8" name="组合 1137">
              <a:extLst>
                <a:ext uri="{FF2B5EF4-FFF2-40B4-BE49-F238E27FC236}">
                  <a16:creationId xmlns:a16="http://schemas.microsoft.com/office/drawing/2014/main" id="{7D5E6DC8-7DE5-6A53-653B-581438609BC0}"/>
                </a:ext>
              </a:extLst>
            </p:cNvPr>
            <p:cNvGrpSpPr/>
            <p:nvPr/>
          </p:nvGrpSpPr>
          <p:grpSpPr>
            <a:xfrm>
              <a:off x="18356912" y="14854237"/>
              <a:ext cx="169825" cy="142831"/>
              <a:chOff x="3316944" y="12473730"/>
              <a:chExt cx="403536" cy="279942"/>
            </a:xfrm>
          </p:grpSpPr>
          <p:sp>
            <p:nvSpPr>
              <p:cNvPr id="1240" name="矩形 1239">
                <a:extLst>
                  <a:ext uri="{FF2B5EF4-FFF2-40B4-BE49-F238E27FC236}">
                    <a16:creationId xmlns:a16="http://schemas.microsoft.com/office/drawing/2014/main" id="{E4E930E7-1615-826C-5637-1A78E4422834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1" name="等腰三角形 1240">
                <a:extLst>
                  <a:ext uri="{FF2B5EF4-FFF2-40B4-BE49-F238E27FC236}">
                    <a16:creationId xmlns:a16="http://schemas.microsoft.com/office/drawing/2014/main" id="{B7BB53FF-D6BC-02E6-C59C-88EBAD4CB4D7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9" name="矩形 1138">
              <a:extLst>
                <a:ext uri="{FF2B5EF4-FFF2-40B4-BE49-F238E27FC236}">
                  <a16:creationId xmlns:a16="http://schemas.microsoft.com/office/drawing/2014/main" id="{4135C6BD-2F62-88DB-F28C-546AAB27C989}"/>
                </a:ext>
              </a:extLst>
            </p:cNvPr>
            <p:cNvSpPr/>
            <p:nvPr/>
          </p:nvSpPr>
          <p:spPr>
            <a:xfrm>
              <a:off x="18106471" y="15048796"/>
              <a:ext cx="603558" cy="315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TSD</a:t>
              </a:r>
              <a:endParaRPr lang="zh-CN" altLang="en-US" sz="1800" b="1" dirty="0"/>
            </a:p>
          </p:txBody>
        </p:sp>
        <p:grpSp>
          <p:nvGrpSpPr>
            <p:cNvPr id="1140" name="组合 1139">
              <a:extLst>
                <a:ext uri="{FF2B5EF4-FFF2-40B4-BE49-F238E27FC236}">
                  <a16:creationId xmlns:a16="http://schemas.microsoft.com/office/drawing/2014/main" id="{E6B25FBD-0EAB-E859-8ED7-042EF7AE7D75}"/>
                </a:ext>
              </a:extLst>
            </p:cNvPr>
            <p:cNvGrpSpPr/>
            <p:nvPr/>
          </p:nvGrpSpPr>
          <p:grpSpPr>
            <a:xfrm>
              <a:off x="20922361" y="14854237"/>
              <a:ext cx="169825" cy="142831"/>
              <a:chOff x="3316944" y="12473730"/>
              <a:chExt cx="403536" cy="279942"/>
            </a:xfrm>
          </p:grpSpPr>
          <p:sp>
            <p:nvSpPr>
              <p:cNvPr id="1238" name="矩形 1237">
                <a:extLst>
                  <a:ext uri="{FF2B5EF4-FFF2-40B4-BE49-F238E27FC236}">
                    <a16:creationId xmlns:a16="http://schemas.microsoft.com/office/drawing/2014/main" id="{4C7A0C2B-1C31-3D72-1A05-565E5EBC3C18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9" name="等腰三角形 1238">
                <a:extLst>
                  <a:ext uri="{FF2B5EF4-FFF2-40B4-BE49-F238E27FC236}">
                    <a16:creationId xmlns:a16="http://schemas.microsoft.com/office/drawing/2014/main" id="{950895BE-5C00-4478-3342-14FCCD2CFBF9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矩形 1140">
              <a:extLst>
                <a:ext uri="{FF2B5EF4-FFF2-40B4-BE49-F238E27FC236}">
                  <a16:creationId xmlns:a16="http://schemas.microsoft.com/office/drawing/2014/main" id="{BA97D68C-C68A-0BA1-5DEB-A04AB636CDB4}"/>
                </a:ext>
              </a:extLst>
            </p:cNvPr>
            <p:cNvSpPr/>
            <p:nvPr/>
          </p:nvSpPr>
          <p:spPr>
            <a:xfrm>
              <a:off x="20835198" y="15012974"/>
              <a:ext cx="63431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42" name="矩形 1141">
              <a:extLst>
                <a:ext uri="{FF2B5EF4-FFF2-40B4-BE49-F238E27FC236}">
                  <a16:creationId xmlns:a16="http://schemas.microsoft.com/office/drawing/2014/main" id="{DA515B4F-0102-FED8-5202-FA65D4E0AE2E}"/>
                </a:ext>
              </a:extLst>
            </p:cNvPr>
            <p:cNvSpPr/>
            <p:nvPr/>
          </p:nvSpPr>
          <p:spPr>
            <a:xfrm>
              <a:off x="15688937" y="13271417"/>
              <a:ext cx="2564494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M</a:t>
              </a:r>
              <a:r>
                <a:rPr lang="zh-CN" altLang="en-US" sz="2400" b="1" dirty="0"/>
                <a:t>ultiple</a:t>
              </a:r>
              <a:endParaRPr lang="en-US" altLang="zh-CN" sz="2400" b="1" dirty="0"/>
            </a:p>
            <a:p>
              <a:r>
                <a:rPr lang="zh-CN" altLang="en-US" sz="2400" b="1" dirty="0"/>
                <a:t> cop</a:t>
              </a:r>
              <a:r>
                <a:rPr lang="en-US" altLang="zh-CN" sz="2400" b="1" dirty="0" err="1"/>
                <a:t>ies</a:t>
              </a:r>
              <a:endParaRPr lang="zh-CN" altLang="en-US" sz="2400" b="1" dirty="0"/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6486C266-1FEB-9B73-F687-08F1DCA19790}"/>
                </a:ext>
              </a:extLst>
            </p:cNvPr>
            <p:cNvSpPr/>
            <p:nvPr/>
          </p:nvSpPr>
          <p:spPr>
            <a:xfrm>
              <a:off x="18152131" y="15263767"/>
              <a:ext cx="356744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Reliable DNA-TIR transposon</a:t>
              </a:r>
              <a:endParaRPr lang="zh-CN" altLang="en-US" sz="2400" b="1" dirty="0"/>
            </a:p>
          </p:txBody>
        </p:sp>
        <p:cxnSp>
          <p:nvCxnSpPr>
            <p:cNvPr id="1144" name="直接箭头连接符 1143">
              <a:extLst>
                <a:ext uri="{FF2B5EF4-FFF2-40B4-BE49-F238E27FC236}">
                  <a16:creationId xmlns:a16="http://schemas.microsoft.com/office/drawing/2014/main" id="{26BFF611-8855-5D6E-41E3-51F6A6A3B2D3}"/>
                </a:ext>
              </a:extLst>
            </p:cNvPr>
            <p:cNvCxnSpPr>
              <a:stCxn id="1135" idx="1"/>
              <a:endCxn id="1135" idx="3"/>
            </p:cNvCxnSpPr>
            <p:nvPr/>
          </p:nvCxnSpPr>
          <p:spPr>
            <a:xfrm>
              <a:off x="17963132" y="14145743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箭头连接符 1144">
              <a:extLst>
                <a:ext uri="{FF2B5EF4-FFF2-40B4-BE49-F238E27FC236}">
                  <a16:creationId xmlns:a16="http://schemas.microsoft.com/office/drawing/2014/main" id="{6D0A0714-57DA-A2C2-5380-5FBFDF722F23}"/>
                </a:ext>
              </a:extLst>
            </p:cNvPr>
            <p:cNvCxnSpPr>
              <a:stCxn id="1136" idx="3"/>
              <a:endCxn id="1136" idx="1"/>
            </p:cNvCxnSpPr>
            <p:nvPr/>
          </p:nvCxnSpPr>
          <p:spPr>
            <a:xfrm flipH="1">
              <a:off x="20077438" y="14139410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箭头连接符 1145">
              <a:extLst>
                <a:ext uri="{FF2B5EF4-FFF2-40B4-BE49-F238E27FC236}">
                  <a16:creationId xmlns:a16="http://schemas.microsoft.com/office/drawing/2014/main" id="{5F7D0449-64B1-655A-2929-4880D0DC826C}"/>
                </a:ext>
              </a:extLst>
            </p:cNvPr>
            <p:cNvCxnSpPr>
              <a:stCxn id="1126" idx="1"/>
              <a:endCxn id="1126" idx="3"/>
            </p:cNvCxnSpPr>
            <p:nvPr/>
          </p:nvCxnSpPr>
          <p:spPr>
            <a:xfrm>
              <a:off x="17980695" y="1328584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箭头连接符 1146">
              <a:extLst>
                <a:ext uri="{FF2B5EF4-FFF2-40B4-BE49-F238E27FC236}">
                  <a16:creationId xmlns:a16="http://schemas.microsoft.com/office/drawing/2014/main" id="{C210C7F8-C7AC-CD4B-F03C-F51C5927E28F}"/>
                </a:ext>
              </a:extLst>
            </p:cNvPr>
            <p:cNvCxnSpPr>
              <a:stCxn id="1127" idx="3"/>
              <a:endCxn id="1127" idx="1"/>
            </p:cNvCxnSpPr>
            <p:nvPr/>
          </p:nvCxnSpPr>
          <p:spPr>
            <a:xfrm flipH="1">
              <a:off x="20094999" y="1327951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箭头连接符 1147">
              <a:extLst>
                <a:ext uri="{FF2B5EF4-FFF2-40B4-BE49-F238E27FC236}">
                  <a16:creationId xmlns:a16="http://schemas.microsoft.com/office/drawing/2014/main" id="{D60CDFC9-5BC9-CDE6-6708-47754F23B604}"/>
                </a:ext>
              </a:extLst>
            </p:cNvPr>
            <p:cNvCxnSpPr>
              <a:stCxn id="1117" idx="1"/>
              <a:endCxn id="1117" idx="3"/>
            </p:cNvCxnSpPr>
            <p:nvPr/>
          </p:nvCxnSpPr>
          <p:spPr>
            <a:xfrm>
              <a:off x="17984347" y="12796202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箭头连接符 1148">
              <a:extLst>
                <a:ext uri="{FF2B5EF4-FFF2-40B4-BE49-F238E27FC236}">
                  <a16:creationId xmlns:a16="http://schemas.microsoft.com/office/drawing/2014/main" id="{EAEA33BD-A08A-F1FB-5381-13F222508B45}"/>
                </a:ext>
              </a:extLst>
            </p:cNvPr>
            <p:cNvCxnSpPr>
              <a:stCxn id="1118" idx="3"/>
              <a:endCxn id="1118" idx="1"/>
            </p:cNvCxnSpPr>
            <p:nvPr/>
          </p:nvCxnSpPr>
          <p:spPr>
            <a:xfrm flipH="1">
              <a:off x="20098651" y="12793197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ABCB5A9A-713F-FD16-5DD4-9D011494A912}"/>
                </a:ext>
              </a:extLst>
            </p:cNvPr>
            <p:cNvSpPr/>
            <p:nvPr/>
          </p:nvSpPr>
          <p:spPr>
            <a:xfrm>
              <a:off x="18843263" y="14514623"/>
              <a:ext cx="22513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Internal sequence</a:t>
              </a:r>
              <a:endParaRPr lang="zh-CN" altLang="en-US" sz="2000" b="1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DF07707F-F03A-A9B5-AEAA-10DD7976A41D}"/>
                </a:ext>
              </a:extLst>
            </p:cNvPr>
            <p:cNvSpPr/>
            <p:nvPr/>
          </p:nvSpPr>
          <p:spPr>
            <a:xfrm>
              <a:off x="23967863" y="11842113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>
              <a:extLst>
                <a:ext uri="{FF2B5EF4-FFF2-40B4-BE49-F238E27FC236}">
                  <a16:creationId xmlns:a16="http://schemas.microsoft.com/office/drawing/2014/main" id="{B807AF39-6E49-0108-3532-63C2C5075A7C}"/>
                </a:ext>
              </a:extLst>
            </p:cNvPr>
            <p:cNvSpPr/>
            <p:nvPr/>
          </p:nvSpPr>
          <p:spPr>
            <a:xfrm>
              <a:off x="23516642" y="11843465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>
              <a:extLst>
                <a:ext uri="{FF2B5EF4-FFF2-40B4-BE49-F238E27FC236}">
                  <a16:creationId xmlns:a16="http://schemas.microsoft.com/office/drawing/2014/main" id="{92766B8C-F212-8653-877C-301E7DCAF70C}"/>
                </a:ext>
              </a:extLst>
            </p:cNvPr>
            <p:cNvSpPr/>
            <p:nvPr/>
          </p:nvSpPr>
          <p:spPr>
            <a:xfrm>
              <a:off x="27256605" y="1184358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>
              <a:extLst>
                <a:ext uri="{FF2B5EF4-FFF2-40B4-BE49-F238E27FC236}">
                  <a16:creationId xmlns:a16="http://schemas.microsoft.com/office/drawing/2014/main" id="{B2E0391A-1E50-C972-438C-4EDA6A301596}"/>
                </a:ext>
              </a:extLst>
            </p:cNvPr>
            <p:cNvSpPr/>
            <p:nvPr/>
          </p:nvSpPr>
          <p:spPr>
            <a:xfrm>
              <a:off x="23850310" y="11843465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等腰三角形 1154">
              <a:extLst>
                <a:ext uri="{FF2B5EF4-FFF2-40B4-BE49-F238E27FC236}">
                  <a16:creationId xmlns:a16="http://schemas.microsoft.com/office/drawing/2014/main" id="{9366D792-9D0A-7A45-9756-CC2DAAA79DF8}"/>
                </a:ext>
              </a:extLst>
            </p:cNvPr>
            <p:cNvSpPr/>
            <p:nvPr/>
          </p:nvSpPr>
          <p:spPr>
            <a:xfrm>
              <a:off x="23680104" y="1184899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等腰三角形 1155">
              <a:extLst>
                <a:ext uri="{FF2B5EF4-FFF2-40B4-BE49-F238E27FC236}">
                  <a16:creationId xmlns:a16="http://schemas.microsoft.com/office/drawing/2014/main" id="{6DD5A804-3530-B057-5472-89694E3C5B3F}"/>
                </a:ext>
              </a:extLst>
            </p:cNvPr>
            <p:cNvSpPr/>
            <p:nvPr/>
          </p:nvSpPr>
          <p:spPr>
            <a:xfrm>
              <a:off x="27405291" y="11846791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矩形 1156">
              <a:extLst>
                <a:ext uri="{FF2B5EF4-FFF2-40B4-BE49-F238E27FC236}">
                  <a16:creationId xmlns:a16="http://schemas.microsoft.com/office/drawing/2014/main" id="{4F258E98-A756-1256-022F-E682E7F5FCFC}"/>
                </a:ext>
              </a:extLst>
            </p:cNvPr>
            <p:cNvSpPr/>
            <p:nvPr/>
          </p:nvSpPr>
          <p:spPr>
            <a:xfrm>
              <a:off x="25964613" y="11840137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081A766F-F366-D887-B997-533E9ECFAFF2}"/>
                </a:ext>
              </a:extLst>
            </p:cNvPr>
            <p:cNvSpPr/>
            <p:nvPr/>
          </p:nvSpPr>
          <p:spPr>
            <a:xfrm>
              <a:off x="22587305" y="9435786"/>
              <a:ext cx="5262973" cy="447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(m)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800" b="1" dirty="0"/>
                <a:t>Search for fine-grained boundary</a:t>
              </a:r>
              <a:endParaRPr lang="zh-CN" altLang="en-US" sz="2800" b="1" dirty="0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8CF6957B-C18F-37FF-5FBA-2D2DE4D81A88}"/>
                </a:ext>
              </a:extLst>
            </p:cNvPr>
            <p:cNvSpPr/>
            <p:nvPr/>
          </p:nvSpPr>
          <p:spPr>
            <a:xfrm>
              <a:off x="23440525" y="12044350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0" name="矩形 1159">
              <a:extLst>
                <a:ext uri="{FF2B5EF4-FFF2-40B4-BE49-F238E27FC236}">
                  <a16:creationId xmlns:a16="http://schemas.microsoft.com/office/drawing/2014/main" id="{34D42E0B-C434-6A6A-9135-24549EC7ED53}"/>
                </a:ext>
              </a:extLst>
            </p:cNvPr>
            <p:cNvSpPr/>
            <p:nvPr/>
          </p:nvSpPr>
          <p:spPr>
            <a:xfrm>
              <a:off x="27389378" y="12031803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1" name="矩形 1160">
              <a:extLst>
                <a:ext uri="{FF2B5EF4-FFF2-40B4-BE49-F238E27FC236}">
                  <a16:creationId xmlns:a16="http://schemas.microsoft.com/office/drawing/2014/main" id="{075E51E4-1EA9-C478-DF96-FBADDA6C2B22}"/>
                </a:ext>
              </a:extLst>
            </p:cNvPr>
            <p:cNvSpPr/>
            <p:nvPr/>
          </p:nvSpPr>
          <p:spPr>
            <a:xfrm>
              <a:off x="24053971" y="12542780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>
              <a:extLst>
                <a:ext uri="{FF2B5EF4-FFF2-40B4-BE49-F238E27FC236}">
                  <a16:creationId xmlns:a16="http://schemas.microsoft.com/office/drawing/2014/main" id="{51C37581-4FF4-90F1-E4EA-94D0606882AE}"/>
                </a:ext>
              </a:extLst>
            </p:cNvPr>
            <p:cNvSpPr/>
            <p:nvPr/>
          </p:nvSpPr>
          <p:spPr>
            <a:xfrm>
              <a:off x="23516642" y="12544132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>
              <a:extLst>
                <a:ext uri="{FF2B5EF4-FFF2-40B4-BE49-F238E27FC236}">
                  <a16:creationId xmlns:a16="http://schemas.microsoft.com/office/drawing/2014/main" id="{E5D217F4-882B-1249-745E-1B8F67D6301F}"/>
                </a:ext>
              </a:extLst>
            </p:cNvPr>
            <p:cNvSpPr/>
            <p:nvPr/>
          </p:nvSpPr>
          <p:spPr>
            <a:xfrm>
              <a:off x="27093572" y="12544253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2440D772-AA1A-F145-39FA-DB7118D5565E}"/>
                </a:ext>
              </a:extLst>
            </p:cNvPr>
            <p:cNvSpPr/>
            <p:nvPr/>
          </p:nvSpPr>
          <p:spPr>
            <a:xfrm>
              <a:off x="24053971" y="12544132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等腰三角形 1164">
              <a:extLst>
                <a:ext uri="{FF2B5EF4-FFF2-40B4-BE49-F238E27FC236}">
                  <a16:creationId xmlns:a16="http://schemas.microsoft.com/office/drawing/2014/main" id="{859639BF-F240-C3FB-3E00-CEEAFFC1293A}"/>
                </a:ext>
              </a:extLst>
            </p:cNvPr>
            <p:cNvSpPr/>
            <p:nvPr/>
          </p:nvSpPr>
          <p:spPr>
            <a:xfrm>
              <a:off x="23885035" y="12549662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等腰三角形 1165">
              <a:extLst>
                <a:ext uri="{FF2B5EF4-FFF2-40B4-BE49-F238E27FC236}">
                  <a16:creationId xmlns:a16="http://schemas.microsoft.com/office/drawing/2014/main" id="{BF4D50E6-DD1C-3413-F3A1-4047DC51005D}"/>
                </a:ext>
              </a:extLst>
            </p:cNvPr>
            <p:cNvSpPr/>
            <p:nvPr/>
          </p:nvSpPr>
          <p:spPr>
            <a:xfrm>
              <a:off x="27100643" y="12547458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4A3D29D5-80C1-A333-9601-91A6B4C5423E}"/>
                </a:ext>
              </a:extLst>
            </p:cNvPr>
            <p:cNvSpPr/>
            <p:nvPr/>
          </p:nvSpPr>
          <p:spPr>
            <a:xfrm>
              <a:off x="25964613" y="1254080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矩形 1167">
              <a:extLst>
                <a:ext uri="{FF2B5EF4-FFF2-40B4-BE49-F238E27FC236}">
                  <a16:creationId xmlns:a16="http://schemas.microsoft.com/office/drawing/2014/main" id="{ED276D41-2C13-25B0-ADEE-9C4A38ED1FED}"/>
                </a:ext>
              </a:extLst>
            </p:cNvPr>
            <p:cNvSpPr/>
            <p:nvPr/>
          </p:nvSpPr>
          <p:spPr>
            <a:xfrm>
              <a:off x="23759540" y="12732469"/>
              <a:ext cx="59764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9" name="矩形 1168">
              <a:extLst>
                <a:ext uri="{FF2B5EF4-FFF2-40B4-BE49-F238E27FC236}">
                  <a16:creationId xmlns:a16="http://schemas.microsoft.com/office/drawing/2014/main" id="{14147F69-2B69-E231-01E2-0C3C20AB02B1}"/>
                </a:ext>
              </a:extLst>
            </p:cNvPr>
            <p:cNvSpPr/>
            <p:nvPr/>
          </p:nvSpPr>
          <p:spPr>
            <a:xfrm>
              <a:off x="26994690" y="12732469"/>
              <a:ext cx="64827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F4881348-A780-EC0C-86CA-F23796164BAB}"/>
                </a:ext>
              </a:extLst>
            </p:cNvPr>
            <p:cNvSpPr/>
            <p:nvPr/>
          </p:nvSpPr>
          <p:spPr>
            <a:xfrm>
              <a:off x="24056338" y="13508491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1" name="矩形 1170">
              <a:extLst>
                <a:ext uri="{FF2B5EF4-FFF2-40B4-BE49-F238E27FC236}">
                  <a16:creationId xmlns:a16="http://schemas.microsoft.com/office/drawing/2014/main" id="{5778E3C7-11AA-0A82-AA50-4511D05D1FCA}"/>
                </a:ext>
              </a:extLst>
            </p:cNvPr>
            <p:cNvSpPr/>
            <p:nvPr/>
          </p:nvSpPr>
          <p:spPr>
            <a:xfrm>
              <a:off x="23519009" y="13509841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2" name="矩形 1171">
              <a:extLst>
                <a:ext uri="{FF2B5EF4-FFF2-40B4-BE49-F238E27FC236}">
                  <a16:creationId xmlns:a16="http://schemas.microsoft.com/office/drawing/2014/main" id="{75B88AE6-D8CD-08E1-3794-1E0D9ABAEB3A}"/>
                </a:ext>
              </a:extLst>
            </p:cNvPr>
            <p:cNvSpPr/>
            <p:nvPr/>
          </p:nvSpPr>
          <p:spPr>
            <a:xfrm>
              <a:off x="27095939" y="13509964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矩形 1172">
              <a:extLst>
                <a:ext uri="{FF2B5EF4-FFF2-40B4-BE49-F238E27FC236}">
                  <a16:creationId xmlns:a16="http://schemas.microsoft.com/office/drawing/2014/main" id="{060DEBBD-34A6-B726-03EA-D79CCFE6A0B5}"/>
                </a:ext>
              </a:extLst>
            </p:cNvPr>
            <p:cNvSpPr/>
            <p:nvPr/>
          </p:nvSpPr>
          <p:spPr>
            <a:xfrm>
              <a:off x="24056338" y="13509841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4" name="等腰三角形 1173">
              <a:extLst>
                <a:ext uri="{FF2B5EF4-FFF2-40B4-BE49-F238E27FC236}">
                  <a16:creationId xmlns:a16="http://schemas.microsoft.com/office/drawing/2014/main" id="{4B85FF45-A39A-F96E-2264-96FADB171D46}"/>
                </a:ext>
              </a:extLst>
            </p:cNvPr>
            <p:cNvSpPr/>
            <p:nvPr/>
          </p:nvSpPr>
          <p:spPr>
            <a:xfrm>
              <a:off x="23984118" y="13515372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>
              <a:extLst>
                <a:ext uri="{FF2B5EF4-FFF2-40B4-BE49-F238E27FC236}">
                  <a16:creationId xmlns:a16="http://schemas.microsoft.com/office/drawing/2014/main" id="{42E58E93-B608-8438-A90C-D32F6471F6AF}"/>
                </a:ext>
              </a:extLst>
            </p:cNvPr>
            <p:cNvSpPr/>
            <p:nvPr/>
          </p:nvSpPr>
          <p:spPr>
            <a:xfrm>
              <a:off x="25966980" y="1350651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>
              <a:extLst>
                <a:ext uri="{FF2B5EF4-FFF2-40B4-BE49-F238E27FC236}">
                  <a16:creationId xmlns:a16="http://schemas.microsoft.com/office/drawing/2014/main" id="{279A05C2-9875-8DE1-8047-70DF1D21EF83}"/>
                </a:ext>
              </a:extLst>
            </p:cNvPr>
            <p:cNvSpPr/>
            <p:nvPr/>
          </p:nvSpPr>
          <p:spPr>
            <a:xfrm>
              <a:off x="23764273" y="13698180"/>
              <a:ext cx="61504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C4B8D1CF-8758-A4ED-A480-4134EB747AE0}"/>
                </a:ext>
              </a:extLst>
            </p:cNvPr>
            <p:cNvSpPr/>
            <p:nvPr/>
          </p:nvSpPr>
          <p:spPr>
            <a:xfrm>
              <a:off x="26999424" y="13698180"/>
              <a:ext cx="61425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8" name="等腰三角形 1177">
              <a:extLst>
                <a:ext uri="{FF2B5EF4-FFF2-40B4-BE49-F238E27FC236}">
                  <a16:creationId xmlns:a16="http://schemas.microsoft.com/office/drawing/2014/main" id="{04B40B90-D9E6-BD22-E1A7-67B535AEBDBE}"/>
                </a:ext>
              </a:extLst>
            </p:cNvPr>
            <p:cNvSpPr/>
            <p:nvPr/>
          </p:nvSpPr>
          <p:spPr>
            <a:xfrm>
              <a:off x="27112523" y="13514224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文本框 1178">
              <a:extLst>
                <a:ext uri="{FF2B5EF4-FFF2-40B4-BE49-F238E27FC236}">
                  <a16:creationId xmlns:a16="http://schemas.microsoft.com/office/drawing/2014/main" id="{C3A9D739-5AB7-5D60-7622-6ACE9F5105E4}"/>
                </a:ext>
              </a:extLst>
            </p:cNvPr>
            <p:cNvSpPr txBox="1"/>
            <p:nvPr/>
          </p:nvSpPr>
          <p:spPr>
            <a:xfrm rot="5400000">
              <a:off x="25455781" y="12865279"/>
              <a:ext cx="426714" cy="53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B1EADC72-8820-09D8-8540-274FF8C12D66}"/>
                </a:ext>
              </a:extLst>
            </p:cNvPr>
            <p:cNvSpPr/>
            <p:nvPr/>
          </p:nvSpPr>
          <p:spPr>
            <a:xfrm>
              <a:off x="23931760" y="14890286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28265D5B-C2E9-58E9-12E0-6D806D827ABD}"/>
                </a:ext>
              </a:extLst>
            </p:cNvPr>
            <p:cNvSpPr/>
            <p:nvPr/>
          </p:nvSpPr>
          <p:spPr>
            <a:xfrm>
              <a:off x="23480540" y="1489163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48B29C0C-8EC9-61D9-C21A-5A3C977BE636}"/>
                </a:ext>
              </a:extLst>
            </p:cNvPr>
            <p:cNvSpPr/>
            <p:nvPr/>
          </p:nvSpPr>
          <p:spPr>
            <a:xfrm>
              <a:off x="27220501" y="14891759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1D899C7D-395B-DA1C-1231-0A86AD48E7F7}"/>
                </a:ext>
              </a:extLst>
            </p:cNvPr>
            <p:cNvSpPr/>
            <p:nvPr/>
          </p:nvSpPr>
          <p:spPr>
            <a:xfrm>
              <a:off x="23814208" y="14891636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4" name="等腰三角形 1183">
              <a:extLst>
                <a:ext uri="{FF2B5EF4-FFF2-40B4-BE49-F238E27FC236}">
                  <a16:creationId xmlns:a16="http://schemas.microsoft.com/office/drawing/2014/main" id="{1A4A10DC-0091-A34E-1A57-FE3B9DFB3167}"/>
                </a:ext>
              </a:extLst>
            </p:cNvPr>
            <p:cNvSpPr/>
            <p:nvPr/>
          </p:nvSpPr>
          <p:spPr>
            <a:xfrm>
              <a:off x="23644000" y="14897166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等腰三角形 1184">
              <a:extLst>
                <a:ext uri="{FF2B5EF4-FFF2-40B4-BE49-F238E27FC236}">
                  <a16:creationId xmlns:a16="http://schemas.microsoft.com/office/drawing/2014/main" id="{7E961783-AD6B-2B50-CBA0-F8571558E072}"/>
                </a:ext>
              </a:extLst>
            </p:cNvPr>
            <p:cNvSpPr/>
            <p:nvPr/>
          </p:nvSpPr>
          <p:spPr>
            <a:xfrm>
              <a:off x="27369189" y="1489496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E184591D-8A9D-B8C3-F3C0-366052BB2A15}"/>
                </a:ext>
              </a:extLst>
            </p:cNvPr>
            <p:cNvSpPr/>
            <p:nvPr/>
          </p:nvSpPr>
          <p:spPr>
            <a:xfrm>
              <a:off x="25928512" y="14888309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6C27666D-BB17-DFBC-7EAD-3D44F1D886B1}"/>
                </a:ext>
              </a:extLst>
            </p:cNvPr>
            <p:cNvSpPr/>
            <p:nvPr/>
          </p:nvSpPr>
          <p:spPr>
            <a:xfrm>
              <a:off x="23510542" y="15079974"/>
              <a:ext cx="65723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A028CA57-5224-24D7-FC86-9EB96280BCF1}"/>
                </a:ext>
              </a:extLst>
            </p:cNvPr>
            <p:cNvSpPr/>
            <p:nvPr/>
          </p:nvSpPr>
          <p:spPr>
            <a:xfrm>
              <a:off x="27236023" y="15079975"/>
              <a:ext cx="61425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A0E734D6-4969-9B04-E54B-437680D28D0F}"/>
                </a:ext>
              </a:extLst>
            </p:cNvPr>
            <p:cNvSpPr/>
            <p:nvPr/>
          </p:nvSpPr>
          <p:spPr>
            <a:xfrm>
              <a:off x="22450602" y="9419367"/>
              <a:ext cx="5897116" cy="61485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57ADBB8A-9FDA-7656-03DA-EAA3D8CD8AF9}"/>
                </a:ext>
              </a:extLst>
            </p:cNvPr>
            <p:cNvSpPr/>
            <p:nvPr/>
          </p:nvSpPr>
          <p:spPr>
            <a:xfrm>
              <a:off x="23948230" y="10458550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92487475-3901-D54C-2668-CA3D5F23A823}"/>
                </a:ext>
              </a:extLst>
            </p:cNvPr>
            <p:cNvSpPr/>
            <p:nvPr/>
          </p:nvSpPr>
          <p:spPr>
            <a:xfrm>
              <a:off x="24091929" y="10459900"/>
              <a:ext cx="1112797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3" name="直接箭头连接符 1192">
              <a:extLst>
                <a:ext uri="{FF2B5EF4-FFF2-40B4-BE49-F238E27FC236}">
                  <a16:creationId xmlns:a16="http://schemas.microsoft.com/office/drawing/2014/main" id="{E72FF957-3946-3FE0-B18A-12C2BE14310C}"/>
                </a:ext>
              </a:extLst>
            </p:cNvPr>
            <p:cNvCxnSpPr>
              <a:cxnSpLocks/>
              <a:stCxn id="1191" idx="1"/>
            </p:cNvCxnSpPr>
            <p:nvPr/>
          </p:nvCxnSpPr>
          <p:spPr>
            <a:xfrm flipH="1">
              <a:off x="24089526" y="10533231"/>
              <a:ext cx="2403" cy="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8B8BB16F-61D9-C967-12FB-4C054D76D30D}"/>
                </a:ext>
              </a:extLst>
            </p:cNvPr>
            <p:cNvSpPr/>
            <p:nvPr/>
          </p:nvSpPr>
          <p:spPr>
            <a:xfrm>
              <a:off x="23498666" y="10452581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>
              <a:extLst>
                <a:ext uri="{FF2B5EF4-FFF2-40B4-BE49-F238E27FC236}">
                  <a16:creationId xmlns:a16="http://schemas.microsoft.com/office/drawing/2014/main" id="{B6089E19-185C-0820-D0BB-D6B0B9AA1734}"/>
                </a:ext>
              </a:extLst>
            </p:cNvPr>
            <p:cNvSpPr/>
            <p:nvPr/>
          </p:nvSpPr>
          <p:spPr>
            <a:xfrm>
              <a:off x="27236972" y="10460022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矩形 1198">
              <a:extLst>
                <a:ext uri="{FF2B5EF4-FFF2-40B4-BE49-F238E27FC236}">
                  <a16:creationId xmlns:a16="http://schemas.microsoft.com/office/drawing/2014/main" id="{36CB60F4-60A3-D6B8-971E-966C6770CF31}"/>
                </a:ext>
              </a:extLst>
            </p:cNvPr>
            <p:cNvSpPr/>
            <p:nvPr/>
          </p:nvSpPr>
          <p:spPr>
            <a:xfrm>
              <a:off x="22539044" y="9947912"/>
              <a:ext cx="4067337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Flanking 50bp at both ends</a:t>
              </a:r>
              <a:endParaRPr lang="zh-CN" altLang="en-US" sz="2400" b="1" dirty="0"/>
            </a:p>
          </p:txBody>
        </p:sp>
        <p:sp>
          <p:nvSpPr>
            <p:cNvPr id="1200" name="矩形 1199">
              <a:extLst>
                <a:ext uri="{FF2B5EF4-FFF2-40B4-BE49-F238E27FC236}">
                  <a16:creationId xmlns:a16="http://schemas.microsoft.com/office/drawing/2014/main" id="{4E298557-AD00-0612-FC92-19D1BDE92B2E}"/>
                </a:ext>
              </a:extLst>
            </p:cNvPr>
            <p:cNvSpPr/>
            <p:nvPr/>
          </p:nvSpPr>
          <p:spPr>
            <a:xfrm>
              <a:off x="25982132" y="10456574"/>
              <a:ext cx="1115724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4" name="右大括号 1203">
              <a:extLst>
                <a:ext uri="{FF2B5EF4-FFF2-40B4-BE49-F238E27FC236}">
                  <a16:creationId xmlns:a16="http://schemas.microsoft.com/office/drawing/2014/main" id="{F153A046-B873-79C0-7090-2B5A2B7B2188}"/>
                </a:ext>
              </a:extLst>
            </p:cNvPr>
            <p:cNvSpPr/>
            <p:nvPr/>
          </p:nvSpPr>
          <p:spPr>
            <a:xfrm rot="5400000">
              <a:off x="24016709" y="10205900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5" name="矩形 1204">
              <a:extLst>
                <a:ext uri="{FF2B5EF4-FFF2-40B4-BE49-F238E27FC236}">
                  <a16:creationId xmlns:a16="http://schemas.microsoft.com/office/drawing/2014/main" id="{026BCF4C-4546-66FF-F001-083FFD8EDAEC}"/>
                </a:ext>
              </a:extLst>
            </p:cNvPr>
            <p:cNvSpPr/>
            <p:nvPr/>
          </p:nvSpPr>
          <p:spPr>
            <a:xfrm>
              <a:off x="22514749" y="10738719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6" name="矩形 1205">
              <a:extLst>
                <a:ext uri="{FF2B5EF4-FFF2-40B4-BE49-F238E27FC236}">
                  <a16:creationId xmlns:a16="http://schemas.microsoft.com/office/drawing/2014/main" id="{1A78D850-2017-77BF-5A20-BF920906CE49}"/>
                </a:ext>
              </a:extLst>
            </p:cNvPr>
            <p:cNvSpPr/>
            <p:nvPr/>
          </p:nvSpPr>
          <p:spPr>
            <a:xfrm>
              <a:off x="26020252" y="10762017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7" name="右大括号 1206">
              <a:extLst>
                <a:ext uri="{FF2B5EF4-FFF2-40B4-BE49-F238E27FC236}">
                  <a16:creationId xmlns:a16="http://schemas.microsoft.com/office/drawing/2014/main" id="{24F16416-57C8-55A3-0563-C744571D496E}"/>
                </a:ext>
              </a:extLst>
            </p:cNvPr>
            <p:cNvSpPr/>
            <p:nvPr/>
          </p:nvSpPr>
          <p:spPr>
            <a:xfrm rot="5400000">
              <a:off x="27015256" y="10205554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8" name="直接箭头连接符 1207">
              <a:extLst>
                <a:ext uri="{FF2B5EF4-FFF2-40B4-BE49-F238E27FC236}">
                  <a16:creationId xmlns:a16="http://schemas.microsoft.com/office/drawing/2014/main" id="{1A210587-BA98-E575-F7A6-F1C8DB678B37}"/>
                </a:ext>
              </a:extLst>
            </p:cNvPr>
            <p:cNvCxnSpPr>
              <a:stCxn id="1191" idx="1"/>
              <a:endCxn id="1191" idx="3"/>
            </p:cNvCxnSpPr>
            <p:nvPr/>
          </p:nvCxnSpPr>
          <p:spPr>
            <a:xfrm>
              <a:off x="24091929" y="10533231"/>
              <a:ext cx="111279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箭头连接符 1208">
              <a:extLst>
                <a:ext uri="{FF2B5EF4-FFF2-40B4-BE49-F238E27FC236}">
                  <a16:creationId xmlns:a16="http://schemas.microsoft.com/office/drawing/2014/main" id="{6DF76264-74E1-A6CF-BB60-7F02B803C001}"/>
                </a:ext>
              </a:extLst>
            </p:cNvPr>
            <p:cNvCxnSpPr>
              <a:stCxn id="1200" idx="3"/>
              <a:endCxn id="1200" idx="1"/>
            </p:cNvCxnSpPr>
            <p:nvPr/>
          </p:nvCxnSpPr>
          <p:spPr>
            <a:xfrm flipH="1">
              <a:off x="25982132" y="10533231"/>
              <a:ext cx="1115724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左大括号 1209">
              <a:extLst>
                <a:ext uri="{FF2B5EF4-FFF2-40B4-BE49-F238E27FC236}">
                  <a16:creationId xmlns:a16="http://schemas.microsoft.com/office/drawing/2014/main" id="{8D30F3DB-38E0-1285-6273-38E9E5A720ED}"/>
                </a:ext>
              </a:extLst>
            </p:cNvPr>
            <p:cNvSpPr/>
            <p:nvPr/>
          </p:nvSpPr>
          <p:spPr>
            <a:xfrm>
              <a:off x="23329746" y="11916796"/>
              <a:ext cx="177274" cy="16759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1" name="直接箭头连接符 1210">
              <a:extLst>
                <a:ext uri="{FF2B5EF4-FFF2-40B4-BE49-F238E27FC236}">
                  <a16:creationId xmlns:a16="http://schemas.microsoft.com/office/drawing/2014/main" id="{2425BD8D-50F1-C49E-B98F-8CE0753C9A3D}"/>
                </a:ext>
              </a:extLst>
            </p:cNvPr>
            <p:cNvCxnSpPr>
              <a:stCxn id="1154" idx="1"/>
              <a:endCxn id="1154" idx="3"/>
            </p:cNvCxnSpPr>
            <p:nvPr/>
          </p:nvCxnSpPr>
          <p:spPr>
            <a:xfrm>
              <a:off x="23850310" y="11916796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箭头连接符 1211">
              <a:extLst>
                <a:ext uri="{FF2B5EF4-FFF2-40B4-BE49-F238E27FC236}">
                  <a16:creationId xmlns:a16="http://schemas.microsoft.com/office/drawing/2014/main" id="{575B08F8-F724-A660-3485-99BBEBE7C22F}"/>
                </a:ext>
              </a:extLst>
            </p:cNvPr>
            <p:cNvCxnSpPr>
              <a:stCxn id="1157" idx="3"/>
              <a:endCxn id="1157" idx="1"/>
            </p:cNvCxnSpPr>
            <p:nvPr/>
          </p:nvCxnSpPr>
          <p:spPr>
            <a:xfrm flipH="1">
              <a:off x="25964613" y="1191679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箭头连接符 1212">
              <a:extLst>
                <a:ext uri="{FF2B5EF4-FFF2-40B4-BE49-F238E27FC236}">
                  <a16:creationId xmlns:a16="http://schemas.microsoft.com/office/drawing/2014/main" id="{846AE177-14B5-D46F-80D4-B0E2E905C132}"/>
                </a:ext>
              </a:extLst>
            </p:cNvPr>
            <p:cNvCxnSpPr>
              <a:stCxn id="1164" idx="1"/>
              <a:endCxn id="1164" idx="3"/>
            </p:cNvCxnSpPr>
            <p:nvPr/>
          </p:nvCxnSpPr>
          <p:spPr>
            <a:xfrm>
              <a:off x="24053971" y="12617462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箭头连接符 1213">
              <a:extLst>
                <a:ext uri="{FF2B5EF4-FFF2-40B4-BE49-F238E27FC236}">
                  <a16:creationId xmlns:a16="http://schemas.microsoft.com/office/drawing/2014/main" id="{782AAD1B-F228-9DC9-8DA3-5B7226B2346D}"/>
                </a:ext>
              </a:extLst>
            </p:cNvPr>
            <p:cNvCxnSpPr>
              <a:stCxn id="1167" idx="3"/>
              <a:endCxn id="1167" idx="1"/>
            </p:cNvCxnSpPr>
            <p:nvPr/>
          </p:nvCxnSpPr>
          <p:spPr>
            <a:xfrm flipH="1">
              <a:off x="25964613" y="12617462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箭头连接符 1214">
              <a:extLst>
                <a:ext uri="{FF2B5EF4-FFF2-40B4-BE49-F238E27FC236}">
                  <a16:creationId xmlns:a16="http://schemas.microsoft.com/office/drawing/2014/main" id="{5A5E8A0E-C8FF-27BD-8B2F-6A91BD394412}"/>
                </a:ext>
              </a:extLst>
            </p:cNvPr>
            <p:cNvCxnSpPr>
              <a:stCxn id="1173" idx="1"/>
              <a:endCxn id="1173" idx="3"/>
            </p:cNvCxnSpPr>
            <p:nvPr/>
          </p:nvCxnSpPr>
          <p:spPr>
            <a:xfrm>
              <a:off x="24056338" y="13583173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箭头连接符 1215">
              <a:extLst>
                <a:ext uri="{FF2B5EF4-FFF2-40B4-BE49-F238E27FC236}">
                  <a16:creationId xmlns:a16="http://schemas.microsoft.com/office/drawing/2014/main" id="{AF6B3E98-33AB-1D99-81DC-F32D86E52E2F}"/>
                </a:ext>
              </a:extLst>
            </p:cNvPr>
            <p:cNvCxnSpPr>
              <a:stCxn id="1175" idx="3"/>
              <a:endCxn id="1175" idx="1"/>
            </p:cNvCxnSpPr>
            <p:nvPr/>
          </p:nvCxnSpPr>
          <p:spPr>
            <a:xfrm flipH="1">
              <a:off x="25966980" y="13583173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箭头连接符 1216">
              <a:extLst>
                <a:ext uri="{FF2B5EF4-FFF2-40B4-BE49-F238E27FC236}">
                  <a16:creationId xmlns:a16="http://schemas.microsoft.com/office/drawing/2014/main" id="{80894426-09E3-212B-8D22-BE8F31B80C1F}"/>
                </a:ext>
              </a:extLst>
            </p:cNvPr>
            <p:cNvCxnSpPr>
              <a:stCxn id="1183" idx="1"/>
              <a:endCxn id="1183" idx="3"/>
            </p:cNvCxnSpPr>
            <p:nvPr/>
          </p:nvCxnSpPr>
          <p:spPr>
            <a:xfrm>
              <a:off x="23814208" y="1496496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箭头连接符 1217">
              <a:extLst>
                <a:ext uri="{FF2B5EF4-FFF2-40B4-BE49-F238E27FC236}">
                  <a16:creationId xmlns:a16="http://schemas.microsoft.com/office/drawing/2014/main" id="{3108DAA4-53BA-0A24-C10B-7B3CA05222AD}"/>
                </a:ext>
              </a:extLst>
            </p:cNvPr>
            <p:cNvCxnSpPr>
              <a:stCxn id="1186" idx="3"/>
              <a:endCxn id="1186" idx="1"/>
            </p:cNvCxnSpPr>
            <p:nvPr/>
          </p:nvCxnSpPr>
          <p:spPr>
            <a:xfrm flipH="1">
              <a:off x="25928512" y="14964968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矩形 1218">
              <a:extLst>
                <a:ext uri="{FF2B5EF4-FFF2-40B4-BE49-F238E27FC236}">
                  <a16:creationId xmlns:a16="http://schemas.microsoft.com/office/drawing/2014/main" id="{AC84C0F8-3495-996F-75C7-75894E2B7173}"/>
                </a:ext>
              </a:extLst>
            </p:cNvPr>
            <p:cNvSpPr/>
            <p:nvPr/>
          </p:nvSpPr>
          <p:spPr>
            <a:xfrm>
              <a:off x="25915112" y="12946697"/>
              <a:ext cx="2991383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Legal TSD+TIR structure </a:t>
              </a:r>
              <a:endParaRPr lang="zh-CN" altLang="en-US" sz="2400" b="1" dirty="0"/>
            </a:p>
          </p:txBody>
        </p:sp>
        <p:cxnSp>
          <p:nvCxnSpPr>
            <p:cNvPr id="1220" name="直接箭头连接符 1219">
              <a:extLst>
                <a:ext uri="{FF2B5EF4-FFF2-40B4-BE49-F238E27FC236}">
                  <a16:creationId xmlns:a16="http://schemas.microsoft.com/office/drawing/2014/main" id="{ECFFD138-E9CB-F62E-9E33-A3EBAF9D3A33}"/>
                </a:ext>
              </a:extLst>
            </p:cNvPr>
            <p:cNvCxnSpPr>
              <a:cxnSpLocks/>
              <a:stCxn id="1227" idx="2"/>
              <a:endCxn id="1180" idx="0"/>
            </p:cNvCxnSpPr>
            <p:nvPr/>
          </p:nvCxnSpPr>
          <p:spPr>
            <a:xfrm flipH="1">
              <a:off x="25576959" y="14512931"/>
              <a:ext cx="802" cy="37735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左大括号 1220">
              <a:extLst>
                <a:ext uri="{FF2B5EF4-FFF2-40B4-BE49-F238E27FC236}">
                  <a16:creationId xmlns:a16="http://schemas.microsoft.com/office/drawing/2014/main" id="{08C04667-C84E-C225-1485-C2AA091EA78C}"/>
                </a:ext>
              </a:extLst>
            </p:cNvPr>
            <p:cNvSpPr/>
            <p:nvPr/>
          </p:nvSpPr>
          <p:spPr>
            <a:xfrm rot="5400000">
              <a:off x="24439765" y="11094682"/>
              <a:ext cx="150834" cy="13302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2AE4C584-5AC6-75F8-9CDF-6EBA1A344B21}"/>
                </a:ext>
              </a:extLst>
            </p:cNvPr>
            <p:cNvSpPr/>
            <p:nvPr/>
          </p:nvSpPr>
          <p:spPr>
            <a:xfrm>
              <a:off x="24194515" y="11360256"/>
              <a:ext cx="907623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TIR_len</a:t>
              </a:r>
              <a:endParaRPr lang="zh-CN" altLang="en-US" sz="2000" dirty="0"/>
            </a:p>
          </p:txBody>
        </p:sp>
        <p:sp>
          <p:nvSpPr>
            <p:cNvPr id="1223" name="左大括号 1222">
              <a:extLst>
                <a:ext uri="{FF2B5EF4-FFF2-40B4-BE49-F238E27FC236}">
                  <a16:creationId xmlns:a16="http://schemas.microsoft.com/office/drawing/2014/main" id="{36A4FEFC-ABCE-078F-6924-1A787ABD6E68}"/>
                </a:ext>
              </a:extLst>
            </p:cNvPr>
            <p:cNvSpPr/>
            <p:nvPr/>
          </p:nvSpPr>
          <p:spPr>
            <a:xfrm rot="5400000">
              <a:off x="23689572" y="11674896"/>
              <a:ext cx="150834" cy="16982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矩形 1223">
              <a:extLst>
                <a:ext uri="{FF2B5EF4-FFF2-40B4-BE49-F238E27FC236}">
                  <a16:creationId xmlns:a16="http://schemas.microsoft.com/office/drawing/2014/main" id="{DF3615DE-A822-C440-9D2A-1CCDCF339AF0}"/>
                </a:ext>
              </a:extLst>
            </p:cNvPr>
            <p:cNvSpPr/>
            <p:nvPr/>
          </p:nvSpPr>
          <p:spPr>
            <a:xfrm>
              <a:off x="23256467" y="11365354"/>
              <a:ext cx="97156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TSD_len</a:t>
              </a:r>
              <a:endParaRPr lang="zh-CN" altLang="en-US" sz="2000" dirty="0"/>
            </a:p>
          </p:txBody>
        </p:sp>
        <p:sp>
          <p:nvSpPr>
            <p:cNvPr id="1225" name="左大括号 1224">
              <a:extLst>
                <a:ext uri="{FF2B5EF4-FFF2-40B4-BE49-F238E27FC236}">
                  <a16:creationId xmlns:a16="http://schemas.microsoft.com/office/drawing/2014/main" id="{58671F33-D3BD-E3E5-DAC2-B8F2B3B79BA5}"/>
                </a:ext>
              </a:extLst>
            </p:cNvPr>
            <p:cNvSpPr/>
            <p:nvPr/>
          </p:nvSpPr>
          <p:spPr>
            <a:xfrm rot="16200000">
              <a:off x="25545462" y="10344016"/>
              <a:ext cx="150834" cy="353434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>
              <a:extLst>
                <a:ext uri="{FF2B5EF4-FFF2-40B4-BE49-F238E27FC236}">
                  <a16:creationId xmlns:a16="http://schemas.microsoft.com/office/drawing/2014/main" id="{9A9095D1-B04E-4D8E-FC28-F0EF0055191D}"/>
                </a:ext>
              </a:extLst>
            </p:cNvPr>
            <p:cNvSpPr/>
            <p:nvPr/>
          </p:nvSpPr>
          <p:spPr>
            <a:xfrm>
              <a:off x="25387266" y="12183034"/>
              <a:ext cx="82621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TE_len</a:t>
              </a:r>
              <a:endParaRPr lang="zh-CN" altLang="en-US" sz="2000" dirty="0"/>
            </a:p>
          </p:txBody>
        </p:sp>
        <p:sp>
          <p:nvSpPr>
            <p:cNvPr id="1227" name="流程图: 可选过程 1226">
              <a:extLst>
                <a:ext uri="{FF2B5EF4-FFF2-40B4-BE49-F238E27FC236}">
                  <a16:creationId xmlns:a16="http://schemas.microsoft.com/office/drawing/2014/main" id="{6D54C66C-86C2-ECA7-9B4E-7D4D8835B0A8}"/>
                </a:ext>
              </a:extLst>
            </p:cNvPr>
            <p:cNvSpPr/>
            <p:nvPr/>
          </p:nvSpPr>
          <p:spPr>
            <a:xfrm>
              <a:off x="24445409" y="14031676"/>
              <a:ext cx="2264705" cy="481255"/>
            </a:xfrm>
            <a:prstGeom prst="flowChartAlternateProcess">
              <a:avLst/>
            </a:prstGeom>
            <a:solidFill>
              <a:srgbClr val="15AB99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closest to the coarse boundaries</a:t>
              </a:r>
              <a:endParaRPr lang="zh-CN" altLang="en-US" sz="2000" b="1" dirty="0"/>
            </a:p>
          </p:txBody>
        </p:sp>
        <p:cxnSp>
          <p:nvCxnSpPr>
            <p:cNvPr id="1228" name="直接箭头连接符 1227">
              <a:extLst>
                <a:ext uri="{FF2B5EF4-FFF2-40B4-BE49-F238E27FC236}">
                  <a16:creationId xmlns:a16="http://schemas.microsoft.com/office/drawing/2014/main" id="{99CF3F3F-1FBB-F092-9A50-63A4CEF0FC86}"/>
                </a:ext>
              </a:extLst>
            </p:cNvPr>
            <p:cNvCxnSpPr>
              <a:cxnSpLocks/>
              <a:stCxn id="1170" idx="2"/>
              <a:endCxn id="1227" idx="0"/>
            </p:cNvCxnSpPr>
            <p:nvPr/>
          </p:nvCxnSpPr>
          <p:spPr>
            <a:xfrm>
              <a:off x="25576139" y="13658275"/>
              <a:ext cx="1622" cy="3734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矩形 1228">
              <a:extLst>
                <a:ext uri="{FF2B5EF4-FFF2-40B4-BE49-F238E27FC236}">
                  <a16:creationId xmlns:a16="http://schemas.microsoft.com/office/drawing/2014/main" id="{7B2A3DC8-CA1A-3B08-3258-078CC4407A9A}"/>
                </a:ext>
              </a:extLst>
            </p:cNvPr>
            <p:cNvSpPr/>
            <p:nvPr/>
          </p:nvSpPr>
          <p:spPr>
            <a:xfrm>
              <a:off x="17354434" y="12719018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>
              <a:extLst>
                <a:ext uri="{FF2B5EF4-FFF2-40B4-BE49-F238E27FC236}">
                  <a16:creationId xmlns:a16="http://schemas.microsoft.com/office/drawing/2014/main" id="{3577262F-7025-A4B0-2FCD-9CC60980913D}"/>
                </a:ext>
              </a:extLst>
            </p:cNvPr>
            <p:cNvSpPr/>
            <p:nvPr/>
          </p:nvSpPr>
          <p:spPr>
            <a:xfrm>
              <a:off x="21702370" y="12725287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>
              <a:extLst>
                <a:ext uri="{FF2B5EF4-FFF2-40B4-BE49-F238E27FC236}">
                  <a16:creationId xmlns:a16="http://schemas.microsoft.com/office/drawing/2014/main" id="{D52FC64B-D631-17F6-06D8-862BAD501545}"/>
                </a:ext>
              </a:extLst>
            </p:cNvPr>
            <p:cNvSpPr/>
            <p:nvPr/>
          </p:nvSpPr>
          <p:spPr>
            <a:xfrm>
              <a:off x="17351721" y="13213688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>
              <a:extLst>
                <a:ext uri="{FF2B5EF4-FFF2-40B4-BE49-F238E27FC236}">
                  <a16:creationId xmlns:a16="http://schemas.microsoft.com/office/drawing/2014/main" id="{AF566D7D-5386-4370-8E31-343196BD049B}"/>
                </a:ext>
              </a:extLst>
            </p:cNvPr>
            <p:cNvSpPr/>
            <p:nvPr/>
          </p:nvSpPr>
          <p:spPr>
            <a:xfrm>
              <a:off x="21691973" y="13205147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矩形 1232">
              <a:extLst>
                <a:ext uri="{FF2B5EF4-FFF2-40B4-BE49-F238E27FC236}">
                  <a16:creationId xmlns:a16="http://schemas.microsoft.com/office/drawing/2014/main" id="{F9B5F0D4-1C70-ED90-B5A8-4B9A8A459523}"/>
                </a:ext>
              </a:extLst>
            </p:cNvPr>
            <p:cNvSpPr/>
            <p:nvPr/>
          </p:nvSpPr>
          <p:spPr>
            <a:xfrm>
              <a:off x="17335748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矩形 1233">
              <a:extLst>
                <a:ext uri="{FF2B5EF4-FFF2-40B4-BE49-F238E27FC236}">
                  <a16:creationId xmlns:a16="http://schemas.microsoft.com/office/drawing/2014/main" id="{13DB6E7A-0DED-360C-61C1-2F64B9311956}"/>
                </a:ext>
              </a:extLst>
            </p:cNvPr>
            <p:cNvSpPr/>
            <p:nvPr/>
          </p:nvSpPr>
          <p:spPr>
            <a:xfrm>
              <a:off x="21676994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矩形 1234">
              <a:extLst>
                <a:ext uri="{FF2B5EF4-FFF2-40B4-BE49-F238E27FC236}">
                  <a16:creationId xmlns:a16="http://schemas.microsoft.com/office/drawing/2014/main" id="{99685F2E-B968-8B3C-9553-60448C2F88C1}"/>
                </a:ext>
              </a:extLst>
            </p:cNvPr>
            <p:cNvSpPr/>
            <p:nvPr/>
          </p:nvSpPr>
          <p:spPr>
            <a:xfrm>
              <a:off x="15710848" y="14695364"/>
              <a:ext cx="2355348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Flanking region has no homology</a:t>
              </a:r>
              <a:endParaRPr lang="zh-CN" altLang="en-US" sz="2400" b="1" dirty="0"/>
            </a:p>
          </p:txBody>
        </p:sp>
        <p:sp>
          <p:nvSpPr>
            <p:cNvPr id="1236" name="文本框 1235">
              <a:extLst>
                <a:ext uri="{FF2B5EF4-FFF2-40B4-BE49-F238E27FC236}">
                  <a16:creationId xmlns:a16="http://schemas.microsoft.com/office/drawing/2014/main" id="{F13D920B-8747-45BC-E50B-0EDEEF62DE3D}"/>
                </a:ext>
              </a:extLst>
            </p:cNvPr>
            <p:cNvSpPr txBox="1"/>
            <p:nvPr/>
          </p:nvSpPr>
          <p:spPr>
            <a:xfrm>
              <a:off x="18801981" y="11119037"/>
              <a:ext cx="2056168" cy="394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  <p:sp>
          <p:nvSpPr>
            <p:cNvPr id="1237" name="左大括号 1236">
              <a:extLst>
                <a:ext uri="{FF2B5EF4-FFF2-40B4-BE49-F238E27FC236}">
                  <a16:creationId xmlns:a16="http://schemas.microsoft.com/office/drawing/2014/main" id="{EF68A0D4-63C0-C2E4-CCB4-3B4EC1570C85}"/>
                </a:ext>
              </a:extLst>
            </p:cNvPr>
            <p:cNvSpPr/>
            <p:nvPr/>
          </p:nvSpPr>
          <p:spPr>
            <a:xfrm>
              <a:off x="17164049" y="12796202"/>
              <a:ext cx="177274" cy="134953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05" name="曲线连接符 646">
            <a:extLst>
              <a:ext uri="{FF2B5EF4-FFF2-40B4-BE49-F238E27FC236}">
                <a16:creationId xmlns:a16="http://schemas.microsoft.com/office/drawing/2014/main" id="{4DA519D1-9864-B293-7FA8-CD27BB8203B6}"/>
              </a:ext>
            </a:extLst>
          </p:cNvPr>
          <p:cNvCxnSpPr>
            <a:cxnSpLocks/>
            <a:stCxn id="287" idx="2"/>
          </p:cNvCxnSpPr>
          <p:nvPr/>
        </p:nvCxnSpPr>
        <p:spPr>
          <a:xfrm flipH="1">
            <a:off x="9852" y="6234162"/>
            <a:ext cx="5883798" cy="1198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曲线连接符 646">
            <a:extLst>
              <a:ext uri="{FF2B5EF4-FFF2-40B4-BE49-F238E27FC236}">
                <a16:creationId xmlns:a16="http://schemas.microsoft.com/office/drawing/2014/main" id="{7F3F2AD5-84EA-666C-615B-3B15480CF395}"/>
              </a:ext>
            </a:extLst>
          </p:cNvPr>
          <p:cNvCxnSpPr>
            <a:cxnSpLocks/>
            <a:stCxn id="287" idx="2"/>
          </p:cNvCxnSpPr>
          <p:nvPr/>
        </p:nvCxnSpPr>
        <p:spPr>
          <a:xfrm>
            <a:off x="5893650" y="6234162"/>
            <a:ext cx="6801819" cy="11970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3638799" y="1122649"/>
            <a:ext cx="5518347" cy="2440445"/>
            <a:chOff x="1561102" y="432541"/>
            <a:chExt cx="11870136" cy="6234525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614347" y="4509820"/>
              <a:ext cx="5214499" cy="2157246"/>
              <a:chOff x="1298662" y="1850568"/>
              <a:chExt cx="5214499" cy="215724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512121" y="2300282"/>
                <a:ext cx="2225262" cy="1201115"/>
                <a:chOff x="2512121" y="2300282"/>
                <a:chExt cx="2225262" cy="1201115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 flipV="1">
                  <a:off x="3525364" y="3476075"/>
                  <a:ext cx="1212019" cy="14168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>
                  <a:off x="2512121" y="3496742"/>
                  <a:ext cx="687583" cy="4655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737384" y="2965001"/>
                <a:ext cx="1775777" cy="1022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0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2000" b="1" dirty="0" err="1"/>
                  <a:t>t</a:t>
                </a:r>
                <a:endParaRPr lang="zh-CN" altLang="en-US" sz="2000" b="1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298662" y="2985668"/>
                <a:ext cx="1213459" cy="102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/>
                  <a:t>a</a:t>
                </a:r>
                <a:r>
                  <a:rPr lang="en-US" altLang="zh-CN" sz="20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3" y="4957928"/>
              <a:ext cx="4826916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Hairpin Structures</a:t>
              </a:r>
              <a:endParaRPr lang="zh-CN" altLang="en-US" sz="1800" b="1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5969896" y="432541"/>
              <a:ext cx="7461342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Long Terminal Repeats (LTRs)</a:t>
              </a:r>
              <a:endParaRPr lang="zh-CN" altLang="en-US" sz="1800" b="1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5413068" y="1976148"/>
              <a:ext cx="7193233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Terminal Inverted Repeats (TIRs)</a:t>
              </a:r>
              <a:endParaRPr lang="zh-CN" altLang="en-US" sz="1800" b="1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5758624" y="3160372"/>
              <a:ext cx="6847670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Target Site Duplications (TSDs)</a:t>
              </a:r>
              <a:endParaRPr lang="zh-CN" altLang="en-US" sz="1800" b="1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3380072" y="72321"/>
            <a:ext cx="5262929" cy="3584367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Intact TE library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5664285" y="2798868"/>
            <a:ext cx="1056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1437" name="流程图: 多文档 1436">
            <a:extLst>
              <a:ext uri="{FF2B5EF4-FFF2-40B4-BE49-F238E27FC236}">
                <a16:creationId xmlns:a16="http://schemas.microsoft.com/office/drawing/2014/main" id="{BA584FFE-7DC4-B980-BD08-639FB32B8DEE}"/>
              </a:ext>
            </a:extLst>
          </p:cNvPr>
          <p:cNvSpPr/>
          <p:nvPr/>
        </p:nvSpPr>
        <p:spPr>
          <a:xfrm>
            <a:off x="27515778" y="164584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1E7F828-AC6E-AAAB-AB4E-12A3B34674F6}"/>
              </a:ext>
            </a:extLst>
          </p:cNvPr>
          <p:cNvCxnSpPr>
            <a:cxnSpLocks/>
            <a:stCxn id="341" idx="3"/>
            <a:endCxn id="369" idx="1"/>
          </p:cNvCxnSpPr>
          <p:nvPr/>
        </p:nvCxnSpPr>
        <p:spPr>
          <a:xfrm flipV="1">
            <a:off x="11384337" y="1446257"/>
            <a:ext cx="3903489" cy="3948031"/>
          </a:xfrm>
          <a:prstGeom prst="bentConnector3">
            <a:avLst>
              <a:gd name="adj1" fmla="val 232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流程图: 文档 278">
            <a:extLst>
              <a:ext uri="{FF2B5EF4-FFF2-40B4-BE49-F238E27FC236}">
                <a16:creationId xmlns:a16="http://schemas.microsoft.com/office/drawing/2014/main" id="{AB4017EA-31BB-7C69-F4B2-F486C18D2505}"/>
              </a:ext>
            </a:extLst>
          </p:cNvPr>
          <p:cNvSpPr/>
          <p:nvPr/>
        </p:nvSpPr>
        <p:spPr>
          <a:xfrm>
            <a:off x="14706124" y="454616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(f)</a:t>
            </a:r>
            <a:r>
              <a:rPr lang="en-US" altLang="zh-CN" sz="2800" b="1" dirty="0">
                <a:solidFill>
                  <a:schemeClr val="tx1"/>
                </a:solidFill>
              </a:rPr>
              <a:t> Determine fine-grained TE </a:t>
            </a:r>
            <a:r>
              <a:rPr lang="en-US" altLang="zh-CN" sz="2800" b="1" dirty="0" err="1">
                <a:solidFill>
                  <a:schemeClr val="tx1"/>
                </a:solidFill>
              </a:rPr>
              <a:t>boudaries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4" name="曲线连接符 646">
            <a:extLst>
              <a:ext uri="{FF2B5EF4-FFF2-40B4-BE49-F238E27FC236}">
                <a16:creationId xmlns:a16="http://schemas.microsoft.com/office/drawing/2014/main" id="{EE305055-D12C-5569-1572-08B8A73544E0}"/>
              </a:ext>
            </a:extLst>
          </p:cNvPr>
          <p:cNvCxnSpPr>
            <a:cxnSpLocks/>
            <a:stCxn id="279" idx="2"/>
          </p:cNvCxnSpPr>
          <p:nvPr/>
        </p:nvCxnSpPr>
        <p:spPr>
          <a:xfrm flipH="1">
            <a:off x="12896125" y="6117189"/>
            <a:ext cx="2955807" cy="13562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曲线连接符 646">
            <a:extLst>
              <a:ext uri="{FF2B5EF4-FFF2-40B4-BE49-F238E27FC236}">
                <a16:creationId xmlns:a16="http://schemas.microsoft.com/office/drawing/2014/main" id="{C32E716F-C88C-440A-BB2A-D254CA8257FC}"/>
              </a:ext>
            </a:extLst>
          </p:cNvPr>
          <p:cNvCxnSpPr>
            <a:cxnSpLocks/>
            <a:stCxn id="866" idx="2"/>
          </p:cNvCxnSpPr>
          <p:nvPr/>
        </p:nvCxnSpPr>
        <p:spPr>
          <a:xfrm>
            <a:off x="20659478" y="6101959"/>
            <a:ext cx="7983520" cy="13955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本框 332">
            <a:extLst>
              <a:ext uri="{FF2B5EF4-FFF2-40B4-BE49-F238E27FC236}">
                <a16:creationId xmlns:a16="http://schemas.microsoft.com/office/drawing/2014/main" id="{50A82B29-61AC-7D5D-316A-B041136D81F2}"/>
              </a:ext>
            </a:extLst>
          </p:cNvPr>
          <p:cNvSpPr txBox="1"/>
          <p:nvPr/>
        </p:nvSpPr>
        <p:spPr>
          <a:xfrm>
            <a:off x="1367495" y="14429455"/>
            <a:ext cx="1780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(k)</a:t>
            </a:r>
            <a:r>
              <a:rPr lang="en-US" altLang="zh-CN" sz="2800" b="1" dirty="0">
                <a:solidFill>
                  <a:schemeClr val="tx1"/>
                </a:solidFill>
              </a:rPr>
              <a:t> FMEA</a:t>
            </a:r>
            <a:endParaRPr lang="zh-CN" altLang="en-US" sz="2800" b="1" dirty="0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A96332DC-9C02-0E9C-4843-21209AEE732E}"/>
              </a:ext>
            </a:extLst>
          </p:cNvPr>
          <p:cNvCxnSpPr>
            <a:cxnSpLocks/>
            <a:stCxn id="341" idx="3"/>
            <a:endCxn id="866" idx="0"/>
          </p:cNvCxnSpPr>
          <p:nvPr/>
        </p:nvCxnSpPr>
        <p:spPr>
          <a:xfrm flipV="1">
            <a:off x="11384337" y="4530931"/>
            <a:ext cx="9275141" cy="863357"/>
          </a:xfrm>
          <a:prstGeom prst="bentConnector4">
            <a:avLst>
              <a:gd name="adj1" fmla="val 19255"/>
              <a:gd name="adj2" fmla="val 225666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id="{5742BEFA-D4B6-4371-4C2C-2F8D6671F567}"/>
              </a:ext>
            </a:extLst>
          </p:cNvPr>
          <p:cNvSpPr/>
          <p:nvPr/>
        </p:nvSpPr>
        <p:spPr>
          <a:xfrm>
            <a:off x="293914" y="7744831"/>
            <a:ext cx="12063480" cy="3914834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04437034-FD5A-374A-3369-0B8F4BD5DC26}"/>
              </a:ext>
            </a:extLst>
          </p:cNvPr>
          <p:cNvSpPr txBox="1"/>
          <p:nvPr/>
        </p:nvSpPr>
        <p:spPr>
          <a:xfrm>
            <a:off x="1417935" y="10531704"/>
            <a:ext cx="319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(j)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RepeatMasking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endParaRPr lang="zh-CN" altLang="en-US" sz="2800" b="1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97A7A2B8-A2E0-DA18-3788-F31AED4CCE4E}"/>
              </a:ext>
            </a:extLst>
          </p:cNvPr>
          <p:cNvSpPr/>
          <p:nvPr/>
        </p:nvSpPr>
        <p:spPr>
          <a:xfrm>
            <a:off x="293914" y="11613350"/>
            <a:ext cx="12051388" cy="42435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4DC38A84-1BFE-D78B-8759-C1234C104A5F}"/>
              </a:ext>
            </a:extLst>
          </p:cNvPr>
          <p:cNvSpPr txBox="1"/>
          <p:nvPr/>
        </p:nvSpPr>
        <p:spPr>
          <a:xfrm rot="5400000">
            <a:off x="18888068" y="13066062"/>
            <a:ext cx="4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1386" name="任意多边形: 形状 1385">
            <a:extLst>
              <a:ext uri="{FF2B5EF4-FFF2-40B4-BE49-F238E27FC236}">
                <a16:creationId xmlns:a16="http://schemas.microsoft.com/office/drawing/2014/main" id="{76A4A03D-6215-6C52-88AD-303F9FB52C98}"/>
              </a:ext>
            </a:extLst>
          </p:cNvPr>
          <p:cNvSpPr/>
          <p:nvPr/>
        </p:nvSpPr>
        <p:spPr>
          <a:xfrm>
            <a:off x="408214" y="6319157"/>
            <a:ext cx="11821886" cy="1126672"/>
          </a:xfrm>
          <a:custGeom>
            <a:avLst/>
            <a:gdLst>
              <a:gd name="connsiteX0" fmla="*/ 5502729 w 11821886"/>
              <a:gd name="connsiteY0" fmla="*/ 0 h 1126672"/>
              <a:gd name="connsiteX1" fmla="*/ 0 w 11821886"/>
              <a:gd name="connsiteY1" fmla="*/ 1110343 h 1126672"/>
              <a:gd name="connsiteX2" fmla="*/ 11821886 w 11821886"/>
              <a:gd name="connsiteY2" fmla="*/ 1126672 h 1126672"/>
              <a:gd name="connsiteX3" fmla="*/ 5502729 w 11821886"/>
              <a:gd name="connsiteY3" fmla="*/ 0 h 11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1886" h="1126672">
                <a:moveTo>
                  <a:pt x="5502729" y="0"/>
                </a:moveTo>
                <a:lnTo>
                  <a:pt x="0" y="1110343"/>
                </a:lnTo>
                <a:lnTo>
                  <a:pt x="11821886" y="1126672"/>
                </a:lnTo>
                <a:lnTo>
                  <a:pt x="550272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9" name="任意多边形: 形状 1388">
            <a:extLst>
              <a:ext uri="{FF2B5EF4-FFF2-40B4-BE49-F238E27FC236}">
                <a16:creationId xmlns:a16="http://schemas.microsoft.com/office/drawing/2014/main" id="{917D03C6-3A35-05BD-A4B9-56AE1232A7EF}"/>
              </a:ext>
            </a:extLst>
          </p:cNvPr>
          <p:cNvSpPr/>
          <p:nvPr/>
        </p:nvSpPr>
        <p:spPr>
          <a:xfrm>
            <a:off x="13193486" y="6155871"/>
            <a:ext cx="14434457" cy="1273629"/>
          </a:xfrm>
          <a:custGeom>
            <a:avLst/>
            <a:gdLst>
              <a:gd name="connsiteX0" fmla="*/ 2710543 w 14434457"/>
              <a:gd name="connsiteY0" fmla="*/ 0 h 1273629"/>
              <a:gd name="connsiteX1" fmla="*/ 0 w 14434457"/>
              <a:gd name="connsiteY1" fmla="*/ 1273629 h 1273629"/>
              <a:gd name="connsiteX2" fmla="*/ 14434457 w 14434457"/>
              <a:gd name="connsiteY2" fmla="*/ 1273629 h 1273629"/>
              <a:gd name="connsiteX3" fmla="*/ 7429500 w 14434457"/>
              <a:gd name="connsiteY3" fmla="*/ 32658 h 1273629"/>
              <a:gd name="connsiteX4" fmla="*/ 2710543 w 14434457"/>
              <a:gd name="connsiteY4" fmla="*/ 0 h 127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4457" h="1273629">
                <a:moveTo>
                  <a:pt x="2710543" y="0"/>
                </a:moveTo>
                <a:lnTo>
                  <a:pt x="0" y="1273629"/>
                </a:lnTo>
                <a:lnTo>
                  <a:pt x="14434457" y="1273629"/>
                </a:lnTo>
                <a:lnTo>
                  <a:pt x="7429500" y="32658"/>
                </a:lnTo>
                <a:lnTo>
                  <a:pt x="2710543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722654F-75B0-FE26-13F8-C8973B930333}"/>
              </a:ext>
            </a:extLst>
          </p:cNvPr>
          <p:cNvGrpSpPr/>
          <p:nvPr/>
        </p:nvGrpSpPr>
        <p:grpSpPr>
          <a:xfrm>
            <a:off x="2213776" y="1979798"/>
            <a:ext cx="6538337" cy="4232316"/>
            <a:chOff x="5731632" y="216514"/>
            <a:chExt cx="3346759" cy="2280145"/>
          </a:xfrm>
        </p:grpSpPr>
        <p:sp>
          <p:nvSpPr>
            <p:cNvPr id="5" name="矩形: 圆角 2">
              <a:extLst>
                <a:ext uri="{FF2B5EF4-FFF2-40B4-BE49-F238E27FC236}">
                  <a16:creationId xmlns:a16="http://schemas.microsoft.com/office/drawing/2014/main" id="{AB74B4D5-B85B-CCBD-DACE-28EFB5D563D2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A9481215-DFB2-7BA0-585E-A50EEA922924}"/>
                </a:ext>
              </a:extLst>
            </p:cNvPr>
            <p:cNvSpPr/>
            <p:nvPr/>
          </p:nvSpPr>
          <p:spPr>
            <a:xfrm>
              <a:off x="5731632" y="216514"/>
              <a:ext cx="3346757" cy="70224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Filtering tandem repeats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CFC38B-CC03-4DDC-CA70-930F9B443865}"/>
              </a:ext>
            </a:extLst>
          </p:cNvPr>
          <p:cNvGrpSpPr/>
          <p:nvPr/>
        </p:nvGrpSpPr>
        <p:grpSpPr>
          <a:xfrm>
            <a:off x="2830136" y="3987475"/>
            <a:ext cx="877721" cy="270608"/>
            <a:chOff x="14204038" y="12858750"/>
            <a:chExt cx="877721" cy="270608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BCC289E-1C98-68D0-1F9A-6137DB52FEF1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375CDD-1ACA-5961-F3B5-C92FF6E345CC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2600C4-71A5-16DD-648A-D1BB5EFBC99B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2816B3E-FADE-FAB2-07BF-D25E98F32CE5}"/>
              </a:ext>
            </a:extLst>
          </p:cNvPr>
          <p:cNvSpPr/>
          <p:nvPr/>
        </p:nvSpPr>
        <p:spPr>
          <a:xfrm>
            <a:off x="4175932" y="3987473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1F7454-FBE5-DCF9-B7BA-C564F7A0927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07857" y="4122774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947B7C-7D67-A755-1BF2-F6E6B8B6C0E1}"/>
              </a:ext>
            </a:extLst>
          </p:cNvPr>
          <p:cNvCxnSpPr>
            <a:stCxn id="9" idx="3"/>
          </p:cNvCxnSpPr>
          <p:nvPr/>
        </p:nvCxnSpPr>
        <p:spPr>
          <a:xfrm flipV="1">
            <a:off x="7061544" y="4122777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0DC794-7041-D6F7-5B36-2F3FDD2CFED3}"/>
              </a:ext>
            </a:extLst>
          </p:cNvPr>
          <p:cNvSpPr/>
          <p:nvPr/>
        </p:nvSpPr>
        <p:spPr>
          <a:xfrm>
            <a:off x="2830136" y="3283272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7364EA-B10F-1CCD-28BD-18440817B6DE}"/>
              </a:ext>
            </a:extLst>
          </p:cNvPr>
          <p:cNvGrpSpPr/>
          <p:nvPr/>
        </p:nvGrpSpPr>
        <p:grpSpPr>
          <a:xfrm>
            <a:off x="7538068" y="4001662"/>
            <a:ext cx="877721" cy="270608"/>
            <a:chOff x="14204038" y="12858750"/>
            <a:chExt cx="877721" cy="270608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9187BA2-96C9-A89A-CBCD-27052813CA9B}"/>
                </a:ext>
              </a:extLst>
            </p:cNvPr>
            <p:cNvCxnSpPr>
              <a:stCxn id="15" idx="3"/>
              <a:endCxn id="16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40A6FF-AC01-3D91-8C60-507060914AD6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C6809B-A658-5E53-C072-5422ACBE64B6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F92B52D-4E57-7DE1-1823-28BE47FCF1E1}"/>
              </a:ext>
            </a:extLst>
          </p:cNvPr>
          <p:cNvSpPr/>
          <p:nvPr/>
        </p:nvSpPr>
        <p:spPr>
          <a:xfrm>
            <a:off x="7571058" y="333922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5018F4-8DA2-EA1E-40D2-786B5326EE85}"/>
              </a:ext>
            </a:extLst>
          </p:cNvPr>
          <p:cNvGrpSpPr/>
          <p:nvPr/>
        </p:nvGrpSpPr>
        <p:grpSpPr>
          <a:xfrm>
            <a:off x="2773095" y="5073279"/>
            <a:ext cx="877721" cy="270608"/>
            <a:chOff x="14204038" y="12858750"/>
            <a:chExt cx="877721" cy="270608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2401BDC-F4D0-BF50-3DD6-8D35DCDB46A0}"/>
                </a:ext>
              </a:extLst>
            </p:cNvPr>
            <p:cNvCxnSpPr>
              <a:stCxn id="33" idx="3"/>
              <a:endCxn id="3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67CCAA4-FC64-6EE5-7FAF-3D9243609288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59DC540-0947-BDF7-88D9-D25D150759CE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B13F9159-482F-3289-18D5-46A38C0BEE1E}"/>
              </a:ext>
            </a:extLst>
          </p:cNvPr>
          <p:cNvSpPr/>
          <p:nvPr/>
        </p:nvSpPr>
        <p:spPr>
          <a:xfrm>
            <a:off x="4118891" y="5073277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09D8CA-27AD-414D-5DD0-0051D344DD2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650816" y="5208578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3D4C0C-BAA6-237F-B0D1-06E4EDF9662D}"/>
              </a:ext>
            </a:extLst>
          </p:cNvPr>
          <p:cNvCxnSpPr>
            <a:stCxn id="35" idx="3"/>
          </p:cNvCxnSpPr>
          <p:nvPr/>
        </p:nvCxnSpPr>
        <p:spPr>
          <a:xfrm flipV="1">
            <a:off x="7004503" y="5208581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296A178-DB52-3D70-4E77-38891D515347}"/>
              </a:ext>
            </a:extLst>
          </p:cNvPr>
          <p:cNvSpPr/>
          <p:nvPr/>
        </p:nvSpPr>
        <p:spPr>
          <a:xfrm>
            <a:off x="2773095" y="4369076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C39BE67-CA05-717B-24BA-06AB307DA55E}"/>
              </a:ext>
            </a:extLst>
          </p:cNvPr>
          <p:cNvGrpSpPr/>
          <p:nvPr/>
        </p:nvGrpSpPr>
        <p:grpSpPr>
          <a:xfrm>
            <a:off x="7481027" y="5087466"/>
            <a:ext cx="877721" cy="270608"/>
            <a:chOff x="14204038" y="12858750"/>
            <a:chExt cx="877721" cy="27060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E96543F-3B5A-48ED-4A6D-1D5C77213256}"/>
                </a:ext>
              </a:extLst>
            </p:cNvPr>
            <p:cNvCxnSpPr>
              <a:stCxn id="41" idx="3"/>
              <a:endCxn id="42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F7C52B-F8FA-DDBA-F96F-1552354BC0CC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09D0D4-7B41-AE54-0882-EE95F3057C3F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15111DA8-8DD1-12B0-8B47-FEC6C7978BA9}"/>
              </a:ext>
            </a:extLst>
          </p:cNvPr>
          <p:cNvSpPr/>
          <p:nvPr/>
        </p:nvSpPr>
        <p:spPr>
          <a:xfrm>
            <a:off x="7514017" y="4425031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矩形 648"/>
          <p:cNvSpPr/>
          <p:nvPr/>
        </p:nvSpPr>
        <p:spPr>
          <a:xfrm>
            <a:off x="266368" y="2037300"/>
            <a:ext cx="15128979" cy="442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" name="组合 108"/>
          <p:cNvGrpSpPr/>
          <p:nvPr/>
        </p:nvGrpSpPr>
        <p:grpSpPr>
          <a:xfrm>
            <a:off x="4310407" y="2351384"/>
            <a:ext cx="8169445" cy="3971709"/>
            <a:chOff x="16527320" y="302880"/>
            <a:chExt cx="8169445" cy="3971709"/>
          </a:xfrm>
        </p:grpSpPr>
        <p:sp>
          <p:nvSpPr>
            <p:cNvPr id="580" name="矩形 579"/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1" name="直接箭头连接符 580"/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矩形 666"/>
            <p:cNvSpPr/>
            <p:nvPr/>
          </p:nvSpPr>
          <p:spPr>
            <a:xfrm>
              <a:off x="20721317" y="2226359"/>
              <a:ext cx="3975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FMEA algorithm</a:t>
              </a:r>
              <a:endParaRPr lang="zh-CN" altLang="en-US" sz="2400" b="1" dirty="0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文本框 711"/>
            <p:cNvSpPr txBox="1"/>
            <p:nvPr/>
          </p:nvSpPr>
          <p:spPr>
            <a:xfrm>
              <a:off x="19538186" y="880900"/>
              <a:ext cx="1906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Raw repeats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73054" y="302880"/>
              <a:ext cx="6099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 Determine coarse-grained boundary</a:t>
              </a:r>
              <a:endParaRPr lang="zh-CN" altLang="en-US" sz="2800" b="1" dirty="0"/>
            </a:p>
          </p:txBody>
        </p:sp>
      </p:grpSp>
      <p:sp>
        <p:nvSpPr>
          <p:cNvPr id="648" name="矩形 647"/>
          <p:cNvSpPr/>
          <p:nvPr/>
        </p:nvSpPr>
        <p:spPr>
          <a:xfrm>
            <a:off x="266368" y="6446247"/>
            <a:ext cx="15105774" cy="69180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2" name="矩形 671"/>
          <p:cNvSpPr/>
          <p:nvPr/>
        </p:nvSpPr>
        <p:spPr>
          <a:xfrm>
            <a:off x="7260413" y="6783138"/>
            <a:ext cx="56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(C) Check the robust of the evidence</a:t>
            </a:r>
            <a:endParaRPr lang="zh-CN" altLang="en-US" sz="2800" b="1" dirty="0"/>
          </a:p>
        </p:txBody>
      </p:sp>
      <p:sp>
        <p:nvSpPr>
          <p:cNvPr id="579" name="矩形 578"/>
          <p:cNvSpPr/>
          <p:nvPr/>
        </p:nvSpPr>
        <p:spPr>
          <a:xfrm>
            <a:off x="4378588" y="8365592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7175739" y="12433878"/>
            <a:ext cx="3538492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/>
          <p:nvPr/>
        </p:nvCxnSpPr>
        <p:spPr>
          <a:xfrm flipV="1">
            <a:off x="6985636" y="12569174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/>
          <p:nvPr/>
        </p:nvCxnSpPr>
        <p:spPr>
          <a:xfrm flipV="1">
            <a:off x="10718113" y="12569150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组合 654"/>
          <p:cNvGrpSpPr/>
          <p:nvPr/>
        </p:nvGrpSpPr>
        <p:grpSpPr>
          <a:xfrm>
            <a:off x="6087544" y="12433860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10886558" y="12433845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5" name="矩形 664"/>
          <p:cNvSpPr/>
          <p:nvPr/>
        </p:nvSpPr>
        <p:spPr>
          <a:xfrm>
            <a:off x="6049173" y="11786146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10940649" y="1178560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cxnSp>
        <p:nvCxnSpPr>
          <p:cNvPr id="701" name="直接箭头连接符 700"/>
          <p:cNvCxnSpPr/>
          <p:nvPr/>
        </p:nvCxnSpPr>
        <p:spPr>
          <a:xfrm>
            <a:off x="8851865" y="11315130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4378589" y="8359856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等腰三角形 481"/>
          <p:cNvSpPr/>
          <p:nvPr/>
        </p:nvSpPr>
        <p:spPr>
          <a:xfrm>
            <a:off x="4378589" y="83704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4321928" y="8719204"/>
            <a:ext cx="74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89" name="矩形 488"/>
          <p:cNvSpPr/>
          <p:nvPr/>
        </p:nvSpPr>
        <p:spPr>
          <a:xfrm>
            <a:off x="13201992" y="8359856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等腰三角形 489"/>
          <p:cNvSpPr/>
          <p:nvPr/>
        </p:nvSpPr>
        <p:spPr>
          <a:xfrm>
            <a:off x="13230307" y="8365973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13036485" y="8719116"/>
            <a:ext cx="83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2" name="矩形 491"/>
          <p:cNvSpPr/>
          <p:nvPr/>
        </p:nvSpPr>
        <p:spPr>
          <a:xfrm>
            <a:off x="4783030" y="8365592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9806998" y="8359856"/>
            <a:ext cx="339499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4369910" y="9300208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4369911" y="9294472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等腰三角形 495"/>
          <p:cNvSpPr/>
          <p:nvPr/>
        </p:nvSpPr>
        <p:spPr>
          <a:xfrm>
            <a:off x="4369911" y="930502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4374609" y="9653732"/>
            <a:ext cx="687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8" name="矩形 497"/>
          <p:cNvSpPr/>
          <p:nvPr/>
        </p:nvSpPr>
        <p:spPr>
          <a:xfrm>
            <a:off x="13193314" y="9294472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等腰三角形 498"/>
          <p:cNvSpPr/>
          <p:nvPr/>
        </p:nvSpPr>
        <p:spPr>
          <a:xfrm>
            <a:off x="13221629" y="9300589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13064426" y="9653732"/>
            <a:ext cx="765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2" name="矩形 501"/>
          <p:cNvSpPr/>
          <p:nvPr/>
        </p:nvSpPr>
        <p:spPr>
          <a:xfrm>
            <a:off x="4774352" y="9300208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9798320" y="9281772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4328179" y="10941531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4328180" y="10935795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等腰三角形 505"/>
          <p:cNvSpPr/>
          <p:nvPr/>
        </p:nvSpPr>
        <p:spPr>
          <a:xfrm>
            <a:off x="4328180" y="10946351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4315295" y="11295055"/>
            <a:ext cx="806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8" name="矩形 507"/>
          <p:cNvSpPr/>
          <p:nvPr/>
        </p:nvSpPr>
        <p:spPr>
          <a:xfrm>
            <a:off x="13151583" y="10935795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等腰三角形 508"/>
          <p:cNvSpPr/>
          <p:nvPr/>
        </p:nvSpPr>
        <p:spPr>
          <a:xfrm>
            <a:off x="13179898" y="109419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12993172" y="11295055"/>
            <a:ext cx="82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11" name="矩形 510"/>
          <p:cNvSpPr/>
          <p:nvPr/>
        </p:nvSpPr>
        <p:spPr>
          <a:xfrm>
            <a:off x="4732621" y="10941531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矩形 536"/>
          <p:cNvSpPr/>
          <p:nvPr/>
        </p:nvSpPr>
        <p:spPr>
          <a:xfrm>
            <a:off x="9756589" y="10923095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文本框 547"/>
          <p:cNvSpPr txBox="1"/>
          <p:nvPr/>
        </p:nvSpPr>
        <p:spPr>
          <a:xfrm rot="5400000">
            <a:off x="8463404" y="9832462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grpSp>
        <p:nvGrpSpPr>
          <p:cNvPr id="560" name="组合 559"/>
          <p:cNvGrpSpPr/>
          <p:nvPr/>
        </p:nvGrpSpPr>
        <p:grpSpPr>
          <a:xfrm>
            <a:off x="5668312" y="12433845"/>
            <a:ext cx="403536" cy="272630"/>
            <a:chOff x="3316944" y="12473730"/>
            <a:chExt cx="403536" cy="279942"/>
          </a:xfrm>
        </p:grpSpPr>
        <p:sp>
          <p:nvSpPr>
            <p:cNvPr id="551" name="矩形 550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等腰三角形 551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9" name="矩形 558"/>
          <p:cNvSpPr/>
          <p:nvPr/>
        </p:nvSpPr>
        <p:spPr>
          <a:xfrm>
            <a:off x="5411338" y="12857472"/>
            <a:ext cx="905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grpSp>
        <p:nvGrpSpPr>
          <p:cNvPr id="561" name="组合 560"/>
          <p:cNvGrpSpPr/>
          <p:nvPr/>
        </p:nvGrpSpPr>
        <p:grpSpPr>
          <a:xfrm>
            <a:off x="11764279" y="12433845"/>
            <a:ext cx="403536" cy="272630"/>
            <a:chOff x="3316944" y="12473730"/>
            <a:chExt cx="403536" cy="279942"/>
          </a:xfrm>
        </p:grpSpPr>
        <p:sp>
          <p:nvSpPr>
            <p:cNvPr id="562" name="矩形 561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等腰三角形 562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4" name="矩形 563"/>
          <p:cNvSpPr/>
          <p:nvPr/>
        </p:nvSpPr>
        <p:spPr>
          <a:xfrm>
            <a:off x="11557172" y="12857472"/>
            <a:ext cx="806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78" name="矩形 77"/>
          <p:cNvSpPr/>
          <p:nvPr/>
        </p:nvSpPr>
        <p:spPr>
          <a:xfrm>
            <a:off x="243492" y="9545879"/>
            <a:ext cx="2529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ultiple cop</a:t>
            </a:r>
            <a:r>
              <a:rPr lang="en-US" altLang="zh-CN" sz="2400" b="1" dirty="0" err="1"/>
              <a:t>ies</a:t>
            </a:r>
            <a:endParaRPr lang="zh-CN" altLang="en-US" sz="2400" b="1" dirty="0"/>
          </a:p>
        </p:txBody>
      </p:sp>
      <p:sp>
        <p:nvSpPr>
          <p:cNvPr id="690" name="矩形 689"/>
          <p:cNvSpPr/>
          <p:nvPr/>
        </p:nvSpPr>
        <p:spPr>
          <a:xfrm>
            <a:off x="7110329" y="12900571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Reliable DNA-TIR transposon</a:t>
            </a:r>
            <a:endParaRPr lang="zh-CN" altLang="en-US" sz="2400" b="1" dirty="0"/>
          </a:p>
        </p:txBody>
      </p:sp>
      <p:cxnSp>
        <p:nvCxnSpPr>
          <p:cNvPr id="691" name="直接箭头连接符 690"/>
          <p:cNvCxnSpPr>
            <a:stCxn id="511" idx="1"/>
            <a:endCxn id="511" idx="3"/>
          </p:cNvCxnSpPr>
          <p:nvPr/>
        </p:nvCxnSpPr>
        <p:spPr>
          <a:xfrm>
            <a:off x="4732621" y="11081502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箭头连接符 704"/>
          <p:cNvCxnSpPr>
            <a:stCxn id="537" idx="3"/>
            <a:endCxn id="537" idx="1"/>
          </p:cNvCxnSpPr>
          <p:nvPr/>
        </p:nvCxnSpPr>
        <p:spPr>
          <a:xfrm flipH="1">
            <a:off x="9756589" y="11069416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>
            <a:stCxn id="502" idx="1"/>
            <a:endCxn id="502" idx="3"/>
          </p:cNvCxnSpPr>
          <p:nvPr/>
        </p:nvCxnSpPr>
        <p:spPr>
          <a:xfrm>
            <a:off x="4774352" y="9440179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/>
          <p:cNvCxnSpPr>
            <a:stCxn id="503" idx="3"/>
            <a:endCxn id="503" idx="1"/>
          </p:cNvCxnSpPr>
          <p:nvPr/>
        </p:nvCxnSpPr>
        <p:spPr>
          <a:xfrm flipH="1">
            <a:off x="9798320" y="94280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箭头连接符 714"/>
          <p:cNvCxnSpPr>
            <a:stCxn id="492" idx="1"/>
            <a:endCxn id="492" idx="3"/>
          </p:cNvCxnSpPr>
          <p:nvPr/>
        </p:nvCxnSpPr>
        <p:spPr>
          <a:xfrm>
            <a:off x="4783030" y="850556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箭头连接符 715"/>
          <p:cNvCxnSpPr>
            <a:stCxn id="493" idx="3"/>
            <a:endCxn id="493" idx="1"/>
          </p:cNvCxnSpPr>
          <p:nvPr/>
        </p:nvCxnSpPr>
        <p:spPr>
          <a:xfrm flipH="1">
            <a:off x="9806998" y="8499827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矩形 732"/>
          <p:cNvSpPr/>
          <p:nvPr/>
        </p:nvSpPr>
        <p:spPr>
          <a:xfrm>
            <a:off x="7780271" y="11785607"/>
            <a:ext cx="2518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Internal sequence</a:t>
            </a:r>
            <a:endParaRPr lang="zh-CN" altLang="en-US" sz="2400" b="1" dirty="0"/>
          </a:p>
        </p:txBody>
      </p:sp>
      <p:sp>
        <p:nvSpPr>
          <p:cNvPr id="325" name="矩形 324"/>
          <p:cNvSpPr/>
          <p:nvPr/>
        </p:nvSpPr>
        <p:spPr>
          <a:xfrm>
            <a:off x="19000941" y="668444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17928761" y="668702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26815585" y="668725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18721616" y="668702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8317174" y="66975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等腰三角形 344"/>
          <p:cNvSpPr/>
          <p:nvPr/>
        </p:nvSpPr>
        <p:spPr>
          <a:xfrm>
            <a:off x="27168892" y="66933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23745583" y="668067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9807950" y="2542672"/>
            <a:ext cx="57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(B) Search for fine-grained boundary</a:t>
            </a:r>
            <a:endParaRPr lang="zh-CN" altLang="en-US" sz="2800" b="1" dirty="0"/>
          </a:p>
        </p:txBody>
      </p:sp>
      <p:sp>
        <p:nvSpPr>
          <p:cNvPr id="404" name="矩形 403"/>
          <p:cNvSpPr/>
          <p:nvPr/>
        </p:nvSpPr>
        <p:spPr>
          <a:xfrm>
            <a:off x="18130671" y="7046515"/>
            <a:ext cx="73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07" name="矩形 406"/>
          <p:cNvSpPr/>
          <p:nvPr/>
        </p:nvSpPr>
        <p:spPr>
          <a:xfrm>
            <a:off x="27131081" y="7046515"/>
            <a:ext cx="717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76" name="矩形 575"/>
          <p:cNvSpPr/>
          <p:nvPr/>
        </p:nvSpPr>
        <p:spPr>
          <a:xfrm>
            <a:off x="19205552" y="8021843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/>
          <p:cNvSpPr/>
          <p:nvPr/>
        </p:nvSpPr>
        <p:spPr>
          <a:xfrm>
            <a:off x="17928760" y="8024422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26428190" y="8024655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19205552" y="8024422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等腰三角形 583"/>
          <p:cNvSpPr/>
          <p:nvPr/>
        </p:nvSpPr>
        <p:spPr>
          <a:xfrm>
            <a:off x="18804128" y="80349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等腰三角形 586"/>
          <p:cNvSpPr/>
          <p:nvPr/>
        </p:nvSpPr>
        <p:spPr>
          <a:xfrm>
            <a:off x="26444992" y="80307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/>
          <p:cNvSpPr/>
          <p:nvPr/>
        </p:nvSpPr>
        <p:spPr>
          <a:xfrm>
            <a:off x="23745583" y="8018072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18505931" y="8383915"/>
            <a:ext cx="970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1" name="矩形 600"/>
          <p:cNvSpPr/>
          <p:nvPr/>
        </p:nvSpPr>
        <p:spPr>
          <a:xfrm>
            <a:off x="26193231" y="8383915"/>
            <a:ext cx="9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7" name="矩形 606"/>
          <p:cNvSpPr/>
          <p:nvPr/>
        </p:nvSpPr>
        <p:spPr>
          <a:xfrm>
            <a:off x="19211175" y="9865147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17934383" y="9867726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26433813" y="9867959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19211175" y="9867726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等腰三角形 611"/>
          <p:cNvSpPr/>
          <p:nvPr/>
        </p:nvSpPr>
        <p:spPr>
          <a:xfrm>
            <a:off x="19039567" y="9878282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23751206" y="9861376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18517177" y="10227219"/>
            <a:ext cx="95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4" name="矩形 623"/>
          <p:cNvSpPr/>
          <p:nvPr/>
        </p:nvSpPr>
        <p:spPr>
          <a:xfrm>
            <a:off x="26204477" y="10227219"/>
            <a:ext cx="964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5" name="等腰三角形 624"/>
          <p:cNvSpPr/>
          <p:nvPr/>
        </p:nvSpPr>
        <p:spPr>
          <a:xfrm>
            <a:off x="26473222" y="9876091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文本框 625"/>
          <p:cNvSpPr txBox="1"/>
          <p:nvPr/>
        </p:nvSpPr>
        <p:spPr>
          <a:xfrm rot="5400000">
            <a:off x="22390331" y="8985479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627" name="矩形 626"/>
          <p:cNvSpPr/>
          <p:nvPr/>
        </p:nvSpPr>
        <p:spPr>
          <a:xfrm>
            <a:off x="18915155" y="1250265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>
            <a:off x="17842975" y="1250523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26729799" y="1250546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>
            <a:off x="18635830" y="1250523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等腰三角形 630"/>
          <p:cNvSpPr/>
          <p:nvPr/>
        </p:nvSpPr>
        <p:spPr>
          <a:xfrm>
            <a:off x="18231388" y="1251578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等腰三角形 631"/>
          <p:cNvSpPr/>
          <p:nvPr/>
        </p:nvSpPr>
        <p:spPr>
          <a:xfrm>
            <a:off x="27083106" y="1251158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23659797" y="1249888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矩形 644"/>
          <p:cNvSpPr/>
          <p:nvPr/>
        </p:nvSpPr>
        <p:spPr>
          <a:xfrm>
            <a:off x="17914266" y="12864725"/>
            <a:ext cx="99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46" name="矩形 645"/>
          <p:cNvSpPr/>
          <p:nvPr/>
        </p:nvSpPr>
        <p:spPr>
          <a:xfrm>
            <a:off x="26766680" y="12864725"/>
            <a:ext cx="108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71" name="矩形 670"/>
          <p:cNvSpPr/>
          <p:nvPr/>
        </p:nvSpPr>
        <p:spPr>
          <a:xfrm>
            <a:off x="15383825" y="2037300"/>
            <a:ext cx="12938626" cy="11316370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4" name="矩形 733"/>
          <p:cNvSpPr/>
          <p:nvPr/>
        </p:nvSpPr>
        <p:spPr>
          <a:xfrm>
            <a:off x="18954291" y="4043560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矩形 734"/>
          <p:cNvSpPr/>
          <p:nvPr/>
        </p:nvSpPr>
        <p:spPr>
          <a:xfrm>
            <a:off x="19295745" y="4046139"/>
            <a:ext cx="2644207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矩形 735"/>
          <p:cNvSpPr/>
          <p:nvPr/>
        </p:nvSpPr>
        <p:spPr>
          <a:xfrm>
            <a:off x="18733769" y="3382034"/>
            <a:ext cx="1123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lts</a:t>
            </a:r>
            <a:endParaRPr lang="zh-CN" altLang="en-US" sz="2400" b="1" dirty="0"/>
          </a:p>
        </p:txBody>
      </p:sp>
      <p:cxnSp>
        <p:nvCxnSpPr>
          <p:cNvPr id="737" name="直接箭头连接符 736"/>
          <p:cNvCxnSpPr>
            <a:endCxn id="736" idx="2"/>
          </p:cNvCxnSpPr>
          <p:nvPr/>
        </p:nvCxnSpPr>
        <p:spPr>
          <a:xfrm flipV="1">
            <a:off x="19293456" y="3843699"/>
            <a:ext cx="2289" cy="1730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箭头连接符 737"/>
          <p:cNvCxnSpPr>
            <a:endCxn id="746" idx="2"/>
          </p:cNvCxnSpPr>
          <p:nvPr/>
        </p:nvCxnSpPr>
        <p:spPr>
          <a:xfrm flipV="1">
            <a:off x="21931273" y="3867870"/>
            <a:ext cx="3628" cy="1488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箭头连接符 738"/>
          <p:cNvCxnSpPr>
            <a:endCxn id="747" idx="2"/>
          </p:cNvCxnSpPr>
          <p:nvPr/>
        </p:nvCxnSpPr>
        <p:spPr>
          <a:xfrm flipH="1" flipV="1">
            <a:off x="23794861" y="3870541"/>
            <a:ext cx="272" cy="1198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箭头连接符 739"/>
          <p:cNvCxnSpPr>
            <a:endCxn id="748" idx="2"/>
          </p:cNvCxnSpPr>
          <p:nvPr/>
        </p:nvCxnSpPr>
        <p:spPr>
          <a:xfrm flipH="1" flipV="1">
            <a:off x="26436873" y="3893709"/>
            <a:ext cx="1498" cy="966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7886046" y="4032169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矩形 741"/>
          <p:cNvSpPr/>
          <p:nvPr/>
        </p:nvSpPr>
        <p:spPr>
          <a:xfrm>
            <a:off x="26768935" y="404637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矩形 742"/>
          <p:cNvSpPr/>
          <p:nvPr/>
        </p:nvSpPr>
        <p:spPr>
          <a:xfrm>
            <a:off x="15386025" y="3897838"/>
            <a:ext cx="254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Flanking 50bp at both ends</a:t>
            </a:r>
            <a:endParaRPr lang="zh-CN" altLang="en-US" sz="2400" b="1" dirty="0"/>
          </a:p>
        </p:txBody>
      </p:sp>
      <p:sp>
        <p:nvSpPr>
          <p:cNvPr id="745" name="矩形 744"/>
          <p:cNvSpPr/>
          <p:nvPr/>
        </p:nvSpPr>
        <p:spPr>
          <a:xfrm>
            <a:off x="23787209" y="4039789"/>
            <a:ext cx="2651162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矩形 745"/>
          <p:cNvSpPr/>
          <p:nvPr/>
        </p:nvSpPr>
        <p:spPr>
          <a:xfrm>
            <a:off x="21343923" y="3406205"/>
            <a:ext cx="118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lte</a:t>
            </a:r>
            <a:endParaRPr lang="zh-CN" altLang="en-US" sz="2400" b="1" dirty="0"/>
          </a:p>
        </p:txBody>
      </p:sp>
      <p:sp>
        <p:nvSpPr>
          <p:cNvPr id="747" name="矩形 746"/>
          <p:cNvSpPr/>
          <p:nvPr/>
        </p:nvSpPr>
        <p:spPr>
          <a:xfrm>
            <a:off x="23215024" y="3408876"/>
            <a:ext cx="1159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rts</a:t>
            </a:r>
            <a:endParaRPr lang="zh-CN" altLang="en-US" sz="2400" b="1" dirty="0"/>
          </a:p>
        </p:txBody>
      </p:sp>
      <p:sp>
        <p:nvSpPr>
          <p:cNvPr id="748" name="矩形 747"/>
          <p:cNvSpPr/>
          <p:nvPr/>
        </p:nvSpPr>
        <p:spPr>
          <a:xfrm>
            <a:off x="25872275" y="3432044"/>
            <a:ext cx="1129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rte</a:t>
            </a:r>
            <a:endParaRPr lang="zh-CN" altLang="en-US" sz="2400" b="1" dirty="0"/>
          </a:p>
        </p:txBody>
      </p:sp>
      <p:sp>
        <p:nvSpPr>
          <p:cNvPr id="749" name="右大括号 748"/>
          <p:cNvSpPr/>
          <p:nvPr/>
        </p:nvSpPr>
        <p:spPr>
          <a:xfrm rot="5400000">
            <a:off x="19155326" y="3331884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矩形 749"/>
          <p:cNvSpPr/>
          <p:nvPr/>
        </p:nvSpPr>
        <p:spPr>
          <a:xfrm>
            <a:off x="18453344" y="4647430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1" name="矩形 750"/>
          <p:cNvSpPr/>
          <p:nvPr/>
        </p:nvSpPr>
        <p:spPr>
          <a:xfrm>
            <a:off x="25615684" y="4621776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2" name="右大括号 751"/>
          <p:cNvSpPr/>
          <p:nvPr/>
        </p:nvSpPr>
        <p:spPr>
          <a:xfrm rot="5400000">
            <a:off x="26280411" y="3331220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3" name="直接箭头连接符 752"/>
          <p:cNvCxnSpPr>
            <a:stCxn id="735" idx="1"/>
            <a:endCxn id="735" idx="3"/>
          </p:cNvCxnSpPr>
          <p:nvPr/>
        </p:nvCxnSpPr>
        <p:spPr>
          <a:xfrm>
            <a:off x="19295745" y="4186110"/>
            <a:ext cx="26442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stCxn id="745" idx="3"/>
            <a:endCxn id="745" idx="1"/>
          </p:cNvCxnSpPr>
          <p:nvPr/>
        </p:nvCxnSpPr>
        <p:spPr>
          <a:xfrm flipH="1">
            <a:off x="23787209" y="4186110"/>
            <a:ext cx="26511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左大括号 754"/>
          <p:cNvSpPr/>
          <p:nvPr/>
        </p:nvSpPr>
        <p:spPr>
          <a:xfrm>
            <a:off x="17484661" y="6826993"/>
            <a:ext cx="421235" cy="31989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6" name="直接箭头连接符 755"/>
          <p:cNvCxnSpPr>
            <a:stCxn id="343" idx="1"/>
            <a:endCxn id="343" idx="3"/>
          </p:cNvCxnSpPr>
          <p:nvPr/>
        </p:nvCxnSpPr>
        <p:spPr>
          <a:xfrm>
            <a:off x="18721616" y="682699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箭头连接符 756"/>
          <p:cNvCxnSpPr>
            <a:stCxn id="346" idx="3"/>
            <a:endCxn id="346" idx="1"/>
          </p:cNvCxnSpPr>
          <p:nvPr/>
        </p:nvCxnSpPr>
        <p:spPr>
          <a:xfrm flipH="1">
            <a:off x="23745583" y="68269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箭头连接符 757"/>
          <p:cNvCxnSpPr>
            <a:stCxn id="582" idx="1"/>
            <a:endCxn id="582" idx="3"/>
          </p:cNvCxnSpPr>
          <p:nvPr/>
        </p:nvCxnSpPr>
        <p:spPr>
          <a:xfrm>
            <a:off x="19205552" y="8164393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箭头连接符 758"/>
          <p:cNvCxnSpPr>
            <a:stCxn id="588" idx="3"/>
            <a:endCxn id="588" idx="1"/>
          </p:cNvCxnSpPr>
          <p:nvPr/>
        </p:nvCxnSpPr>
        <p:spPr>
          <a:xfrm flipH="1">
            <a:off x="23745583" y="8164393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箭头连接符 759"/>
          <p:cNvCxnSpPr>
            <a:stCxn id="611" idx="1"/>
            <a:endCxn id="611" idx="3"/>
          </p:cNvCxnSpPr>
          <p:nvPr/>
        </p:nvCxnSpPr>
        <p:spPr>
          <a:xfrm>
            <a:off x="19211175" y="10007697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箭头连接符 760"/>
          <p:cNvCxnSpPr>
            <a:stCxn id="614" idx="3"/>
            <a:endCxn id="614" idx="1"/>
          </p:cNvCxnSpPr>
          <p:nvPr/>
        </p:nvCxnSpPr>
        <p:spPr>
          <a:xfrm flipH="1">
            <a:off x="23751206" y="10007697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箭头连接符 761"/>
          <p:cNvCxnSpPr>
            <a:stCxn id="630" idx="1"/>
            <a:endCxn id="630" idx="3"/>
          </p:cNvCxnSpPr>
          <p:nvPr/>
        </p:nvCxnSpPr>
        <p:spPr>
          <a:xfrm>
            <a:off x="18635830" y="1264520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箭头连接符 762"/>
          <p:cNvCxnSpPr>
            <a:stCxn id="633" idx="3"/>
            <a:endCxn id="633" idx="1"/>
          </p:cNvCxnSpPr>
          <p:nvPr/>
        </p:nvCxnSpPr>
        <p:spPr>
          <a:xfrm flipH="1">
            <a:off x="23659797" y="1264520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矩形 763"/>
          <p:cNvSpPr/>
          <p:nvPr/>
        </p:nvSpPr>
        <p:spPr>
          <a:xfrm>
            <a:off x="15464506" y="8199248"/>
            <a:ext cx="2220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Legal TSD+TIR</a:t>
            </a:r>
          </a:p>
          <a:p>
            <a:r>
              <a:rPr lang="en-US" altLang="zh-CN" sz="2400" b="1" dirty="0"/>
              <a:t> structure </a:t>
            </a:r>
            <a:endParaRPr lang="zh-CN" altLang="en-US" sz="2400" b="1" dirty="0"/>
          </a:p>
        </p:txBody>
      </p:sp>
      <p:cxnSp>
        <p:nvCxnSpPr>
          <p:cNvPr id="765" name="直接箭头连接符 764"/>
          <p:cNvCxnSpPr>
            <a:stCxn id="773" idx="2"/>
            <a:endCxn id="627" idx="0"/>
          </p:cNvCxnSpPr>
          <p:nvPr/>
        </p:nvCxnSpPr>
        <p:spPr>
          <a:xfrm flipH="1">
            <a:off x="22824445" y="11782377"/>
            <a:ext cx="1904" cy="7202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左大括号 766"/>
          <p:cNvSpPr/>
          <p:nvPr/>
        </p:nvSpPr>
        <p:spPr>
          <a:xfrm rot="5400000">
            <a:off x="20157518" y="4946882"/>
            <a:ext cx="287904" cy="31609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9769817" y="5905886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TIR_len</a:t>
            </a:r>
            <a:endParaRPr lang="zh-CN" altLang="en-US" sz="2400" dirty="0"/>
          </a:p>
        </p:txBody>
      </p:sp>
      <p:sp>
        <p:nvSpPr>
          <p:cNvPr id="768" name="左大括号 767"/>
          <p:cNvSpPr/>
          <p:nvPr/>
        </p:nvSpPr>
        <p:spPr>
          <a:xfrm rot="5400000">
            <a:off x="18374928" y="6325576"/>
            <a:ext cx="287904" cy="4035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矩形 769"/>
          <p:cNvSpPr/>
          <p:nvPr/>
        </p:nvSpPr>
        <p:spPr>
          <a:xfrm>
            <a:off x="18079771" y="5944825"/>
            <a:ext cx="122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TSD_len</a:t>
            </a:r>
            <a:endParaRPr lang="zh-CN" altLang="en-US" sz="2400" dirty="0"/>
          </a:p>
        </p:txBody>
      </p:sp>
      <p:sp>
        <p:nvSpPr>
          <p:cNvPr id="771" name="左大括号 770"/>
          <p:cNvSpPr/>
          <p:nvPr/>
        </p:nvSpPr>
        <p:spPr>
          <a:xfrm rot="16200000">
            <a:off x="22784853" y="2998921"/>
            <a:ext cx="287904" cy="83982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矩形 771"/>
          <p:cNvSpPr/>
          <p:nvPr/>
        </p:nvSpPr>
        <p:spPr>
          <a:xfrm>
            <a:off x="22373700" y="7335179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TE_len</a:t>
            </a:r>
            <a:endParaRPr lang="zh-CN" altLang="en-US" sz="2400" dirty="0"/>
          </a:p>
        </p:txBody>
      </p:sp>
      <p:sp>
        <p:nvSpPr>
          <p:cNvPr id="773" name="流程图: 可选过程 772"/>
          <p:cNvSpPr/>
          <p:nvPr/>
        </p:nvSpPr>
        <p:spPr>
          <a:xfrm>
            <a:off x="20601948" y="10863779"/>
            <a:ext cx="4448802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closest to the coarse boundaries</a:t>
            </a:r>
            <a:endParaRPr lang="zh-CN" altLang="en-US" sz="2400" b="1" dirty="0"/>
          </a:p>
        </p:txBody>
      </p:sp>
      <p:cxnSp>
        <p:nvCxnSpPr>
          <p:cNvPr id="774" name="直接箭头连接符 773"/>
          <p:cNvCxnSpPr>
            <a:stCxn id="607" idx="2"/>
            <a:endCxn id="773" idx="0"/>
          </p:cNvCxnSpPr>
          <p:nvPr/>
        </p:nvCxnSpPr>
        <p:spPr>
          <a:xfrm>
            <a:off x="22822494" y="10151045"/>
            <a:ext cx="3855" cy="71273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286243" y="8358240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13617722" y="8370203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279796" y="9302440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3593017" y="9286139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3241842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3557426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243492" y="11831104"/>
            <a:ext cx="4765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Flanking region has no homology</a:t>
            </a:r>
            <a:endParaRPr lang="zh-CN" altLang="en-US" sz="2400" b="1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266027" y="5454464"/>
            <a:ext cx="201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</a:t>
            </a:r>
          </a:p>
        </p:txBody>
      </p:sp>
      <p:sp>
        <p:nvSpPr>
          <p:cNvPr id="211" name="左大括号 210"/>
          <p:cNvSpPr/>
          <p:nvPr/>
        </p:nvSpPr>
        <p:spPr>
          <a:xfrm>
            <a:off x="2833856" y="8505563"/>
            <a:ext cx="421235" cy="2575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1601832" y="5892621"/>
            <a:ext cx="1042123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2862060" y="3876905"/>
            <a:ext cx="2335763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0678956" y="10386671"/>
            <a:ext cx="3013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generation</a:t>
            </a:r>
            <a:endParaRPr lang="zh-CN" altLang="en-US" sz="32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0776359" y="13671832"/>
            <a:ext cx="2964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removal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7106238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541436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509567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997717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894168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915459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640491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6202596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6055115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877551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809258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374711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6085032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335896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723489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7281957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732537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7281957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983548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495644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656855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310369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65685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310369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894529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500316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144524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/>
          <p:nvPr/>
        </p:nvCxnSpPr>
        <p:spPr>
          <a:xfrm flipH="1">
            <a:off x="152399" y="6330149"/>
            <a:ext cx="13467235" cy="18363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149943" y="6351920"/>
            <a:ext cx="491462" cy="179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29" y="6357257"/>
            <a:ext cx="13367657" cy="1828800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/>
          <p:nvPr/>
        </p:nvCxnSpPr>
        <p:spPr>
          <a:xfrm>
            <a:off x="16169704" y="6336512"/>
            <a:ext cx="8583057" cy="17842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kmers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9817273" y="5314256"/>
            <a:ext cx="178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raw repeat</a:t>
            </a:r>
            <a:endParaRPr lang="zh-CN" altLang="en-US" sz="24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130285" y="14366979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7093389" y="14412926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60" name="右大括号 59"/>
          <p:cNvSpPr/>
          <p:nvPr/>
        </p:nvSpPr>
        <p:spPr>
          <a:xfrm rot="-5400000">
            <a:off x="7246614" y="14139901"/>
            <a:ext cx="262074" cy="19020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右大括号 305"/>
          <p:cNvSpPr/>
          <p:nvPr/>
        </p:nvSpPr>
        <p:spPr>
          <a:xfrm rot="-5400000">
            <a:off x="2309853" y="14068819"/>
            <a:ext cx="294052" cy="19507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903233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37371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557624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10079735" y="3217202"/>
            <a:ext cx="947058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92777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5192777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1270729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4540603" y="6103163"/>
            <a:ext cx="652174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624717" y="3080633"/>
            <a:ext cx="504271" cy="30267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7384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2146109" y="5892621"/>
            <a:ext cx="1651720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4157445" y="3735394"/>
            <a:ext cx="2335763" cy="10600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58156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633786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791422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2104359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243381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9545875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407510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7576332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8582279" y="5898984"/>
            <a:ext cx="963596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9665891" y="4090783"/>
            <a:ext cx="2381763" cy="4001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4556819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1286514" y="6589951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1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964388" y="12586286"/>
            <a:ext cx="549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954060" y="13447900"/>
            <a:ext cx="44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5" name="文本框 254"/>
          <p:cNvSpPr txBox="1"/>
          <p:nvPr/>
        </p:nvSpPr>
        <p:spPr>
          <a:xfrm>
            <a:off x="11150799" y="1488475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2</a:t>
            </a:r>
            <a:endParaRPr lang="zh-CN" altLang="en-US" sz="3200" b="1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9753591" y="65595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4</a:t>
            </a:r>
            <a:endParaRPr lang="zh-CN" altLang="en-US" sz="3200" b="1" dirty="0"/>
          </a:p>
        </p:txBody>
      </p:sp>
      <p:sp>
        <p:nvSpPr>
          <p:cNvPr id="29" name="流程图: 可选过程 28"/>
          <p:cNvSpPr/>
          <p:nvPr/>
        </p:nvSpPr>
        <p:spPr>
          <a:xfrm>
            <a:off x="13797829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6587380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0928822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22965021" y="14884754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3</a:t>
            </a:r>
            <a:endParaRPr lang="zh-CN" altLang="en-US" sz="3200" b="1" dirty="0"/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137255" y="962008"/>
            <a:ext cx="3314979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6823214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258412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226543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556617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081866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714693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611144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632435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357467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5919572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427650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5919572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5772091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594527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526234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091687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5802008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052872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440465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6998933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449513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6998933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700524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212620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373831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027345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373831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02734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611505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217292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5861500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972964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807608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1501682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128988" y="2940567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584586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757460" y="2939391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2032570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5855374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607136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607136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690577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690577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774653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774653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8580941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8580941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2105685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122350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271467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124344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231908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342984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1026793" y="3217202"/>
            <a:ext cx="1107990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  <a:endCxn id="222" idx="0"/>
          </p:cNvCxnSpPr>
          <p:nvPr/>
        </p:nvCxnSpPr>
        <p:spPr>
          <a:xfrm rot="5400000">
            <a:off x="9818976" y="3250757"/>
            <a:ext cx="1875141" cy="8077467"/>
          </a:xfrm>
          <a:prstGeom prst="bentConnector3">
            <a:avLst>
              <a:gd name="adj1" fmla="val 7206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>
            <a:stCxn id="268" idx="2"/>
            <a:endCxn id="158" idx="0"/>
          </p:cNvCxnSpPr>
          <p:nvPr/>
        </p:nvCxnSpPr>
        <p:spPr>
          <a:xfrm rot="5400000">
            <a:off x="16631021" y="7310704"/>
            <a:ext cx="1906231" cy="1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2861598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315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814345" y="9831083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  <a:endCxn id="29" idx="0"/>
          </p:cNvCxnSpPr>
          <p:nvPr/>
        </p:nvCxnSpPr>
        <p:spPr>
          <a:xfrm>
            <a:off x="15526255" y="7159261"/>
            <a:ext cx="2616" cy="9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2"/>
          </p:cNvCxnSpPr>
          <p:nvPr/>
        </p:nvCxnSpPr>
        <p:spPr>
          <a:xfrm>
            <a:off x="15528871" y="9058647"/>
            <a:ext cx="6432" cy="77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13968692" y="14612766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LTRharvest</a:t>
            </a:r>
            <a:r>
              <a:rPr lang="en-US" sz="2400" dirty="0">
                <a:solidFill>
                  <a:schemeClr val="bg1"/>
                </a:solidFill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857281" y="11996146"/>
            <a:ext cx="611008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847559" y="15035266"/>
            <a:ext cx="4730127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754740" y="8846599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326263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3572229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3141522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392076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314600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1916099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2366778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4527060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5402308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439950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519103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287356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764120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1415115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6435421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7220660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125048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6999607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7751388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049397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1557998"/>
            <a:ext cx="1731040" cy="96341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864199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8643343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8725638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899501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9414620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9414617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9414617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967899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268" idx="1"/>
            <a:endCxn id="155" idx="3"/>
          </p:cNvCxnSpPr>
          <p:nvPr/>
        </p:nvCxnSpPr>
        <p:spPr>
          <a:xfrm flipH="1">
            <a:off x="11479824" y="12034432"/>
            <a:ext cx="3058002" cy="61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29" idx="1"/>
            <a:endCxn id="222" idx="3"/>
          </p:cNvCxnSpPr>
          <p:nvPr/>
        </p:nvCxnSpPr>
        <p:spPr>
          <a:xfrm rot="10800000" flipV="1">
            <a:off x="12087483" y="8599347"/>
            <a:ext cx="2443938" cy="40013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endCxn id="268" idx="0"/>
          </p:cNvCxnSpPr>
          <p:nvPr/>
        </p:nvCxnSpPr>
        <p:spPr>
          <a:xfrm flipH="1">
            <a:off x="15535276" y="10600612"/>
            <a:ext cx="27" cy="97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2"/>
          </p:cNvCxnSpPr>
          <p:nvPr/>
        </p:nvCxnSpPr>
        <p:spPr>
          <a:xfrm flipH="1">
            <a:off x="15532087" y="12493731"/>
            <a:ext cx="3189" cy="65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14531421" y="8140049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4537826" y="11575133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69" name="流程图: 可选过程 268"/>
          <p:cNvSpPr/>
          <p:nvPr/>
        </p:nvSpPr>
        <p:spPr>
          <a:xfrm>
            <a:off x="3278946" y="12203649"/>
            <a:ext cx="1994899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3253951" y="13179922"/>
            <a:ext cx="1994899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3222748" y="10269094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2032995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55304</TotalTime>
  <Words>1483</Words>
  <Application>Microsoft Office PowerPoint</Application>
  <PresentationFormat>自定义</PresentationFormat>
  <Paragraphs>714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</dc:creator>
  <cp:lastModifiedBy>Hu Kang</cp:lastModifiedBy>
  <cp:revision>145</cp:revision>
  <dcterms:created xsi:type="dcterms:W3CDTF">2022-02-25T03:41:10Z</dcterms:created>
  <dcterms:modified xsi:type="dcterms:W3CDTF">2023-01-02T12:18:44Z</dcterms:modified>
</cp:coreProperties>
</file>