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8" r:id="rId2"/>
    <p:sldId id="264" r:id="rId3"/>
    <p:sldId id="265" r:id="rId4"/>
    <p:sldId id="266" r:id="rId5"/>
    <p:sldId id="267" r:id="rId6"/>
    <p:sldId id="263" r:id="rId7"/>
    <p:sldId id="262" r:id="rId8"/>
    <p:sldId id="261" r:id="rId9"/>
    <p:sldId id="260" r:id="rId10"/>
    <p:sldId id="259" r:id="rId11"/>
    <p:sldId id="257" r:id="rId12"/>
  </p:sldIdLst>
  <p:sldSz cx="28835350" cy="16219488"/>
  <p:notesSz cx="6858000" cy="9144000"/>
  <p:defaultTextStyle>
    <a:defPPr>
      <a:defRPr lang="zh-CN"/>
    </a:defPPr>
    <a:lvl1pPr marL="0" algn="l" defTabSz="1916366" rtl="0" eaLnBrk="1" latinLnBrk="0" hangingPunct="1">
      <a:defRPr sz="3773" kern="1200">
        <a:solidFill>
          <a:schemeClr val="tx1"/>
        </a:solidFill>
        <a:latin typeface="+mn-lt"/>
        <a:ea typeface="+mn-ea"/>
        <a:cs typeface="+mn-cs"/>
      </a:defRPr>
    </a:lvl1pPr>
    <a:lvl2pPr marL="958184" algn="l" defTabSz="1916366" rtl="0" eaLnBrk="1" latinLnBrk="0" hangingPunct="1">
      <a:defRPr sz="3773" kern="1200">
        <a:solidFill>
          <a:schemeClr val="tx1"/>
        </a:solidFill>
        <a:latin typeface="+mn-lt"/>
        <a:ea typeface="+mn-ea"/>
        <a:cs typeface="+mn-cs"/>
      </a:defRPr>
    </a:lvl2pPr>
    <a:lvl3pPr marL="1916366" algn="l" defTabSz="1916366" rtl="0" eaLnBrk="1" latinLnBrk="0" hangingPunct="1">
      <a:defRPr sz="3773" kern="1200">
        <a:solidFill>
          <a:schemeClr val="tx1"/>
        </a:solidFill>
        <a:latin typeface="+mn-lt"/>
        <a:ea typeface="+mn-ea"/>
        <a:cs typeface="+mn-cs"/>
      </a:defRPr>
    </a:lvl3pPr>
    <a:lvl4pPr marL="2874550" algn="l" defTabSz="1916366" rtl="0" eaLnBrk="1" latinLnBrk="0" hangingPunct="1">
      <a:defRPr sz="3773" kern="1200">
        <a:solidFill>
          <a:schemeClr val="tx1"/>
        </a:solidFill>
        <a:latin typeface="+mn-lt"/>
        <a:ea typeface="+mn-ea"/>
        <a:cs typeface="+mn-cs"/>
      </a:defRPr>
    </a:lvl4pPr>
    <a:lvl5pPr marL="3832734" algn="l" defTabSz="1916366" rtl="0" eaLnBrk="1" latinLnBrk="0" hangingPunct="1">
      <a:defRPr sz="3773" kern="1200">
        <a:solidFill>
          <a:schemeClr val="tx1"/>
        </a:solidFill>
        <a:latin typeface="+mn-lt"/>
        <a:ea typeface="+mn-ea"/>
        <a:cs typeface="+mn-cs"/>
      </a:defRPr>
    </a:lvl5pPr>
    <a:lvl6pPr marL="4790917" algn="l" defTabSz="1916366" rtl="0" eaLnBrk="1" latinLnBrk="0" hangingPunct="1">
      <a:defRPr sz="3773" kern="1200">
        <a:solidFill>
          <a:schemeClr val="tx1"/>
        </a:solidFill>
        <a:latin typeface="+mn-lt"/>
        <a:ea typeface="+mn-ea"/>
        <a:cs typeface="+mn-cs"/>
      </a:defRPr>
    </a:lvl6pPr>
    <a:lvl7pPr marL="5749099" algn="l" defTabSz="1916366" rtl="0" eaLnBrk="1" latinLnBrk="0" hangingPunct="1">
      <a:defRPr sz="3773" kern="1200">
        <a:solidFill>
          <a:schemeClr val="tx1"/>
        </a:solidFill>
        <a:latin typeface="+mn-lt"/>
        <a:ea typeface="+mn-ea"/>
        <a:cs typeface="+mn-cs"/>
      </a:defRPr>
    </a:lvl7pPr>
    <a:lvl8pPr marL="6707283" algn="l" defTabSz="1916366" rtl="0" eaLnBrk="1" latinLnBrk="0" hangingPunct="1">
      <a:defRPr sz="3773" kern="1200">
        <a:solidFill>
          <a:schemeClr val="tx1"/>
        </a:solidFill>
        <a:latin typeface="+mn-lt"/>
        <a:ea typeface="+mn-ea"/>
        <a:cs typeface="+mn-cs"/>
      </a:defRPr>
    </a:lvl8pPr>
    <a:lvl9pPr marL="7665467" algn="l" defTabSz="1916366" rtl="0" eaLnBrk="1" latinLnBrk="0" hangingPunct="1">
      <a:defRPr sz="377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AB99"/>
    <a:srgbClr val="A2BD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6" autoAdjust="0"/>
    <p:restoredTop sz="94660"/>
  </p:normalViewPr>
  <p:slideViewPr>
    <p:cSldViewPr snapToGrid="0">
      <p:cViewPr varScale="1">
        <p:scale>
          <a:sx n="53" d="100"/>
          <a:sy n="53" d="100"/>
        </p:scale>
        <p:origin x="331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4420" y="2654442"/>
            <a:ext cx="21626513" cy="5646785"/>
          </a:xfrm>
        </p:spPr>
        <p:txBody>
          <a:bodyPr anchor="b"/>
          <a:lstStyle>
            <a:lvl1pPr algn="ctr">
              <a:defRPr sz="141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04420" y="8518987"/>
            <a:ext cx="21626513" cy="3915954"/>
          </a:xfrm>
        </p:spPr>
        <p:txBody>
          <a:bodyPr/>
          <a:lstStyle>
            <a:lvl1pPr marL="0" indent="0" algn="ctr">
              <a:buNone/>
              <a:defRPr sz="5676"/>
            </a:lvl1pPr>
            <a:lvl2pPr marL="1081278" indent="0" algn="ctr">
              <a:buNone/>
              <a:defRPr sz="4730"/>
            </a:lvl2pPr>
            <a:lvl3pPr marL="2162556" indent="0" algn="ctr">
              <a:buNone/>
              <a:defRPr sz="4257"/>
            </a:lvl3pPr>
            <a:lvl4pPr marL="3243834" indent="0" algn="ctr">
              <a:buNone/>
              <a:defRPr sz="3784"/>
            </a:lvl4pPr>
            <a:lvl5pPr marL="4325112" indent="0" algn="ctr">
              <a:buNone/>
              <a:defRPr sz="3784"/>
            </a:lvl5pPr>
            <a:lvl6pPr marL="5406390" indent="0" algn="ctr">
              <a:buNone/>
              <a:defRPr sz="3784"/>
            </a:lvl6pPr>
            <a:lvl7pPr marL="6487668" indent="0" algn="ctr">
              <a:buNone/>
              <a:defRPr sz="3784"/>
            </a:lvl7pPr>
            <a:lvl8pPr marL="7568946" indent="0" algn="ctr">
              <a:buNone/>
              <a:defRPr sz="3784"/>
            </a:lvl8pPr>
            <a:lvl9pPr marL="8650224" indent="0" algn="ctr">
              <a:buNone/>
              <a:defRPr sz="3784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BA25-05D2-4ADF-BC91-D3B10743F984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61EE-CAAD-4B78-995F-4643BE11C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262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BA25-05D2-4ADF-BC91-D3B10743F984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61EE-CAAD-4B78-995F-4643BE11C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11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635299" y="863538"/>
            <a:ext cx="6217622" cy="13745266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2430" y="863538"/>
            <a:ext cx="18292426" cy="13745266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BA25-05D2-4ADF-BC91-D3B10743F984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61EE-CAAD-4B78-995F-4643BE11C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2229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BA25-05D2-4ADF-BC91-D3B10743F984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61EE-CAAD-4B78-995F-4643BE11C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734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7413" y="4043613"/>
            <a:ext cx="24870489" cy="6746855"/>
          </a:xfrm>
        </p:spPr>
        <p:txBody>
          <a:bodyPr anchor="b"/>
          <a:lstStyle>
            <a:lvl1pPr>
              <a:defRPr sz="141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67413" y="10854294"/>
            <a:ext cx="24870489" cy="3548012"/>
          </a:xfrm>
        </p:spPr>
        <p:txBody>
          <a:bodyPr/>
          <a:lstStyle>
            <a:lvl1pPr marL="0" indent="0">
              <a:buNone/>
              <a:defRPr sz="5676">
                <a:solidFill>
                  <a:schemeClr val="tx1">
                    <a:tint val="75000"/>
                  </a:schemeClr>
                </a:solidFill>
              </a:defRPr>
            </a:lvl1pPr>
            <a:lvl2pPr marL="1081278" indent="0">
              <a:buNone/>
              <a:defRPr sz="4730">
                <a:solidFill>
                  <a:schemeClr val="tx1">
                    <a:tint val="75000"/>
                  </a:schemeClr>
                </a:solidFill>
              </a:defRPr>
            </a:lvl2pPr>
            <a:lvl3pPr marL="2162556" indent="0">
              <a:buNone/>
              <a:defRPr sz="4257">
                <a:solidFill>
                  <a:schemeClr val="tx1">
                    <a:tint val="75000"/>
                  </a:schemeClr>
                </a:solidFill>
              </a:defRPr>
            </a:lvl3pPr>
            <a:lvl4pPr marL="3243834" indent="0">
              <a:buNone/>
              <a:defRPr sz="3784">
                <a:solidFill>
                  <a:schemeClr val="tx1">
                    <a:tint val="75000"/>
                  </a:schemeClr>
                </a:solidFill>
              </a:defRPr>
            </a:lvl4pPr>
            <a:lvl5pPr marL="4325112" indent="0">
              <a:buNone/>
              <a:defRPr sz="3784">
                <a:solidFill>
                  <a:schemeClr val="tx1">
                    <a:tint val="75000"/>
                  </a:schemeClr>
                </a:solidFill>
              </a:defRPr>
            </a:lvl5pPr>
            <a:lvl6pPr marL="5406390" indent="0">
              <a:buNone/>
              <a:defRPr sz="3784">
                <a:solidFill>
                  <a:schemeClr val="tx1">
                    <a:tint val="75000"/>
                  </a:schemeClr>
                </a:solidFill>
              </a:defRPr>
            </a:lvl6pPr>
            <a:lvl7pPr marL="6487668" indent="0">
              <a:buNone/>
              <a:defRPr sz="3784">
                <a:solidFill>
                  <a:schemeClr val="tx1">
                    <a:tint val="75000"/>
                  </a:schemeClr>
                </a:solidFill>
              </a:defRPr>
            </a:lvl7pPr>
            <a:lvl8pPr marL="7568946" indent="0">
              <a:buNone/>
              <a:defRPr sz="3784">
                <a:solidFill>
                  <a:schemeClr val="tx1">
                    <a:tint val="75000"/>
                  </a:schemeClr>
                </a:solidFill>
              </a:defRPr>
            </a:lvl8pPr>
            <a:lvl9pPr marL="8650224" indent="0">
              <a:buNone/>
              <a:defRPr sz="378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BA25-05D2-4ADF-BC91-D3B10743F984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61EE-CAAD-4B78-995F-4643BE11C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6329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2431" y="4317688"/>
            <a:ext cx="12255024" cy="102911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97897" y="4317688"/>
            <a:ext cx="12255024" cy="10291116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BA25-05D2-4ADF-BC91-D3B10743F984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61EE-CAAD-4B78-995F-4643BE11C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477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188" y="863539"/>
            <a:ext cx="24870489" cy="3135018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188" y="3976028"/>
            <a:ext cx="12198704" cy="1948590"/>
          </a:xfrm>
        </p:spPr>
        <p:txBody>
          <a:bodyPr anchor="b"/>
          <a:lstStyle>
            <a:lvl1pPr marL="0" indent="0">
              <a:buNone/>
              <a:defRPr sz="5676" b="1"/>
            </a:lvl1pPr>
            <a:lvl2pPr marL="1081278" indent="0">
              <a:buNone/>
              <a:defRPr sz="4730" b="1"/>
            </a:lvl2pPr>
            <a:lvl3pPr marL="2162556" indent="0">
              <a:buNone/>
              <a:defRPr sz="4257" b="1"/>
            </a:lvl3pPr>
            <a:lvl4pPr marL="3243834" indent="0">
              <a:buNone/>
              <a:defRPr sz="3784" b="1"/>
            </a:lvl4pPr>
            <a:lvl5pPr marL="4325112" indent="0">
              <a:buNone/>
              <a:defRPr sz="3784" b="1"/>
            </a:lvl5pPr>
            <a:lvl6pPr marL="5406390" indent="0">
              <a:buNone/>
              <a:defRPr sz="3784" b="1"/>
            </a:lvl6pPr>
            <a:lvl7pPr marL="6487668" indent="0">
              <a:buNone/>
              <a:defRPr sz="3784" b="1"/>
            </a:lvl7pPr>
            <a:lvl8pPr marL="7568946" indent="0">
              <a:buNone/>
              <a:defRPr sz="3784" b="1"/>
            </a:lvl8pPr>
            <a:lvl9pPr marL="8650224" indent="0">
              <a:buNone/>
              <a:defRPr sz="378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6188" y="5924621"/>
            <a:ext cx="12198704" cy="871422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597896" y="3976028"/>
            <a:ext cx="12258780" cy="1948590"/>
          </a:xfrm>
        </p:spPr>
        <p:txBody>
          <a:bodyPr anchor="b"/>
          <a:lstStyle>
            <a:lvl1pPr marL="0" indent="0">
              <a:buNone/>
              <a:defRPr sz="5676" b="1"/>
            </a:lvl1pPr>
            <a:lvl2pPr marL="1081278" indent="0">
              <a:buNone/>
              <a:defRPr sz="4730" b="1"/>
            </a:lvl2pPr>
            <a:lvl3pPr marL="2162556" indent="0">
              <a:buNone/>
              <a:defRPr sz="4257" b="1"/>
            </a:lvl3pPr>
            <a:lvl4pPr marL="3243834" indent="0">
              <a:buNone/>
              <a:defRPr sz="3784" b="1"/>
            </a:lvl4pPr>
            <a:lvl5pPr marL="4325112" indent="0">
              <a:buNone/>
              <a:defRPr sz="3784" b="1"/>
            </a:lvl5pPr>
            <a:lvl6pPr marL="5406390" indent="0">
              <a:buNone/>
              <a:defRPr sz="3784" b="1"/>
            </a:lvl6pPr>
            <a:lvl7pPr marL="6487668" indent="0">
              <a:buNone/>
              <a:defRPr sz="3784" b="1"/>
            </a:lvl7pPr>
            <a:lvl8pPr marL="7568946" indent="0">
              <a:buNone/>
              <a:defRPr sz="3784" b="1"/>
            </a:lvl8pPr>
            <a:lvl9pPr marL="8650224" indent="0">
              <a:buNone/>
              <a:defRPr sz="3784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597896" y="5924621"/>
            <a:ext cx="12258780" cy="8714221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BA25-05D2-4ADF-BC91-D3B10743F984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61EE-CAAD-4B78-995F-4643BE11C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169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BA25-05D2-4ADF-BC91-D3B10743F984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61EE-CAAD-4B78-995F-4643BE11C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336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BA25-05D2-4ADF-BC91-D3B10743F984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61EE-CAAD-4B78-995F-4643BE11C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7819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187" y="1081301"/>
            <a:ext cx="9300150" cy="3784547"/>
          </a:xfrm>
        </p:spPr>
        <p:txBody>
          <a:bodyPr anchor="b"/>
          <a:lstStyle>
            <a:lvl1pPr>
              <a:defRPr sz="75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58780" y="2335309"/>
            <a:ext cx="14597896" cy="11526349"/>
          </a:xfrm>
        </p:spPr>
        <p:txBody>
          <a:bodyPr/>
          <a:lstStyle>
            <a:lvl1pPr>
              <a:defRPr sz="7568"/>
            </a:lvl1pPr>
            <a:lvl2pPr>
              <a:defRPr sz="6622"/>
            </a:lvl2pPr>
            <a:lvl3pPr>
              <a:defRPr sz="5676"/>
            </a:lvl3pPr>
            <a:lvl4pPr>
              <a:defRPr sz="4730"/>
            </a:lvl4pPr>
            <a:lvl5pPr>
              <a:defRPr sz="4730"/>
            </a:lvl5pPr>
            <a:lvl6pPr>
              <a:defRPr sz="4730"/>
            </a:lvl6pPr>
            <a:lvl7pPr>
              <a:defRPr sz="4730"/>
            </a:lvl7pPr>
            <a:lvl8pPr>
              <a:defRPr sz="4730"/>
            </a:lvl8pPr>
            <a:lvl9pPr>
              <a:defRPr sz="473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6187" y="4865847"/>
            <a:ext cx="9300150" cy="9014582"/>
          </a:xfrm>
        </p:spPr>
        <p:txBody>
          <a:bodyPr/>
          <a:lstStyle>
            <a:lvl1pPr marL="0" indent="0">
              <a:buNone/>
              <a:defRPr sz="3784"/>
            </a:lvl1pPr>
            <a:lvl2pPr marL="1081278" indent="0">
              <a:buNone/>
              <a:defRPr sz="3311"/>
            </a:lvl2pPr>
            <a:lvl3pPr marL="2162556" indent="0">
              <a:buNone/>
              <a:defRPr sz="2838"/>
            </a:lvl3pPr>
            <a:lvl4pPr marL="3243834" indent="0">
              <a:buNone/>
              <a:defRPr sz="2365"/>
            </a:lvl4pPr>
            <a:lvl5pPr marL="4325112" indent="0">
              <a:buNone/>
              <a:defRPr sz="2365"/>
            </a:lvl5pPr>
            <a:lvl6pPr marL="5406390" indent="0">
              <a:buNone/>
              <a:defRPr sz="2365"/>
            </a:lvl6pPr>
            <a:lvl7pPr marL="6487668" indent="0">
              <a:buNone/>
              <a:defRPr sz="2365"/>
            </a:lvl7pPr>
            <a:lvl8pPr marL="7568946" indent="0">
              <a:buNone/>
              <a:defRPr sz="2365"/>
            </a:lvl8pPr>
            <a:lvl9pPr marL="8650224" indent="0">
              <a:buNone/>
              <a:defRPr sz="236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BA25-05D2-4ADF-BC91-D3B10743F984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61EE-CAAD-4B78-995F-4643BE11C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004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187" y="1081301"/>
            <a:ext cx="9300150" cy="3784547"/>
          </a:xfrm>
        </p:spPr>
        <p:txBody>
          <a:bodyPr anchor="b"/>
          <a:lstStyle>
            <a:lvl1pPr>
              <a:defRPr sz="756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258780" y="2335309"/>
            <a:ext cx="14597896" cy="11526349"/>
          </a:xfrm>
        </p:spPr>
        <p:txBody>
          <a:bodyPr anchor="t"/>
          <a:lstStyle>
            <a:lvl1pPr marL="0" indent="0">
              <a:buNone/>
              <a:defRPr sz="7568"/>
            </a:lvl1pPr>
            <a:lvl2pPr marL="1081278" indent="0">
              <a:buNone/>
              <a:defRPr sz="6622"/>
            </a:lvl2pPr>
            <a:lvl3pPr marL="2162556" indent="0">
              <a:buNone/>
              <a:defRPr sz="5676"/>
            </a:lvl3pPr>
            <a:lvl4pPr marL="3243834" indent="0">
              <a:buNone/>
              <a:defRPr sz="4730"/>
            </a:lvl4pPr>
            <a:lvl5pPr marL="4325112" indent="0">
              <a:buNone/>
              <a:defRPr sz="4730"/>
            </a:lvl5pPr>
            <a:lvl6pPr marL="5406390" indent="0">
              <a:buNone/>
              <a:defRPr sz="4730"/>
            </a:lvl6pPr>
            <a:lvl7pPr marL="6487668" indent="0">
              <a:buNone/>
              <a:defRPr sz="4730"/>
            </a:lvl7pPr>
            <a:lvl8pPr marL="7568946" indent="0">
              <a:buNone/>
              <a:defRPr sz="4730"/>
            </a:lvl8pPr>
            <a:lvl9pPr marL="8650224" indent="0">
              <a:buNone/>
              <a:defRPr sz="473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6187" y="4865847"/>
            <a:ext cx="9300150" cy="9014582"/>
          </a:xfrm>
        </p:spPr>
        <p:txBody>
          <a:bodyPr/>
          <a:lstStyle>
            <a:lvl1pPr marL="0" indent="0">
              <a:buNone/>
              <a:defRPr sz="3784"/>
            </a:lvl1pPr>
            <a:lvl2pPr marL="1081278" indent="0">
              <a:buNone/>
              <a:defRPr sz="3311"/>
            </a:lvl2pPr>
            <a:lvl3pPr marL="2162556" indent="0">
              <a:buNone/>
              <a:defRPr sz="2838"/>
            </a:lvl3pPr>
            <a:lvl4pPr marL="3243834" indent="0">
              <a:buNone/>
              <a:defRPr sz="2365"/>
            </a:lvl4pPr>
            <a:lvl5pPr marL="4325112" indent="0">
              <a:buNone/>
              <a:defRPr sz="2365"/>
            </a:lvl5pPr>
            <a:lvl6pPr marL="5406390" indent="0">
              <a:buNone/>
              <a:defRPr sz="2365"/>
            </a:lvl6pPr>
            <a:lvl7pPr marL="6487668" indent="0">
              <a:buNone/>
              <a:defRPr sz="2365"/>
            </a:lvl7pPr>
            <a:lvl8pPr marL="7568946" indent="0">
              <a:buNone/>
              <a:defRPr sz="2365"/>
            </a:lvl8pPr>
            <a:lvl9pPr marL="8650224" indent="0">
              <a:buNone/>
              <a:defRPr sz="2365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36BA25-05D2-4ADF-BC91-D3B10743F984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9561EE-CAAD-4B78-995F-4643BE11C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931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2432" y="863539"/>
            <a:ext cx="24870489" cy="3135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2432" y="4317688"/>
            <a:ext cx="24870489" cy="102911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982431" y="15033063"/>
            <a:ext cx="6487954" cy="863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36BA25-05D2-4ADF-BC91-D3B10743F984}" type="datetimeFigureOut">
              <a:rPr lang="zh-CN" altLang="en-US" smtClean="0"/>
              <a:t>2022/12/31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551711" y="15033063"/>
            <a:ext cx="9731931" cy="863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364967" y="15033063"/>
            <a:ext cx="6487954" cy="8635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561EE-CAAD-4B78-995F-4643BE11C9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183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62556" rtl="0" eaLnBrk="1" latinLnBrk="0" hangingPunct="1">
        <a:lnSpc>
          <a:spcPct val="90000"/>
        </a:lnSpc>
        <a:spcBef>
          <a:spcPct val="0"/>
        </a:spcBef>
        <a:buNone/>
        <a:defRPr sz="1040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40639" indent="-540639" algn="l" defTabSz="2162556" rtl="0" eaLnBrk="1" latinLnBrk="0" hangingPunct="1">
        <a:lnSpc>
          <a:spcPct val="90000"/>
        </a:lnSpc>
        <a:spcBef>
          <a:spcPts val="236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1pPr>
      <a:lvl2pPr marL="1621917" indent="-540639" algn="l" defTabSz="2162556" rtl="0" eaLnBrk="1" latinLnBrk="0" hangingPunct="1">
        <a:lnSpc>
          <a:spcPct val="90000"/>
        </a:lnSpc>
        <a:spcBef>
          <a:spcPts val="1183"/>
        </a:spcBef>
        <a:buFont typeface="Arial" panose="020B0604020202020204" pitchFamily="34" charset="0"/>
        <a:buChar char="•"/>
        <a:defRPr sz="5676" kern="1200">
          <a:solidFill>
            <a:schemeClr val="tx1"/>
          </a:solidFill>
          <a:latin typeface="+mn-lt"/>
          <a:ea typeface="+mn-ea"/>
          <a:cs typeface="+mn-cs"/>
        </a:defRPr>
      </a:lvl2pPr>
      <a:lvl3pPr marL="2703195" indent="-540639" algn="l" defTabSz="2162556" rtl="0" eaLnBrk="1" latinLnBrk="0" hangingPunct="1">
        <a:lnSpc>
          <a:spcPct val="90000"/>
        </a:lnSpc>
        <a:spcBef>
          <a:spcPts val="1183"/>
        </a:spcBef>
        <a:buFont typeface="Arial" panose="020B0604020202020204" pitchFamily="34" charset="0"/>
        <a:buChar char="•"/>
        <a:defRPr sz="4730" kern="1200">
          <a:solidFill>
            <a:schemeClr val="tx1"/>
          </a:solidFill>
          <a:latin typeface="+mn-lt"/>
          <a:ea typeface="+mn-ea"/>
          <a:cs typeface="+mn-cs"/>
        </a:defRPr>
      </a:lvl3pPr>
      <a:lvl4pPr marL="3784473" indent="-540639" algn="l" defTabSz="2162556" rtl="0" eaLnBrk="1" latinLnBrk="0" hangingPunct="1">
        <a:lnSpc>
          <a:spcPct val="90000"/>
        </a:lnSpc>
        <a:spcBef>
          <a:spcPts val="1183"/>
        </a:spcBef>
        <a:buFont typeface="Arial" panose="020B0604020202020204" pitchFamily="34" charset="0"/>
        <a:buChar char="•"/>
        <a:defRPr sz="4257" kern="1200">
          <a:solidFill>
            <a:schemeClr val="tx1"/>
          </a:solidFill>
          <a:latin typeface="+mn-lt"/>
          <a:ea typeface="+mn-ea"/>
          <a:cs typeface="+mn-cs"/>
        </a:defRPr>
      </a:lvl4pPr>
      <a:lvl5pPr marL="4865751" indent="-540639" algn="l" defTabSz="2162556" rtl="0" eaLnBrk="1" latinLnBrk="0" hangingPunct="1">
        <a:lnSpc>
          <a:spcPct val="90000"/>
        </a:lnSpc>
        <a:spcBef>
          <a:spcPts val="1183"/>
        </a:spcBef>
        <a:buFont typeface="Arial" panose="020B0604020202020204" pitchFamily="34" charset="0"/>
        <a:buChar char="•"/>
        <a:defRPr sz="4257" kern="1200">
          <a:solidFill>
            <a:schemeClr val="tx1"/>
          </a:solidFill>
          <a:latin typeface="+mn-lt"/>
          <a:ea typeface="+mn-ea"/>
          <a:cs typeface="+mn-cs"/>
        </a:defRPr>
      </a:lvl5pPr>
      <a:lvl6pPr marL="5947029" indent="-540639" algn="l" defTabSz="2162556" rtl="0" eaLnBrk="1" latinLnBrk="0" hangingPunct="1">
        <a:lnSpc>
          <a:spcPct val="90000"/>
        </a:lnSpc>
        <a:spcBef>
          <a:spcPts val="1183"/>
        </a:spcBef>
        <a:buFont typeface="Arial" panose="020B0604020202020204" pitchFamily="34" charset="0"/>
        <a:buChar char="•"/>
        <a:defRPr sz="4257" kern="1200">
          <a:solidFill>
            <a:schemeClr val="tx1"/>
          </a:solidFill>
          <a:latin typeface="+mn-lt"/>
          <a:ea typeface="+mn-ea"/>
          <a:cs typeface="+mn-cs"/>
        </a:defRPr>
      </a:lvl6pPr>
      <a:lvl7pPr marL="7028307" indent="-540639" algn="l" defTabSz="2162556" rtl="0" eaLnBrk="1" latinLnBrk="0" hangingPunct="1">
        <a:lnSpc>
          <a:spcPct val="90000"/>
        </a:lnSpc>
        <a:spcBef>
          <a:spcPts val="1183"/>
        </a:spcBef>
        <a:buFont typeface="Arial" panose="020B0604020202020204" pitchFamily="34" charset="0"/>
        <a:buChar char="•"/>
        <a:defRPr sz="4257" kern="1200">
          <a:solidFill>
            <a:schemeClr val="tx1"/>
          </a:solidFill>
          <a:latin typeface="+mn-lt"/>
          <a:ea typeface="+mn-ea"/>
          <a:cs typeface="+mn-cs"/>
        </a:defRPr>
      </a:lvl7pPr>
      <a:lvl8pPr marL="8109585" indent="-540639" algn="l" defTabSz="2162556" rtl="0" eaLnBrk="1" latinLnBrk="0" hangingPunct="1">
        <a:lnSpc>
          <a:spcPct val="90000"/>
        </a:lnSpc>
        <a:spcBef>
          <a:spcPts val="1183"/>
        </a:spcBef>
        <a:buFont typeface="Arial" panose="020B0604020202020204" pitchFamily="34" charset="0"/>
        <a:buChar char="•"/>
        <a:defRPr sz="4257" kern="1200">
          <a:solidFill>
            <a:schemeClr val="tx1"/>
          </a:solidFill>
          <a:latin typeface="+mn-lt"/>
          <a:ea typeface="+mn-ea"/>
          <a:cs typeface="+mn-cs"/>
        </a:defRPr>
      </a:lvl8pPr>
      <a:lvl9pPr marL="9190863" indent="-540639" algn="l" defTabSz="2162556" rtl="0" eaLnBrk="1" latinLnBrk="0" hangingPunct="1">
        <a:lnSpc>
          <a:spcPct val="90000"/>
        </a:lnSpc>
        <a:spcBef>
          <a:spcPts val="1183"/>
        </a:spcBef>
        <a:buFont typeface="Arial" panose="020B0604020202020204" pitchFamily="34" charset="0"/>
        <a:buChar char="•"/>
        <a:defRPr sz="425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2556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1pPr>
      <a:lvl2pPr marL="1081278" algn="l" defTabSz="2162556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2pPr>
      <a:lvl3pPr marL="2162556" algn="l" defTabSz="2162556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3pPr>
      <a:lvl4pPr marL="3243834" algn="l" defTabSz="2162556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4pPr>
      <a:lvl5pPr marL="4325112" algn="l" defTabSz="2162556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5pPr>
      <a:lvl6pPr marL="5406390" algn="l" defTabSz="2162556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6pPr>
      <a:lvl7pPr marL="6487668" algn="l" defTabSz="2162556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7pPr>
      <a:lvl8pPr marL="7568946" algn="l" defTabSz="2162556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8pPr>
      <a:lvl9pPr marL="8650224" algn="l" defTabSz="2162556" rtl="0" eaLnBrk="1" latinLnBrk="0" hangingPunct="1">
        <a:defRPr sz="425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>
            <a:stCxn id="8" idx="2"/>
            <a:endCxn id="18" idx="0"/>
          </p:cNvCxnSpPr>
          <p:nvPr/>
        </p:nvCxnSpPr>
        <p:spPr>
          <a:xfrm>
            <a:off x="6620210" y="4154160"/>
            <a:ext cx="9631" cy="1134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854348" y="1354416"/>
            <a:ext cx="3675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repeated k-</a:t>
            </a:r>
            <a:r>
              <a:rPr lang="en-US" altLang="zh-CN" sz="2400" b="1" dirty="0" err="1"/>
              <a:t>mers</a:t>
            </a:r>
            <a:r>
              <a:rPr lang="en-US" altLang="zh-CN" sz="2400" b="1" dirty="0"/>
              <a:t> hash table</a:t>
            </a:r>
            <a:endParaRPr lang="zh-CN" altLang="en-US" sz="2400" b="1" dirty="0"/>
          </a:p>
        </p:txBody>
      </p:sp>
      <p:cxnSp>
        <p:nvCxnSpPr>
          <p:cNvPr id="6" name="肘形连接符 5"/>
          <p:cNvCxnSpPr>
            <a:endCxn id="527" idx="1"/>
          </p:cNvCxnSpPr>
          <p:nvPr/>
        </p:nvCxnSpPr>
        <p:spPr>
          <a:xfrm rot="5400000" flipH="1" flipV="1">
            <a:off x="803753" y="2930767"/>
            <a:ext cx="446359" cy="64345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21978162"/>
              </p:ext>
            </p:extLst>
          </p:nvPr>
        </p:nvGraphicFramePr>
        <p:xfrm>
          <a:off x="5274601" y="1896473"/>
          <a:ext cx="2691219" cy="225768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01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Key (k-</a:t>
                      </a:r>
                      <a:r>
                        <a:rPr lang="en-US" altLang="zh-CN" sz="1600" dirty="0" err="1"/>
                        <a:t>mer</a:t>
                      </a:r>
                      <a:r>
                        <a:rPr lang="en-US" altLang="zh-CN" sz="1600" dirty="0"/>
                        <a:t>)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Value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9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AAA……AAA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9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AAA……TTT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71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……</a:t>
                      </a:r>
                    </a:p>
                  </a:txBody>
                  <a:tcPr marL="91443" marR="91443" marT="45722" marB="45722" vert="eaVert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……</a:t>
                      </a:r>
                    </a:p>
                  </a:txBody>
                  <a:tcPr marL="91443" marR="91443" marT="45722" marB="45722" vert="eaVert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9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GGG……GGG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>
            <a:stCxn id="525" idx="2"/>
          </p:cNvCxnSpPr>
          <p:nvPr/>
        </p:nvCxnSpPr>
        <p:spPr>
          <a:xfrm flipH="1">
            <a:off x="9514905" y="3218111"/>
            <a:ext cx="947058" cy="250711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909754" y="5655700"/>
            <a:ext cx="3431940" cy="903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/>
        </p:nvSpPr>
        <p:spPr>
          <a:xfrm>
            <a:off x="4909754" y="5288685"/>
            <a:ext cx="3440173" cy="363518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multi-processing</a:t>
            </a:r>
          </a:p>
        </p:txBody>
      </p:sp>
      <p:cxnSp>
        <p:nvCxnSpPr>
          <p:cNvPr id="19" name="直接箭头连接符 18"/>
          <p:cNvCxnSpPr>
            <a:stCxn id="527" idx="3"/>
            <a:endCxn id="8" idx="1"/>
          </p:cNvCxnSpPr>
          <p:nvPr/>
        </p:nvCxnSpPr>
        <p:spPr>
          <a:xfrm flipV="1">
            <a:off x="4286895" y="3025316"/>
            <a:ext cx="987706" cy="3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12" idx="3"/>
            <a:endCxn id="17" idx="1"/>
          </p:cNvCxnSpPr>
          <p:nvPr/>
        </p:nvCxnSpPr>
        <p:spPr>
          <a:xfrm>
            <a:off x="4540603" y="6103163"/>
            <a:ext cx="369151" cy="41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512" idx="1"/>
          </p:cNvCxnSpPr>
          <p:nvPr/>
        </p:nvCxnSpPr>
        <p:spPr>
          <a:xfrm rot="16200000" flipH="1">
            <a:off x="497748" y="5357546"/>
            <a:ext cx="1032591" cy="45864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7" idx="3"/>
            <a:endCxn id="523" idx="1"/>
          </p:cNvCxnSpPr>
          <p:nvPr/>
        </p:nvCxnSpPr>
        <p:spPr>
          <a:xfrm flipV="1">
            <a:off x="8341694" y="3081505"/>
            <a:ext cx="718880" cy="302584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894361" y="5883795"/>
            <a:ext cx="51886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altLang="zh-CN" sz="1800" dirty="0">
                <a:sym typeface="+mn-ea"/>
              </a:rPr>
              <a:t>…</a:t>
            </a:r>
            <a:endParaRPr lang="zh-CN" altLang="en-US" sz="1800" dirty="0"/>
          </a:p>
        </p:txBody>
      </p:sp>
      <p:cxnSp>
        <p:nvCxnSpPr>
          <p:cNvPr id="24" name="直接箭头连接符 23"/>
          <p:cNvCxnSpPr>
            <a:stCxn id="437" idx="3"/>
            <a:endCxn id="29" idx="1"/>
          </p:cNvCxnSpPr>
          <p:nvPr/>
        </p:nvCxnSpPr>
        <p:spPr>
          <a:xfrm>
            <a:off x="11601832" y="5893731"/>
            <a:ext cx="1042123" cy="139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9" idx="0"/>
            <a:endCxn id="538" idx="1"/>
          </p:cNvCxnSpPr>
          <p:nvPr/>
        </p:nvCxnSpPr>
        <p:spPr>
          <a:xfrm rot="5400000" flipH="1" flipV="1">
            <a:off x="13164422" y="3574542"/>
            <a:ext cx="1731038" cy="77707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菱形 25"/>
          <p:cNvSpPr/>
          <p:nvPr/>
        </p:nvSpPr>
        <p:spPr>
          <a:xfrm>
            <a:off x="5298546" y="5878274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7" name="菱形 26"/>
          <p:cNvSpPr/>
          <p:nvPr/>
        </p:nvSpPr>
        <p:spPr>
          <a:xfrm>
            <a:off x="6350763" y="5874464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菱形 27"/>
          <p:cNvSpPr/>
          <p:nvPr/>
        </p:nvSpPr>
        <p:spPr>
          <a:xfrm>
            <a:off x="7508399" y="5878274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" name="文本框 31"/>
          <p:cNvSpPr txBox="1"/>
          <p:nvPr/>
        </p:nvSpPr>
        <p:spPr>
          <a:xfrm>
            <a:off x="19846180" y="2099612"/>
            <a:ext cx="3601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 consensus sequences 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4806484" y="2165937"/>
            <a:ext cx="325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candidate TE sequences</a:t>
            </a:r>
            <a:endParaRPr lang="en-US" sz="2400" b="1" dirty="0"/>
          </a:p>
        </p:txBody>
      </p:sp>
      <p:sp>
        <p:nvSpPr>
          <p:cNvPr id="35" name="六边形 34"/>
          <p:cNvSpPr/>
          <p:nvPr/>
        </p:nvSpPr>
        <p:spPr>
          <a:xfrm>
            <a:off x="17760640" y="5482847"/>
            <a:ext cx="2259001" cy="837394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sym typeface="+mn-ea"/>
              </a:rPr>
              <a:t>Consensus B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uilder</a:t>
            </a:r>
          </a:p>
        </p:txBody>
      </p:sp>
      <p:sp>
        <p:nvSpPr>
          <p:cNvPr id="37" name="圆角矩形 36"/>
          <p:cNvSpPr/>
          <p:nvPr/>
        </p:nvSpPr>
        <p:spPr>
          <a:xfrm rot="16200000">
            <a:off x="-1324693" y="4451110"/>
            <a:ext cx="4059796" cy="2801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01" name="文本框 500"/>
          <p:cNvSpPr txBox="1"/>
          <p:nvPr/>
        </p:nvSpPr>
        <p:spPr>
          <a:xfrm>
            <a:off x="23397279" y="6501011"/>
            <a:ext cx="92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(a)</a:t>
            </a:r>
            <a:endParaRPr lang="zh-CN" altLang="en-US" sz="4000" b="1" dirty="0"/>
          </a:p>
        </p:txBody>
      </p:sp>
      <p:cxnSp>
        <p:nvCxnSpPr>
          <p:cNvPr id="344" name="直接箭头连接符 343"/>
          <p:cNvCxnSpPr>
            <a:stCxn id="538" idx="2"/>
            <a:endCxn id="268" idx="0"/>
          </p:cNvCxnSpPr>
          <p:nvPr/>
        </p:nvCxnSpPr>
        <p:spPr>
          <a:xfrm>
            <a:off x="16139435" y="3482323"/>
            <a:ext cx="8498" cy="19573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/>
          <p:cNvCxnSpPr>
            <a:stCxn id="268" idx="3"/>
            <a:endCxn id="35" idx="3"/>
          </p:cNvCxnSpPr>
          <p:nvPr/>
        </p:nvCxnSpPr>
        <p:spPr>
          <a:xfrm>
            <a:off x="17145382" y="5898984"/>
            <a:ext cx="615258" cy="2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>
            <a:endCxn id="553" idx="1"/>
          </p:cNvCxnSpPr>
          <p:nvPr/>
        </p:nvCxnSpPr>
        <p:spPr>
          <a:xfrm rot="5400000" flipH="1" flipV="1">
            <a:off x="18158663" y="3807661"/>
            <a:ext cx="2408458" cy="99310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矩形 251"/>
          <p:cNvSpPr/>
          <p:nvPr/>
        </p:nvSpPr>
        <p:spPr>
          <a:xfrm>
            <a:off x="152400" y="922546"/>
            <a:ext cx="25397082" cy="6364730"/>
          </a:xfrm>
          <a:prstGeom prst="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文本框 2"/>
          <p:cNvSpPr txBox="1"/>
          <p:nvPr/>
        </p:nvSpPr>
        <p:spPr>
          <a:xfrm>
            <a:off x="601721" y="6634682"/>
            <a:ext cx="4491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Raw repeat identification</a:t>
            </a:r>
            <a:endParaRPr lang="zh-CN" altLang="en-US" sz="3200" b="1" dirty="0"/>
          </a:p>
        </p:txBody>
      </p:sp>
      <p:sp>
        <p:nvSpPr>
          <p:cNvPr id="222" name="矩形 221"/>
          <p:cNvSpPr/>
          <p:nvPr/>
        </p:nvSpPr>
        <p:spPr>
          <a:xfrm>
            <a:off x="120101" y="8149322"/>
            <a:ext cx="13087282" cy="75081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流程图: 可选过程 28"/>
          <p:cNvSpPr/>
          <p:nvPr/>
        </p:nvSpPr>
        <p:spPr>
          <a:xfrm>
            <a:off x="12643955" y="4828597"/>
            <a:ext cx="1994899" cy="2158209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2400" dirty="0"/>
              <a:t>Fault Tolerance Extension Algorithm</a:t>
            </a:r>
            <a:endParaRPr lang="en-US" altLang="zh-CN" sz="2400" dirty="0">
              <a:sym typeface="+mn-ea"/>
            </a:endParaRPr>
          </a:p>
        </p:txBody>
      </p:sp>
      <p:sp>
        <p:nvSpPr>
          <p:cNvPr id="268" name="流程图: 可选过程 267"/>
          <p:cNvSpPr/>
          <p:nvPr/>
        </p:nvSpPr>
        <p:spPr>
          <a:xfrm>
            <a:off x="15150483" y="5439685"/>
            <a:ext cx="1994899" cy="918598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ym typeface="+mn-ea"/>
              </a:rPr>
              <a:t>Define Boundaries</a:t>
            </a:r>
          </a:p>
        </p:txBody>
      </p:sp>
      <p:sp>
        <p:nvSpPr>
          <p:cNvPr id="155" name="矩形 154"/>
          <p:cNvSpPr/>
          <p:nvPr/>
        </p:nvSpPr>
        <p:spPr>
          <a:xfrm>
            <a:off x="13667765" y="8081900"/>
            <a:ext cx="11071665" cy="7659524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7" name="矩形 316"/>
          <p:cNvSpPr/>
          <p:nvPr/>
        </p:nvSpPr>
        <p:spPr>
          <a:xfrm>
            <a:off x="25825744" y="962008"/>
            <a:ext cx="2814338" cy="146955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1" name="文本框 320"/>
          <p:cNvSpPr txBox="1"/>
          <p:nvPr/>
        </p:nvSpPr>
        <p:spPr>
          <a:xfrm>
            <a:off x="26553964" y="15082117"/>
            <a:ext cx="1215957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Legend</a:t>
            </a:r>
          </a:p>
        </p:txBody>
      </p:sp>
      <p:sp>
        <p:nvSpPr>
          <p:cNvPr id="323" name="菱形 322"/>
          <p:cNvSpPr/>
          <p:nvPr/>
        </p:nvSpPr>
        <p:spPr>
          <a:xfrm>
            <a:off x="26839641" y="2269058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1"/>
          </a:p>
        </p:txBody>
      </p:sp>
      <p:sp>
        <p:nvSpPr>
          <p:cNvPr id="324" name="文本框 323"/>
          <p:cNvSpPr txBox="1"/>
          <p:nvPr/>
        </p:nvSpPr>
        <p:spPr>
          <a:xfrm>
            <a:off x="26364890" y="2719737"/>
            <a:ext cx="167827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800" dirty="0">
                <a:sym typeface="+mn-ea"/>
              </a:rPr>
              <a:t>Single process</a:t>
            </a:r>
            <a:endParaRPr lang="zh-CN" altLang="en-US" sz="1800" dirty="0"/>
          </a:p>
        </p:txBody>
      </p:sp>
      <p:sp>
        <p:nvSpPr>
          <p:cNvPr id="330" name="圆角矩形 329"/>
          <p:cNvSpPr/>
          <p:nvPr/>
        </p:nvSpPr>
        <p:spPr>
          <a:xfrm>
            <a:off x="26202596" y="1175712"/>
            <a:ext cx="1835159" cy="2801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ym typeface="+mn-ea"/>
              </a:rPr>
              <a:t>Assembly</a:t>
            </a:r>
            <a:endParaRPr lang="zh-CN" altLang="en-US" sz="1800" dirty="0"/>
          </a:p>
        </p:txBody>
      </p:sp>
      <p:sp>
        <p:nvSpPr>
          <p:cNvPr id="331" name="圆角矩形 330"/>
          <p:cNvSpPr/>
          <p:nvPr/>
        </p:nvSpPr>
        <p:spPr>
          <a:xfrm>
            <a:off x="26710674" y="1790956"/>
            <a:ext cx="824618" cy="18609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ym typeface="+mn-ea"/>
              </a:rPr>
              <a:t>k-</a:t>
            </a:r>
            <a:r>
              <a:rPr lang="en-US" altLang="zh-CN" sz="1800" dirty="0" err="1">
                <a:sym typeface="+mn-ea"/>
              </a:rPr>
              <a:t>mer</a:t>
            </a:r>
            <a:endParaRPr lang="zh-CN" altLang="en-US" sz="1800" dirty="0"/>
          </a:p>
        </p:txBody>
      </p:sp>
      <p:sp>
        <p:nvSpPr>
          <p:cNvPr id="384" name="六边形 383"/>
          <p:cNvSpPr/>
          <p:nvPr/>
        </p:nvSpPr>
        <p:spPr>
          <a:xfrm>
            <a:off x="26395815" y="5433202"/>
            <a:ext cx="1731040" cy="963419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ym typeface="+mn-ea"/>
              </a:rPr>
              <a:t>External processing module</a:t>
            </a:r>
          </a:p>
        </p:txBody>
      </p:sp>
      <p:sp>
        <p:nvSpPr>
          <p:cNvPr id="281" name="流程图: 可选过程 280"/>
          <p:cNvSpPr/>
          <p:nvPr/>
        </p:nvSpPr>
        <p:spPr>
          <a:xfrm>
            <a:off x="26272990" y="4176528"/>
            <a:ext cx="1994899" cy="918598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ym typeface="+mn-ea"/>
              </a:rPr>
              <a:t>Internal processing module</a:t>
            </a:r>
          </a:p>
        </p:txBody>
      </p:sp>
      <p:sp>
        <p:nvSpPr>
          <p:cNvPr id="437" name="圆角矩形 436"/>
          <p:cNvSpPr/>
          <p:nvPr/>
        </p:nvSpPr>
        <p:spPr>
          <a:xfrm>
            <a:off x="9428687" y="5794676"/>
            <a:ext cx="2173145" cy="19811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8" name="矩形 437"/>
          <p:cNvSpPr/>
          <p:nvPr/>
        </p:nvSpPr>
        <p:spPr>
          <a:xfrm>
            <a:off x="10263331" y="5807420"/>
            <a:ext cx="147208" cy="184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41" name="矩形 440"/>
          <p:cNvSpPr/>
          <p:nvPr/>
        </p:nvSpPr>
        <p:spPr>
          <a:xfrm>
            <a:off x="10957405" y="5807009"/>
            <a:ext cx="147208" cy="184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512" name="矩形 511"/>
          <p:cNvSpPr/>
          <p:nvPr/>
        </p:nvSpPr>
        <p:spPr>
          <a:xfrm>
            <a:off x="1243364" y="5651512"/>
            <a:ext cx="3297239" cy="903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3" name="文本框 512"/>
          <p:cNvSpPr txBox="1"/>
          <p:nvPr/>
        </p:nvSpPr>
        <p:spPr>
          <a:xfrm>
            <a:off x="3026174" y="5870616"/>
            <a:ext cx="51886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altLang="zh-CN" sz="1800" dirty="0">
                <a:sym typeface="+mn-ea"/>
              </a:rPr>
              <a:t>…</a:t>
            </a:r>
            <a:endParaRPr lang="zh-CN" altLang="en-US" sz="1800" dirty="0"/>
          </a:p>
        </p:txBody>
      </p:sp>
      <p:sp>
        <p:nvSpPr>
          <p:cNvPr id="514" name="圆角矩形 513"/>
          <p:cNvSpPr/>
          <p:nvPr/>
        </p:nvSpPr>
        <p:spPr>
          <a:xfrm>
            <a:off x="1433985" y="5724314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5" name="圆角矩形 514"/>
          <p:cNvSpPr/>
          <p:nvPr/>
        </p:nvSpPr>
        <p:spPr>
          <a:xfrm>
            <a:off x="1428765" y="6275641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6" name="圆角矩形 515"/>
          <p:cNvSpPr/>
          <p:nvPr/>
        </p:nvSpPr>
        <p:spPr>
          <a:xfrm>
            <a:off x="1430917" y="5997920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7" name="圆角矩形 516"/>
          <p:cNvSpPr/>
          <p:nvPr/>
        </p:nvSpPr>
        <p:spPr>
          <a:xfrm>
            <a:off x="2301744" y="5724314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8" name="圆角矩形 517"/>
          <p:cNvSpPr/>
          <p:nvPr/>
        </p:nvSpPr>
        <p:spPr>
          <a:xfrm>
            <a:off x="2299191" y="6275641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9" name="圆角矩形 518"/>
          <p:cNvSpPr/>
          <p:nvPr/>
        </p:nvSpPr>
        <p:spPr>
          <a:xfrm>
            <a:off x="2297663" y="6001798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0" name="圆角矩形 519"/>
          <p:cNvSpPr/>
          <p:nvPr/>
        </p:nvSpPr>
        <p:spPr>
          <a:xfrm>
            <a:off x="3628057" y="5724314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1" name="圆角矩形 520"/>
          <p:cNvSpPr/>
          <p:nvPr/>
        </p:nvSpPr>
        <p:spPr>
          <a:xfrm>
            <a:off x="3629517" y="6275641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2" name="圆角矩形 521"/>
          <p:cNvSpPr/>
          <p:nvPr/>
        </p:nvSpPr>
        <p:spPr>
          <a:xfrm>
            <a:off x="3628057" y="6001798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3" name="圆角矩形 522"/>
          <p:cNvSpPr/>
          <p:nvPr/>
        </p:nvSpPr>
        <p:spPr>
          <a:xfrm>
            <a:off x="9060574" y="2940566"/>
            <a:ext cx="2734671" cy="28187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4" name="圆角矩形 523"/>
          <p:cNvSpPr/>
          <p:nvPr/>
        </p:nvSpPr>
        <p:spPr>
          <a:xfrm>
            <a:off x="9301563" y="2940300"/>
            <a:ext cx="538666" cy="28008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525" name="圆角矩形 524"/>
          <p:cNvSpPr/>
          <p:nvPr/>
        </p:nvSpPr>
        <p:spPr>
          <a:xfrm>
            <a:off x="10192630" y="2940300"/>
            <a:ext cx="538666" cy="27781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526" name="圆角矩形 525"/>
          <p:cNvSpPr/>
          <p:nvPr/>
        </p:nvSpPr>
        <p:spPr>
          <a:xfrm>
            <a:off x="11074637" y="2940574"/>
            <a:ext cx="538666" cy="27979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grpSp>
        <p:nvGrpSpPr>
          <p:cNvPr id="250" name="组合 249"/>
          <p:cNvGrpSpPr/>
          <p:nvPr/>
        </p:nvGrpSpPr>
        <p:grpSpPr>
          <a:xfrm>
            <a:off x="1348660" y="2571041"/>
            <a:ext cx="2938235" cy="916546"/>
            <a:chOff x="9888976" y="736459"/>
            <a:chExt cx="2938235" cy="916546"/>
          </a:xfrm>
        </p:grpSpPr>
        <p:sp>
          <p:nvSpPr>
            <p:cNvPr id="527" name="矩形 526"/>
            <p:cNvSpPr/>
            <p:nvPr/>
          </p:nvSpPr>
          <p:spPr>
            <a:xfrm>
              <a:off x="9888976" y="736459"/>
              <a:ext cx="2938235" cy="916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28" name="圆角矩形 527"/>
            <p:cNvSpPr/>
            <p:nvPr/>
          </p:nvSpPr>
          <p:spPr>
            <a:xfrm>
              <a:off x="10317045" y="905259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29" name="圆角矩形 528"/>
            <p:cNvSpPr/>
            <p:nvPr/>
          </p:nvSpPr>
          <p:spPr>
            <a:xfrm>
              <a:off x="10413600" y="1140214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0" name="圆角矩形 529"/>
            <p:cNvSpPr/>
            <p:nvPr/>
          </p:nvSpPr>
          <p:spPr>
            <a:xfrm>
              <a:off x="10510163" y="1352723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1" name="圆角矩形 530"/>
            <p:cNvSpPr/>
            <p:nvPr/>
          </p:nvSpPr>
          <p:spPr>
            <a:xfrm>
              <a:off x="12012499" y="924596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2" name="圆角矩形 531"/>
            <p:cNvSpPr/>
            <p:nvPr/>
          </p:nvSpPr>
          <p:spPr>
            <a:xfrm>
              <a:off x="12109051" y="1137780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3" name="圆角矩形 532"/>
            <p:cNvSpPr/>
            <p:nvPr/>
          </p:nvSpPr>
          <p:spPr>
            <a:xfrm>
              <a:off x="12205613" y="1372060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4" name="圆角矩形 533"/>
            <p:cNvSpPr/>
            <p:nvPr/>
          </p:nvSpPr>
          <p:spPr>
            <a:xfrm>
              <a:off x="11152094" y="924596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5" name="圆角矩形 534"/>
            <p:cNvSpPr/>
            <p:nvPr/>
          </p:nvSpPr>
          <p:spPr>
            <a:xfrm>
              <a:off x="11248648" y="1137780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6" name="圆角矩形 535"/>
            <p:cNvSpPr/>
            <p:nvPr/>
          </p:nvSpPr>
          <p:spPr>
            <a:xfrm>
              <a:off x="11345210" y="1372060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38" name="圆角矩形 537"/>
          <p:cNvSpPr/>
          <p:nvPr/>
        </p:nvSpPr>
        <p:spPr>
          <a:xfrm>
            <a:off x="14418477" y="2712794"/>
            <a:ext cx="3441916" cy="7695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39" name="圆角矩形 538"/>
          <p:cNvSpPr/>
          <p:nvPr/>
        </p:nvSpPr>
        <p:spPr>
          <a:xfrm>
            <a:off x="14634463" y="2900387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0" name="圆角矩形 539"/>
          <p:cNvSpPr/>
          <p:nvPr/>
        </p:nvSpPr>
        <p:spPr>
          <a:xfrm>
            <a:off x="14634463" y="3207100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1" name="圆角矩形 540"/>
          <p:cNvSpPr/>
          <p:nvPr/>
        </p:nvSpPr>
        <p:spPr>
          <a:xfrm>
            <a:off x="15468873" y="2900387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2" name="圆角矩形 541"/>
          <p:cNvSpPr/>
          <p:nvPr/>
        </p:nvSpPr>
        <p:spPr>
          <a:xfrm>
            <a:off x="15468873" y="3207100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3" name="圆角矩形 542"/>
          <p:cNvSpPr/>
          <p:nvPr/>
        </p:nvSpPr>
        <p:spPr>
          <a:xfrm>
            <a:off x="16309633" y="2900387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4" name="圆角矩形 543"/>
          <p:cNvSpPr/>
          <p:nvPr/>
        </p:nvSpPr>
        <p:spPr>
          <a:xfrm>
            <a:off x="16309633" y="3207100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5" name="圆角矩形 544"/>
          <p:cNvSpPr/>
          <p:nvPr/>
        </p:nvSpPr>
        <p:spPr>
          <a:xfrm>
            <a:off x="17144044" y="2900387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6" name="圆角矩形 545"/>
          <p:cNvSpPr/>
          <p:nvPr/>
        </p:nvSpPr>
        <p:spPr>
          <a:xfrm>
            <a:off x="17144044" y="3207100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3" name="圆角矩形 552"/>
          <p:cNvSpPr/>
          <p:nvPr/>
        </p:nvSpPr>
        <p:spPr>
          <a:xfrm>
            <a:off x="19859444" y="2715218"/>
            <a:ext cx="3109209" cy="7695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4" name="圆角矩形 553"/>
          <p:cNvSpPr/>
          <p:nvPr/>
        </p:nvSpPr>
        <p:spPr>
          <a:xfrm>
            <a:off x="20026090" y="2892314"/>
            <a:ext cx="1144834" cy="16125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5" name="圆角矩形 554"/>
          <p:cNvSpPr/>
          <p:nvPr/>
        </p:nvSpPr>
        <p:spPr>
          <a:xfrm>
            <a:off x="21517267" y="2902473"/>
            <a:ext cx="1144834" cy="16125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6" name="圆角矩形 555"/>
          <p:cNvSpPr/>
          <p:nvPr/>
        </p:nvSpPr>
        <p:spPr>
          <a:xfrm>
            <a:off x="20046036" y="3189687"/>
            <a:ext cx="543456" cy="181953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7" name="圆角矩形 556"/>
          <p:cNvSpPr/>
          <p:nvPr/>
        </p:nvSpPr>
        <p:spPr>
          <a:xfrm>
            <a:off x="21121672" y="3189687"/>
            <a:ext cx="543456" cy="181953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8" name="圆角矩形 557"/>
          <p:cNvSpPr/>
          <p:nvPr/>
        </p:nvSpPr>
        <p:spPr>
          <a:xfrm>
            <a:off x="22232437" y="3189687"/>
            <a:ext cx="543456" cy="181953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640" name="直接连接符 639"/>
          <p:cNvCxnSpPr>
            <a:stCxn id="525" idx="2"/>
          </p:cNvCxnSpPr>
          <p:nvPr/>
        </p:nvCxnSpPr>
        <p:spPr>
          <a:xfrm>
            <a:off x="10461963" y="3218111"/>
            <a:ext cx="1107990" cy="250711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文本框 641"/>
          <p:cNvSpPr txBox="1"/>
          <p:nvPr/>
        </p:nvSpPr>
        <p:spPr>
          <a:xfrm>
            <a:off x="23412891" y="8340322"/>
            <a:ext cx="92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(c)</a:t>
            </a:r>
            <a:endParaRPr lang="zh-CN" altLang="en-US" sz="4000" b="1" dirty="0"/>
          </a:p>
        </p:txBody>
      </p:sp>
      <p:sp>
        <p:nvSpPr>
          <p:cNvPr id="643" name="文本框 642"/>
          <p:cNvSpPr txBox="1"/>
          <p:nvPr/>
        </p:nvSpPr>
        <p:spPr>
          <a:xfrm>
            <a:off x="11896970" y="8353119"/>
            <a:ext cx="92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(b)</a:t>
            </a:r>
            <a:endParaRPr lang="zh-CN" altLang="en-US" sz="4000" b="1" dirty="0"/>
          </a:p>
        </p:txBody>
      </p:sp>
      <p:cxnSp>
        <p:nvCxnSpPr>
          <p:cNvPr id="647" name="曲线连接符 646"/>
          <p:cNvCxnSpPr>
            <a:stCxn id="29" idx="2"/>
          </p:cNvCxnSpPr>
          <p:nvPr/>
        </p:nvCxnSpPr>
        <p:spPr>
          <a:xfrm flipH="1">
            <a:off x="152400" y="6986806"/>
            <a:ext cx="13489005" cy="117968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曲线连接符 646"/>
          <p:cNvCxnSpPr/>
          <p:nvPr/>
        </p:nvCxnSpPr>
        <p:spPr>
          <a:xfrm flipH="1">
            <a:off x="13758626" y="6336512"/>
            <a:ext cx="2345765" cy="178212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接箭头连接符 659"/>
          <p:cNvCxnSpPr/>
          <p:nvPr/>
        </p:nvCxnSpPr>
        <p:spPr>
          <a:xfrm>
            <a:off x="11111135" y="1859749"/>
            <a:ext cx="6488233" cy="13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文本框 673"/>
          <p:cNvSpPr txBox="1"/>
          <p:nvPr/>
        </p:nvSpPr>
        <p:spPr>
          <a:xfrm>
            <a:off x="13496025" y="1271578"/>
            <a:ext cx="3255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Pipeline</a:t>
            </a:r>
          </a:p>
        </p:txBody>
      </p:sp>
      <p:sp>
        <p:nvSpPr>
          <p:cNvPr id="678" name="矩形 677"/>
          <p:cNvSpPr/>
          <p:nvPr/>
        </p:nvSpPr>
        <p:spPr>
          <a:xfrm>
            <a:off x="454433" y="1095894"/>
            <a:ext cx="11799306" cy="6123349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58" name="流程图: 可选过程 257"/>
          <p:cNvSpPr/>
          <p:nvPr/>
        </p:nvSpPr>
        <p:spPr>
          <a:xfrm>
            <a:off x="20409857" y="5439685"/>
            <a:ext cx="1994899" cy="918598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ym typeface="+mn-ea"/>
              </a:rPr>
              <a:t>Filtration &amp; Classification</a:t>
            </a:r>
          </a:p>
        </p:txBody>
      </p:sp>
      <p:sp>
        <p:nvSpPr>
          <p:cNvPr id="259" name="六边形 258"/>
          <p:cNvSpPr/>
          <p:nvPr/>
        </p:nvSpPr>
        <p:spPr>
          <a:xfrm>
            <a:off x="22943423" y="5486670"/>
            <a:ext cx="2568749" cy="837394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  <a:sym typeface="+mn-ea"/>
              </a:rPr>
              <a:t>RepeatMasker</a:t>
            </a:r>
            <a:endParaRPr lang="en-US" altLang="zh-CN" sz="2400" dirty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65" name="直接箭头连接符 358"/>
          <p:cNvCxnSpPr>
            <a:stCxn id="553" idx="2"/>
            <a:endCxn id="258" idx="0"/>
          </p:cNvCxnSpPr>
          <p:nvPr/>
        </p:nvCxnSpPr>
        <p:spPr>
          <a:xfrm rot="5400000">
            <a:off x="20433209" y="4458845"/>
            <a:ext cx="1954938" cy="674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/>
          <p:cNvCxnSpPr>
            <a:stCxn id="258" idx="3"/>
            <a:endCxn id="259" idx="3"/>
          </p:cNvCxnSpPr>
          <p:nvPr/>
        </p:nvCxnSpPr>
        <p:spPr>
          <a:xfrm>
            <a:off x="22404756" y="5898984"/>
            <a:ext cx="538667" cy="63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曲线连接符 646"/>
          <p:cNvCxnSpPr>
            <a:stCxn id="29" idx="2"/>
            <a:endCxn id="52" idx="2"/>
          </p:cNvCxnSpPr>
          <p:nvPr/>
        </p:nvCxnSpPr>
        <p:spPr>
          <a:xfrm flipH="1">
            <a:off x="13001076" y="6986806"/>
            <a:ext cx="640329" cy="1174672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任意多边形 51"/>
          <p:cNvSpPr/>
          <p:nvPr/>
        </p:nvSpPr>
        <p:spPr>
          <a:xfrm>
            <a:off x="283030" y="7153755"/>
            <a:ext cx="13212996" cy="1032302"/>
          </a:xfrm>
          <a:custGeom>
            <a:avLst/>
            <a:gdLst>
              <a:gd name="connsiteX0" fmla="*/ 13367657 w 13367657"/>
              <a:gd name="connsiteY0" fmla="*/ 0 h 1828800"/>
              <a:gd name="connsiteX1" fmla="*/ 0 w 13367657"/>
              <a:gd name="connsiteY1" fmla="*/ 1828800 h 1828800"/>
              <a:gd name="connsiteX2" fmla="*/ 12866914 w 13367657"/>
              <a:gd name="connsiteY2" fmla="*/ 1785257 h 1828800"/>
              <a:gd name="connsiteX3" fmla="*/ 13367657 w 13367657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67657" h="1828800">
                <a:moveTo>
                  <a:pt x="13367657" y="0"/>
                </a:moveTo>
                <a:lnTo>
                  <a:pt x="0" y="1828800"/>
                </a:lnTo>
                <a:lnTo>
                  <a:pt x="12866914" y="1785257"/>
                </a:lnTo>
                <a:lnTo>
                  <a:pt x="13367657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3" name="曲线连接符 646"/>
          <p:cNvCxnSpPr>
            <a:stCxn id="59" idx="3"/>
          </p:cNvCxnSpPr>
          <p:nvPr/>
        </p:nvCxnSpPr>
        <p:spPr>
          <a:xfrm>
            <a:off x="16241486" y="6357257"/>
            <a:ext cx="8511275" cy="176348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任意多边形 58"/>
          <p:cNvSpPr/>
          <p:nvPr/>
        </p:nvSpPr>
        <p:spPr>
          <a:xfrm>
            <a:off x="13846629" y="6357257"/>
            <a:ext cx="10689771" cy="1763486"/>
          </a:xfrm>
          <a:custGeom>
            <a:avLst/>
            <a:gdLst>
              <a:gd name="connsiteX0" fmla="*/ 2307771 w 10689771"/>
              <a:gd name="connsiteY0" fmla="*/ 0 h 1763486"/>
              <a:gd name="connsiteX1" fmla="*/ 0 w 10689771"/>
              <a:gd name="connsiteY1" fmla="*/ 1741714 h 1763486"/>
              <a:gd name="connsiteX2" fmla="*/ 10689771 w 10689771"/>
              <a:gd name="connsiteY2" fmla="*/ 1763486 h 1763486"/>
              <a:gd name="connsiteX3" fmla="*/ 2394857 w 10689771"/>
              <a:gd name="connsiteY3" fmla="*/ 0 h 176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89771" h="1763486">
                <a:moveTo>
                  <a:pt x="2307771" y="0"/>
                </a:moveTo>
                <a:lnTo>
                  <a:pt x="0" y="1741714"/>
                </a:lnTo>
                <a:lnTo>
                  <a:pt x="10689771" y="1763486"/>
                </a:lnTo>
                <a:lnTo>
                  <a:pt x="2394857" y="0"/>
                </a:lnTo>
              </a:path>
            </a:pathLst>
          </a:cu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文本框 298"/>
          <p:cNvSpPr txBox="1"/>
          <p:nvPr/>
        </p:nvSpPr>
        <p:spPr>
          <a:xfrm>
            <a:off x="2496470" y="2046241"/>
            <a:ext cx="1309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k-</a:t>
            </a:r>
            <a:r>
              <a:rPr lang="en-US" altLang="zh-CN" sz="2400" b="1" dirty="0" err="1"/>
              <a:t>mers</a:t>
            </a:r>
            <a:endParaRPr lang="zh-CN" altLang="en-US" sz="2400" b="1" dirty="0"/>
          </a:p>
        </p:txBody>
      </p:sp>
      <p:sp>
        <p:nvSpPr>
          <p:cNvPr id="300" name="文本框 299"/>
          <p:cNvSpPr txBox="1"/>
          <p:nvPr/>
        </p:nvSpPr>
        <p:spPr>
          <a:xfrm>
            <a:off x="2304733" y="5097927"/>
            <a:ext cx="1576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segments</a:t>
            </a:r>
            <a:endParaRPr lang="zh-CN" altLang="en-US" sz="2400" b="1" dirty="0"/>
          </a:p>
        </p:txBody>
      </p:sp>
      <p:sp>
        <p:nvSpPr>
          <p:cNvPr id="301" name="文本框 300"/>
          <p:cNvSpPr txBox="1"/>
          <p:nvPr/>
        </p:nvSpPr>
        <p:spPr>
          <a:xfrm>
            <a:off x="9859078" y="2419278"/>
            <a:ext cx="1576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segment</a:t>
            </a:r>
            <a:endParaRPr lang="zh-CN" altLang="en-US" sz="2400" b="1" dirty="0"/>
          </a:p>
        </p:txBody>
      </p:sp>
      <p:sp>
        <p:nvSpPr>
          <p:cNvPr id="302" name="文本框 301"/>
          <p:cNvSpPr txBox="1"/>
          <p:nvPr/>
        </p:nvSpPr>
        <p:spPr>
          <a:xfrm>
            <a:off x="8853323" y="6154055"/>
            <a:ext cx="33415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candidate repeat region</a:t>
            </a:r>
            <a:endParaRPr lang="zh-CN" altLang="en-US" sz="2400" b="1" dirty="0"/>
          </a:p>
        </p:txBody>
      </p:sp>
      <p:cxnSp>
        <p:nvCxnSpPr>
          <p:cNvPr id="378" name="直接连接符 377"/>
          <p:cNvCxnSpPr/>
          <p:nvPr/>
        </p:nvCxnSpPr>
        <p:spPr>
          <a:xfrm>
            <a:off x="718854" y="9330373"/>
            <a:ext cx="8437167" cy="2020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接箭头连接符 378"/>
          <p:cNvCxnSpPr>
            <a:endCxn id="408" idx="0"/>
          </p:cNvCxnSpPr>
          <p:nvPr/>
        </p:nvCxnSpPr>
        <p:spPr>
          <a:xfrm>
            <a:off x="718854" y="9331371"/>
            <a:ext cx="67346" cy="1152462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接箭头连接符 379"/>
          <p:cNvCxnSpPr>
            <a:endCxn id="409" idx="0"/>
          </p:cNvCxnSpPr>
          <p:nvPr/>
        </p:nvCxnSpPr>
        <p:spPr>
          <a:xfrm>
            <a:off x="1535884" y="9363119"/>
            <a:ext cx="339274" cy="1132053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接箭头连接符 380"/>
          <p:cNvCxnSpPr>
            <a:endCxn id="411" idx="0"/>
          </p:cNvCxnSpPr>
          <p:nvPr/>
        </p:nvCxnSpPr>
        <p:spPr>
          <a:xfrm>
            <a:off x="2215805" y="9340532"/>
            <a:ext cx="474029" cy="1140641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82" name="直接箭头连接符 381"/>
          <p:cNvCxnSpPr>
            <a:endCxn id="413" idx="0"/>
          </p:cNvCxnSpPr>
          <p:nvPr/>
        </p:nvCxnSpPr>
        <p:spPr>
          <a:xfrm>
            <a:off x="3879378" y="9334612"/>
            <a:ext cx="654821" cy="113400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接箭头连接符 382"/>
          <p:cNvCxnSpPr>
            <a:endCxn id="412" idx="0"/>
          </p:cNvCxnSpPr>
          <p:nvPr/>
        </p:nvCxnSpPr>
        <p:spPr>
          <a:xfrm>
            <a:off x="2576141" y="9346850"/>
            <a:ext cx="856184" cy="112508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接连接符 384"/>
          <p:cNvCxnSpPr/>
          <p:nvPr/>
        </p:nvCxnSpPr>
        <p:spPr>
          <a:xfrm>
            <a:off x="675137" y="10545307"/>
            <a:ext cx="9242451" cy="901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接箭头连接符 390"/>
          <p:cNvCxnSpPr>
            <a:endCxn id="410" idx="0"/>
          </p:cNvCxnSpPr>
          <p:nvPr/>
        </p:nvCxnSpPr>
        <p:spPr>
          <a:xfrm>
            <a:off x="1205069" y="9331371"/>
            <a:ext cx="298280" cy="1149802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3" name="文本框 392"/>
          <p:cNvSpPr txBox="1"/>
          <p:nvPr/>
        </p:nvSpPr>
        <p:spPr>
          <a:xfrm>
            <a:off x="719825" y="8814140"/>
            <a:ext cx="393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①</a:t>
            </a:r>
          </a:p>
        </p:txBody>
      </p:sp>
      <p:sp>
        <p:nvSpPr>
          <p:cNvPr id="394" name="文本框 393"/>
          <p:cNvSpPr txBox="1"/>
          <p:nvPr/>
        </p:nvSpPr>
        <p:spPr>
          <a:xfrm>
            <a:off x="1619201" y="8811392"/>
            <a:ext cx="393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②</a:t>
            </a:r>
          </a:p>
        </p:txBody>
      </p:sp>
      <p:sp>
        <p:nvSpPr>
          <p:cNvPr id="395" name="文本框 394"/>
          <p:cNvSpPr txBox="1"/>
          <p:nvPr/>
        </p:nvSpPr>
        <p:spPr>
          <a:xfrm>
            <a:off x="3093232" y="8819964"/>
            <a:ext cx="393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③</a:t>
            </a:r>
          </a:p>
        </p:txBody>
      </p:sp>
      <p:cxnSp>
        <p:nvCxnSpPr>
          <p:cNvPr id="396" name="直接箭头连接符 395"/>
          <p:cNvCxnSpPr>
            <a:endCxn id="414" idx="0"/>
          </p:cNvCxnSpPr>
          <p:nvPr/>
        </p:nvCxnSpPr>
        <p:spPr>
          <a:xfrm flipH="1">
            <a:off x="6146853" y="9349615"/>
            <a:ext cx="355468" cy="113155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箭头连接符 396"/>
          <p:cNvCxnSpPr>
            <a:endCxn id="415" idx="0"/>
          </p:cNvCxnSpPr>
          <p:nvPr/>
        </p:nvCxnSpPr>
        <p:spPr>
          <a:xfrm flipH="1">
            <a:off x="7485947" y="9349615"/>
            <a:ext cx="229725" cy="1128358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文本框 397"/>
          <p:cNvSpPr txBox="1"/>
          <p:nvPr/>
        </p:nvSpPr>
        <p:spPr>
          <a:xfrm>
            <a:off x="4490131" y="8825353"/>
            <a:ext cx="393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④</a:t>
            </a:r>
          </a:p>
        </p:txBody>
      </p:sp>
      <p:cxnSp>
        <p:nvCxnSpPr>
          <p:cNvPr id="399" name="直接箭头连接符 398"/>
          <p:cNvCxnSpPr/>
          <p:nvPr/>
        </p:nvCxnSpPr>
        <p:spPr>
          <a:xfrm flipV="1">
            <a:off x="8490175" y="11142040"/>
            <a:ext cx="1427413" cy="86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文本框 399"/>
          <p:cNvSpPr txBox="1"/>
          <p:nvPr/>
        </p:nvSpPr>
        <p:spPr>
          <a:xfrm>
            <a:off x="7959672" y="11279145"/>
            <a:ext cx="11517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start</a:t>
            </a:r>
            <a:endParaRPr lang="zh-CN" altLang="en-US" sz="2400" dirty="0"/>
          </a:p>
        </p:txBody>
      </p:sp>
      <p:sp>
        <p:nvSpPr>
          <p:cNvPr id="406" name="文本框 405"/>
          <p:cNvSpPr txBox="1"/>
          <p:nvPr/>
        </p:nvSpPr>
        <p:spPr>
          <a:xfrm>
            <a:off x="9743467" y="11281820"/>
            <a:ext cx="1530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end</a:t>
            </a:r>
            <a:endParaRPr lang="zh-CN" altLang="en-US" sz="2400" dirty="0"/>
          </a:p>
        </p:txBody>
      </p:sp>
      <p:sp>
        <p:nvSpPr>
          <p:cNvPr id="408" name="矩形 407"/>
          <p:cNvSpPr/>
          <p:nvPr/>
        </p:nvSpPr>
        <p:spPr>
          <a:xfrm>
            <a:off x="580054" y="10483833"/>
            <a:ext cx="412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s</a:t>
            </a:r>
            <a:r>
              <a:rPr lang="en-US" altLang="zh-CN" sz="2400" b="1" baseline="-25000" dirty="0"/>
              <a:t>1</a:t>
            </a:r>
            <a:endParaRPr lang="zh-CN" altLang="en-US" sz="2400" b="1" baseline="-25000" dirty="0"/>
          </a:p>
        </p:txBody>
      </p:sp>
      <p:sp>
        <p:nvSpPr>
          <p:cNvPr id="409" name="矩形 408"/>
          <p:cNvSpPr/>
          <p:nvPr/>
        </p:nvSpPr>
        <p:spPr>
          <a:xfrm>
            <a:off x="1652982" y="10495172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e</a:t>
            </a:r>
            <a:r>
              <a:rPr lang="en-US" altLang="zh-CN" sz="2400" b="1" baseline="-25000" dirty="0"/>
              <a:t>1</a:t>
            </a:r>
            <a:endParaRPr lang="zh-CN" altLang="en-US" sz="2400" b="1" baseline="-25000" dirty="0"/>
          </a:p>
        </p:txBody>
      </p:sp>
      <p:sp>
        <p:nvSpPr>
          <p:cNvPr id="410" name="矩形 409"/>
          <p:cNvSpPr/>
          <p:nvPr/>
        </p:nvSpPr>
        <p:spPr>
          <a:xfrm>
            <a:off x="1297203" y="10481173"/>
            <a:ext cx="412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s</a:t>
            </a:r>
            <a:r>
              <a:rPr lang="en-US" altLang="zh-CN" sz="2400" b="1" baseline="-25000" dirty="0"/>
              <a:t>2</a:t>
            </a:r>
            <a:endParaRPr lang="zh-CN" altLang="en-US" sz="2400" b="1" baseline="-25000" dirty="0"/>
          </a:p>
        </p:txBody>
      </p:sp>
      <p:sp>
        <p:nvSpPr>
          <p:cNvPr id="411" name="矩形 410"/>
          <p:cNvSpPr/>
          <p:nvPr/>
        </p:nvSpPr>
        <p:spPr>
          <a:xfrm>
            <a:off x="2467658" y="10481173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e</a:t>
            </a:r>
            <a:r>
              <a:rPr lang="en-US" altLang="zh-CN" sz="2400" b="1" baseline="-25000" dirty="0"/>
              <a:t>2</a:t>
            </a:r>
            <a:endParaRPr lang="zh-CN" altLang="en-US" sz="2400" b="1" baseline="-25000" dirty="0"/>
          </a:p>
        </p:txBody>
      </p:sp>
      <p:sp>
        <p:nvSpPr>
          <p:cNvPr id="412" name="矩形 411"/>
          <p:cNvSpPr/>
          <p:nvPr/>
        </p:nvSpPr>
        <p:spPr>
          <a:xfrm>
            <a:off x="3226179" y="10471930"/>
            <a:ext cx="412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s</a:t>
            </a:r>
            <a:r>
              <a:rPr lang="en-US" altLang="zh-CN" sz="2400" b="1" baseline="-25000" dirty="0"/>
              <a:t>3</a:t>
            </a:r>
            <a:endParaRPr lang="zh-CN" altLang="en-US" sz="2400" b="1" baseline="-25000" dirty="0"/>
          </a:p>
        </p:txBody>
      </p:sp>
      <p:sp>
        <p:nvSpPr>
          <p:cNvPr id="413" name="矩形 412"/>
          <p:cNvSpPr/>
          <p:nvPr/>
        </p:nvSpPr>
        <p:spPr>
          <a:xfrm>
            <a:off x="4312023" y="10468616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e</a:t>
            </a:r>
            <a:r>
              <a:rPr lang="en-US" altLang="zh-CN" sz="2400" b="1" baseline="-25000" dirty="0"/>
              <a:t>3</a:t>
            </a:r>
            <a:endParaRPr lang="zh-CN" altLang="en-US" sz="2400" b="1" baseline="-25000" dirty="0"/>
          </a:p>
        </p:txBody>
      </p:sp>
      <p:sp>
        <p:nvSpPr>
          <p:cNvPr id="414" name="矩形 413"/>
          <p:cNvSpPr/>
          <p:nvPr/>
        </p:nvSpPr>
        <p:spPr>
          <a:xfrm>
            <a:off x="5940707" y="10481173"/>
            <a:ext cx="412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s</a:t>
            </a:r>
            <a:r>
              <a:rPr lang="en-US" altLang="zh-CN" sz="2400" b="1" baseline="-25000" dirty="0"/>
              <a:t>5</a:t>
            </a:r>
            <a:endParaRPr lang="zh-CN" altLang="en-US" sz="2400" b="1" baseline="-25000" dirty="0"/>
          </a:p>
        </p:txBody>
      </p:sp>
      <p:sp>
        <p:nvSpPr>
          <p:cNvPr id="415" name="矩形 414"/>
          <p:cNvSpPr/>
          <p:nvPr/>
        </p:nvSpPr>
        <p:spPr>
          <a:xfrm>
            <a:off x="7263771" y="10477973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e</a:t>
            </a:r>
            <a:r>
              <a:rPr lang="en-US" altLang="zh-CN" sz="2400" b="1" baseline="-25000" dirty="0"/>
              <a:t>5</a:t>
            </a:r>
            <a:endParaRPr lang="zh-CN" altLang="en-US" sz="2400" b="1" baseline="-25000" dirty="0"/>
          </a:p>
        </p:txBody>
      </p:sp>
      <p:sp>
        <p:nvSpPr>
          <p:cNvPr id="416" name="文本框 415"/>
          <p:cNvSpPr txBox="1"/>
          <p:nvPr/>
        </p:nvSpPr>
        <p:spPr>
          <a:xfrm>
            <a:off x="9301563" y="9133673"/>
            <a:ext cx="42086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Query</a:t>
            </a:r>
          </a:p>
        </p:txBody>
      </p:sp>
      <p:sp>
        <p:nvSpPr>
          <p:cNvPr id="419" name="文本框 418"/>
          <p:cNvSpPr txBox="1"/>
          <p:nvPr/>
        </p:nvSpPr>
        <p:spPr>
          <a:xfrm>
            <a:off x="10066197" y="10258753"/>
            <a:ext cx="3509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Target</a:t>
            </a:r>
          </a:p>
        </p:txBody>
      </p:sp>
      <p:sp>
        <p:nvSpPr>
          <p:cNvPr id="420" name="文本框 419"/>
          <p:cNvSpPr txBox="1"/>
          <p:nvPr/>
        </p:nvSpPr>
        <p:spPr>
          <a:xfrm>
            <a:off x="10260967" y="10911207"/>
            <a:ext cx="16014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direction</a:t>
            </a:r>
            <a:endParaRPr lang="zh-CN" altLang="en-US" sz="2400" b="1" dirty="0"/>
          </a:p>
        </p:txBody>
      </p:sp>
      <p:cxnSp>
        <p:nvCxnSpPr>
          <p:cNvPr id="421" name="直接箭头连接符 420"/>
          <p:cNvCxnSpPr>
            <a:endCxn id="424" idx="0"/>
          </p:cNvCxnSpPr>
          <p:nvPr/>
        </p:nvCxnSpPr>
        <p:spPr>
          <a:xfrm flipH="1">
            <a:off x="4152702" y="9349615"/>
            <a:ext cx="191998" cy="1125679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接箭头连接符 421"/>
          <p:cNvCxnSpPr>
            <a:endCxn id="425" idx="0"/>
          </p:cNvCxnSpPr>
          <p:nvPr/>
        </p:nvCxnSpPr>
        <p:spPr>
          <a:xfrm flipH="1">
            <a:off x="4957013" y="9349615"/>
            <a:ext cx="111149" cy="1128358"/>
          </a:xfrm>
          <a:prstGeom prst="straightConnector1">
            <a:avLst/>
          </a:prstGeom>
          <a:ln w="381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3" name="文本框 422"/>
          <p:cNvSpPr txBox="1"/>
          <p:nvPr/>
        </p:nvSpPr>
        <p:spPr>
          <a:xfrm>
            <a:off x="6626156" y="8815299"/>
            <a:ext cx="393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⑤</a:t>
            </a:r>
          </a:p>
        </p:txBody>
      </p:sp>
      <p:sp>
        <p:nvSpPr>
          <p:cNvPr id="424" name="矩形 423"/>
          <p:cNvSpPr/>
          <p:nvPr/>
        </p:nvSpPr>
        <p:spPr>
          <a:xfrm>
            <a:off x="3946556" y="10475294"/>
            <a:ext cx="412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s</a:t>
            </a:r>
            <a:r>
              <a:rPr lang="en-US" altLang="zh-CN" sz="2400" b="1" baseline="-25000" dirty="0"/>
              <a:t>4</a:t>
            </a:r>
            <a:endParaRPr lang="zh-CN" altLang="en-US" sz="2400" b="1" baseline="-25000" dirty="0"/>
          </a:p>
        </p:txBody>
      </p:sp>
      <p:sp>
        <p:nvSpPr>
          <p:cNvPr id="425" name="矩形 424"/>
          <p:cNvSpPr/>
          <p:nvPr/>
        </p:nvSpPr>
        <p:spPr>
          <a:xfrm>
            <a:off x="4734837" y="10477973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e</a:t>
            </a:r>
            <a:r>
              <a:rPr lang="en-US" altLang="zh-CN" sz="2400" b="1" baseline="-25000" dirty="0"/>
              <a:t>4</a:t>
            </a:r>
            <a:endParaRPr lang="zh-CN" altLang="en-US" sz="2400" b="1" baseline="-25000" dirty="0"/>
          </a:p>
        </p:txBody>
      </p:sp>
      <p:cxnSp>
        <p:nvCxnSpPr>
          <p:cNvPr id="426" name="直接箭头连接符 425"/>
          <p:cNvCxnSpPr>
            <a:endCxn id="432" idx="0"/>
          </p:cNvCxnSpPr>
          <p:nvPr/>
        </p:nvCxnSpPr>
        <p:spPr>
          <a:xfrm flipH="1">
            <a:off x="7082578" y="9355258"/>
            <a:ext cx="7841" cy="112271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接箭头连接符 426"/>
          <p:cNvCxnSpPr>
            <a:endCxn id="433" idx="0"/>
          </p:cNvCxnSpPr>
          <p:nvPr/>
        </p:nvCxnSpPr>
        <p:spPr>
          <a:xfrm>
            <a:off x="8135067" y="9352575"/>
            <a:ext cx="46781" cy="114055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文本框 427"/>
          <p:cNvSpPr txBox="1"/>
          <p:nvPr/>
        </p:nvSpPr>
        <p:spPr>
          <a:xfrm>
            <a:off x="7613634" y="8816253"/>
            <a:ext cx="3938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⑥</a:t>
            </a:r>
          </a:p>
        </p:txBody>
      </p:sp>
      <p:sp>
        <p:nvSpPr>
          <p:cNvPr id="432" name="矩形 431"/>
          <p:cNvSpPr/>
          <p:nvPr/>
        </p:nvSpPr>
        <p:spPr>
          <a:xfrm>
            <a:off x="6876432" y="10477973"/>
            <a:ext cx="412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s</a:t>
            </a:r>
            <a:r>
              <a:rPr lang="en-US" altLang="zh-CN" sz="2400" b="1" baseline="-25000" dirty="0"/>
              <a:t>6</a:t>
            </a:r>
            <a:endParaRPr lang="zh-CN" altLang="en-US" sz="2400" b="1" baseline="-25000" dirty="0"/>
          </a:p>
        </p:txBody>
      </p:sp>
      <p:sp>
        <p:nvSpPr>
          <p:cNvPr id="433" name="矩形 432"/>
          <p:cNvSpPr/>
          <p:nvPr/>
        </p:nvSpPr>
        <p:spPr>
          <a:xfrm>
            <a:off x="7959672" y="10493125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e</a:t>
            </a:r>
            <a:r>
              <a:rPr lang="en-US" altLang="zh-CN" sz="2400" b="1" baseline="-25000" dirty="0"/>
              <a:t>6</a:t>
            </a:r>
            <a:endParaRPr lang="zh-CN" altLang="en-US" sz="2400" b="1" baseline="-25000" dirty="0"/>
          </a:p>
        </p:txBody>
      </p:sp>
      <p:sp>
        <p:nvSpPr>
          <p:cNvPr id="434" name="左大括号 433"/>
          <p:cNvSpPr/>
          <p:nvPr/>
        </p:nvSpPr>
        <p:spPr>
          <a:xfrm rot="5400000">
            <a:off x="5691507" y="8458231"/>
            <a:ext cx="194729" cy="1434155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2" name="文本框 441"/>
          <p:cNvSpPr txBox="1"/>
          <p:nvPr/>
        </p:nvSpPr>
        <p:spPr>
          <a:xfrm>
            <a:off x="5165070" y="8463433"/>
            <a:ext cx="2236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</a:t>
            </a:r>
            <a:r>
              <a:rPr lang="en-US" altLang="zh-CN" sz="2400" b="1" baseline="-25000" dirty="0"/>
              <a:t>5</a:t>
            </a:r>
            <a:r>
              <a:rPr lang="en-US" altLang="zh-CN" sz="2400" b="1" dirty="0"/>
              <a:t>-e</a:t>
            </a:r>
            <a:r>
              <a:rPr lang="en-US" altLang="zh-CN" sz="2400" b="1" baseline="-25000" dirty="0"/>
              <a:t>4</a:t>
            </a:r>
            <a:r>
              <a:rPr lang="en-US" altLang="zh-CN" sz="2400" b="1" dirty="0"/>
              <a:t> &gt; p</a:t>
            </a:r>
          </a:p>
        </p:txBody>
      </p:sp>
      <p:sp>
        <p:nvSpPr>
          <p:cNvPr id="443" name="文本框 442"/>
          <p:cNvSpPr txBox="1"/>
          <p:nvPr/>
        </p:nvSpPr>
        <p:spPr>
          <a:xfrm>
            <a:off x="3946556" y="11944681"/>
            <a:ext cx="7313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①</a:t>
            </a:r>
          </a:p>
        </p:txBody>
      </p:sp>
      <p:sp>
        <p:nvSpPr>
          <p:cNvPr id="444" name="文本框 443"/>
          <p:cNvSpPr txBox="1"/>
          <p:nvPr/>
        </p:nvSpPr>
        <p:spPr>
          <a:xfrm>
            <a:off x="5265510" y="11737383"/>
            <a:ext cx="6751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②</a:t>
            </a:r>
          </a:p>
        </p:txBody>
      </p:sp>
      <p:sp>
        <p:nvSpPr>
          <p:cNvPr id="445" name="文本框 444"/>
          <p:cNvSpPr txBox="1"/>
          <p:nvPr/>
        </p:nvSpPr>
        <p:spPr>
          <a:xfrm>
            <a:off x="6551626" y="11894843"/>
            <a:ext cx="712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③</a:t>
            </a:r>
          </a:p>
        </p:txBody>
      </p:sp>
      <p:sp>
        <p:nvSpPr>
          <p:cNvPr id="446" name="文本框 445"/>
          <p:cNvSpPr txBox="1"/>
          <p:nvPr/>
        </p:nvSpPr>
        <p:spPr>
          <a:xfrm>
            <a:off x="6551626" y="13007021"/>
            <a:ext cx="7121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④</a:t>
            </a:r>
          </a:p>
        </p:txBody>
      </p:sp>
      <p:sp>
        <p:nvSpPr>
          <p:cNvPr id="447" name="文本框 446"/>
          <p:cNvSpPr txBox="1"/>
          <p:nvPr/>
        </p:nvSpPr>
        <p:spPr>
          <a:xfrm>
            <a:off x="3983239" y="13071481"/>
            <a:ext cx="6716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⑤</a:t>
            </a:r>
          </a:p>
        </p:txBody>
      </p:sp>
      <p:sp>
        <p:nvSpPr>
          <p:cNvPr id="448" name="文本框 447"/>
          <p:cNvSpPr txBox="1"/>
          <p:nvPr/>
        </p:nvSpPr>
        <p:spPr>
          <a:xfrm>
            <a:off x="5264588" y="13625121"/>
            <a:ext cx="6761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/>
              <a:t>⑥</a:t>
            </a:r>
          </a:p>
        </p:txBody>
      </p:sp>
      <p:cxnSp>
        <p:nvCxnSpPr>
          <p:cNvPr id="449" name="直接箭头连接符 448"/>
          <p:cNvCxnSpPr>
            <a:stCxn id="443" idx="3"/>
            <a:endCxn id="444" idx="1"/>
          </p:cNvCxnSpPr>
          <p:nvPr/>
        </p:nvCxnSpPr>
        <p:spPr>
          <a:xfrm flipV="1">
            <a:off x="4677930" y="11998993"/>
            <a:ext cx="587580" cy="20729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接箭头连接符 449"/>
          <p:cNvCxnSpPr>
            <a:stCxn id="444" idx="3"/>
            <a:endCxn id="445" idx="1"/>
          </p:cNvCxnSpPr>
          <p:nvPr/>
        </p:nvCxnSpPr>
        <p:spPr>
          <a:xfrm>
            <a:off x="5940707" y="11998993"/>
            <a:ext cx="610919" cy="15746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接箭头连接符 450"/>
          <p:cNvCxnSpPr>
            <a:stCxn id="445" idx="2"/>
            <a:endCxn id="446" idx="0"/>
          </p:cNvCxnSpPr>
          <p:nvPr/>
        </p:nvCxnSpPr>
        <p:spPr>
          <a:xfrm>
            <a:off x="6907699" y="12418063"/>
            <a:ext cx="0" cy="58895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接箭头连接符 451"/>
          <p:cNvCxnSpPr/>
          <p:nvPr/>
        </p:nvCxnSpPr>
        <p:spPr>
          <a:xfrm>
            <a:off x="4615103" y="13476961"/>
            <a:ext cx="609729" cy="41449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3" name="任意多边形 452"/>
          <p:cNvSpPr/>
          <p:nvPr/>
        </p:nvSpPr>
        <p:spPr>
          <a:xfrm>
            <a:off x="4714939" y="12279230"/>
            <a:ext cx="1720089" cy="967822"/>
          </a:xfrm>
          <a:custGeom>
            <a:avLst/>
            <a:gdLst>
              <a:gd name="connsiteX0" fmla="*/ 0 w 1400783"/>
              <a:gd name="connsiteY0" fmla="*/ 282102 h 836579"/>
              <a:gd name="connsiteX1" fmla="*/ 768485 w 1400783"/>
              <a:gd name="connsiteY1" fmla="*/ 0 h 836579"/>
              <a:gd name="connsiteX2" fmla="*/ 1400783 w 1400783"/>
              <a:gd name="connsiteY2" fmla="*/ 243192 h 836579"/>
              <a:gd name="connsiteX3" fmla="*/ 1400783 w 1400783"/>
              <a:gd name="connsiteY3" fmla="*/ 836579 h 836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00783" h="836579">
                <a:moveTo>
                  <a:pt x="0" y="282102"/>
                </a:moveTo>
                <a:lnTo>
                  <a:pt x="768485" y="0"/>
                </a:lnTo>
                <a:lnTo>
                  <a:pt x="1400783" y="243192"/>
                </a:lnTo>
                <a:lnTo>
                  <a:pt x="1400783" y="836579"/>
                </a:ln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54" name="直接连接符 453"/>
          <p:cNvCxnSpPr/>
          <p:nvPr/>
        </p:nvCxnSpPr>
        <p:spPr>
          <a:xfrm>
            <a:off x="4659164" y="13243247"/>
            <a:ext cx="561173" cy="385679"/>
          </a:xfrm>
          <a:prstGeom prst="lin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5" name="矩形 454"/>
          <p:cNvSpPr/>
          <p:nvPr/>
        </p:nvSpPr>
        <p:spPr>
          <a:xfrm>
            <a:off x="423937" y="14951959"/>
            <a:ext cx="412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s</a:t>
            </a:r>
            <a:r>
              <a:rPr lang="en-US" altLang="zh-CN" sz="2400" b="1" baseline="-25000" dirty="0"/>
              <a:t>1</a:t>
            </a:r>
            <a:endParaRPr lang="zh-CN" altLang="en-US" sz="2400" b="1" baseline="-25000" dirty="0"/>
          </a:p>
        </p:txBody>
      </p:sp>
      <p:sp>
        <p:nvSpPr>
          <p:cNvPr id="456" name="矩形 455"/>
          <p:cNvSpPr/>
          <p:nvPr/>
        </p:nvSpPr>
        <p:spPr>
          <a:xfrm>
            <a:off x="4714939" y="14949090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e</a:t>
            </a:r>
            <a:r>
              <a:rPr lang="en-US" altLang="zh-CN" sz="2400" b="1" baseline="-25000" dirty="0"/>
              <a:t>4</a:t>
            </a:r>
            <a:endParaRPr lang="zh-CN" altLang="en-US" sz="2400" b="1" baseline="-25000" dirty="0"/>
          </a:p>
        </p:txBody>
      </p:sp>
      <p:sp>
        <p:nvSpPr>
          <p:cNvPr id="457" name="矩形 456"/>
          <p:cNvSpPr/>
          <p:nvPr/>
        </p:nvSpPr>
        <p:spPr>
          <a:xfrm>
            <a:off x="5909003" y="14952924"/>
            <a:ext cx="4122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s</a:t>
            </a:r>
            <a:r>
              <a:rPr lang="en-US" altLang="zh-CN" sz="2400" b="1" baseline="-25000" dirty="0"/>
              <a:t>5</a:t>
            </a:r>
            <a:endParaRPr lang="zh-CN" altLang="en-US" sz="2400" b="1" baseline="-25000" dirty="0"/>
          </a:p>
        </p:txBody>
      </p:sp>
      <p:sp>
        <p:nvSpPr>
          <p:cNvPr id="458" name="矩形 457"/>
          <p:cNvSpPr/>
          <p:nvPr/>
        </p:nvSpPr>
        <p:spPr>
          <a:xfrm>
            <a:off x="7996764" y="14931625"/>
            <a:ext cx="44435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/>
              <a:t>e</a:t>
            </a:r>
            <a:r>
              <a:rPr lang="en-US" altLang="zh-CN" sz="2400" b="1" baseline="-25000"/>
              <a:t>6</a:t>
            </a:r>
            <a:endParaRPr lang="zh-CN" altLang="en-US" sz="2400" b="1" baseline="-25000" dirty="0"/>
          </a:p>
        </p:txBody>
      </p:sp>
      <p:cxnSp>
        <p:nvCxnSpPr>
          <p:cNvPr id="459" name="直接箭头连接符 458"/>
          <p:cNvCxnSpPr/>
          <p:nvPr/>
        </p:nvCxnSpPr>
        <p:spPr>
          <a:xfrm>
            <a:off x="5496855" y="11058709"/>
            <a:ext cx="0" cy="66003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接箭头连接符 459"/>
          <p:cNvCxnSpPr/>
          <p:nvPr/>
        </p:nvCxnSpPr>
        <p:spPr>
          <a:xfrm>
            <a:off x="5491361" y="14112592"/>
            <a:ext cx="0" cy="66003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1" name="矩形 460"/>
          <p:cNvSpPr/>
          <p:nvPr/>
        </p:nvSpPr>
        <p:spPr>
          <a:xfrm>
            <a:off x="589856" y="14820216"/>
            <a:ext cx="4345299" cy="16996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2" name="矩形 461"/>
          <p:cNvSpPr/>
          <p:nvPr/>
        </p:nvSpPr>
        <p:spPr>
          <a:xfrm>
            <a:off x="6059174" y="14816594"/>
            <a:ext cx="2067512" cy="177207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3" name="文本框 462"/>
          <p:cNvSpPr txBox="1"/>
          <p:nvPr/>
        </p:nvSpPr>
        <p:spPr>
          <a:xfrm>
            <a:off x="9885812" y="14682389"/>
            <a:ext cx="240925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Candidate TE sequences</a:t>
            </a:r>
          </a:p>
        </p:txBody>
      </p:sp>
      <p:sp>
        <p:nvSpPr>
          <p:cNvPr id="579" name="矩形 578"/>
          <p:cNvSpPr/>
          <p:nvPr/>
        </p:nvSpPr>
        <p:spPr>
          <a:xfrm>
            <a:off x="14294119" y="9260924"/>
            <a:ext cx="5403015" cy="2742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0" name="矩形 579"/>
          <p:cNvSpPr/>
          <p:nvPr/>
        </p:nvSpPr>
        <p:spPr>
          <a:xfrm>
            <a:off x="20860781" y="9245634"/>
            <a:ext cx="2570779" cy="28589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81" name="直接箭头连接符 580"/>
          <p:cNvCxnSpPr/>
          <p:nvPr/>
        </p:nvCxnSpPr>
        <p:spPr>
          <a:xfrm>
            <a:off x="20428034" y="10314332"/>
            <a:ext cx="0" cy="106486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/>
          <p:cNvGrpSpPr/>
          <p:nvPr/>
        </p:nvGrpSpPr>
        <p:grpSpPr>
          <a:xfrm>
            <a:off x="14296422" y="14796321"/>
            <a:ext cx="877721" cy="270608"/>
            <a:chOff x="14204038" y="12858750"/>
            <a:chExt cx="877721" cy="270608"/>
          </a:xfrm>
        </p:grpSpPr>
        <p:cxnSp>
          <p:nvCxnSpPr>
            <p:cNvPr id="583" name="直接箭头连接符 582"/>
            <p:cNvCxnSpPr>
              <a:stCxn id="585" idx="3"/>
              <a:endCxn id="586" idx="3"/>
            </p:cNvCxnSpPr>
            <p:nvPr/>
          </p:nvCxnSpPr>
          <p:spPr>
            <a:xfrm flipV="1">
              <a:off x="14602981" y="12994049"/>
              <a:ext cx="478778" cy="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5" name="矩形 584"/>
            <p:cNvSpPr/>
            <p:nvPr/>
          </p:nvSpPr>
          <p:spPr>
            <a:xfrm>
              <a:off x="14214326" y="12858750"/>
              <a:ext cx="388655" cy="2706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6" name="矩形 585"/>
            <p:cNvSpPr/>
            <p:nvPr/>
          </p:nvSpPr>
          <p:spPr>
            <a:xfrm>
              <a:off x="14204038" y="12858750"/>
              <a:ext cx="877721" cy="2705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91" name="矩形 590"/>
          <p:cNvSpPr/>
          <p:nvPr/>
        </p:nvSpPr>
        <p:spPr>
          <a:xfrm>
            <a:off x="15642218" y="14796319"/>
            <a:ext cx="2885612" cy="27061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2" name="直接连接符 591"/>
          <p:cNvCxnSpPr>
            <a:stCxn id="586" idx="3"/>
            <a:endCxn id="591" idx="1"/>
          </p:cNvCxnSpPr>
          <p:nvPr/>
        </p:nvCxnSpPr>
        <p:spPr>
          <a:xfrm>
            <a:off x="15174143" y="14931620"/>
            <a:ext cx="468075" cy="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接连接符 592"/>
          <p:cNvCxnSpPr>
            <a:stCxn id="591" idx="3"/>
          </p:cNvCxnSpPr>
          <p:nvPr/>
        </p:nvCxnSpPr>
        <p:spPr>
          <a:xfrm flipV="1">
            <a:off x="18527830" y="14931623"/>
            <a:ext cx="467346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矩形 601"/>
          <p:cNvSpPr/>
          <p:nvPr/>
        </p:nvSpPr>
        <p:spPr>
          <a:xfrm>
            <a:off x="21651564" y="14796319"/>
            <a:ext cx="856381" cy="27061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3" name="直接连接符 602"/>
          <p:cNvCxnSpPr>
            <a:endCxn id="602" idx="1"/>
          </p:cNvCxnSpPr>
          <p:nvPr/>
        </p:nvCxnSpPr>
        <p:spPr>
          <a:xfrm flipV="1">
            <a:off x="21461460" y="14931625"/>
            <a:ext cx="190103" cy="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接连接符 603"/>
          <p:cNvCxnSpPr>
            <a:stCxn id="602" idx="3"/>
          </p:cNvCxnSpPr>
          <p:nvPr/>
        </p:nvCxnSpPr>
        <p:spPr>
          <a:xfrm flipV="1">
            <a:off x="22507945" y="14931616"/>
            <a:ext cx="164562" cy="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矩形 604"/>
          <p:cNvSpPr/>
          <p:nvPr/>
        </p:nvSpPr>
        <p:spPr>
          <a:xfrm>
            <a:off x="14296422" y="14092118"/>
            <a:ext cx="901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LTR</a:t>
            </a:r>
            <a:endParaRPr lang="zh-CN" altLang="en-US" sz="2400" b="1" dirty="0"/>
          </a:p>
        </p:txBody>
      </p:sp>
      <p:sp>
        <p:nvSpPr>
          <p:cNvPr id="609" name="矩形 608"/>
          <p:cNvSpPr/>
          <p:nvPr/>
        </p:nvSpPr>
        <p:spPr>
          <a:xfrm>
            <a:off x="15893049" y="9954987"/>
            <a:ext cx="3689609" cy="28364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50" name="组合 649"/>
          <p:cNvGrpSpPr/>
          <p:nvPr/>
        </p:nvGrpSpPr>
        <p:grpSpPr>
          <a:xfrm>
            <a:off x="19004354" y="14810508"/>
            <a:ext cx="877721" cy="270608"/>
            <a:chOff x="14204038" y="12858750"/>
            <a:chExt cx="877721" cy="270608"/>
          </a:xfrm>
        </p:grpSpPr>
        <p:cxnSp>
          <p:nvCxnSpPr>
            <p:cNvPr id="651" name="直接箭头连接符 650"/>
            <p:cNvCxnSpPr>
              <a:stCxn id="653" idx="3"/>
              <a:endCxn id="654" idx="3"/>
            </p:cNvCxnSpPr>
            <p:nvPr/>
          </p:nvCxnSpPr>
          <p:spPr>
            <a:xfrm flipV="1">
              <a:off x="14602981" y="12994049"/>
              <a:ext cx="478778" cy="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3" name="矩形 652"/>
            <p:cNvSpPr/>
            <p:nvPr/>
          </p:nvSpPr>
          <p:spPr>
            <a:xfrm>
              <a:off x="14214326" y="12858750"/>
              <a:ext cx="388655" cy="2706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4" name="矩形 653"/>
            <p:cNvSpPr/>
            <p:nvPr/>
          </p:nvSpPr>
          <p:spPr>
            <a:xfrm>
              <a:off x="14204038" y="12858750"/>
              <a:ext cx="877721" cy="2705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5" name="组合 654"/>
          <p:cNvGrpSpPr/>
          <p:nvPr/>
        </p:nvGrpSpPr>
        <p:grpSpPr>
          <a:xfrm>
            <a:off x="20563368" y="14796311"/>
            <a:ext cx="877721" cy="270608"/>
            <a:chOff x="14204038" y="12858750"/>
            <a:chExt cx="877721" cy="270608"/>
          </a:xfrm>
        </p:grpSpPr>
        <p:cxnSp>
          <p:nvCxnSpPr>
            <p:cNvPr id="656" name="直接箭头连接符 655"/>
            <p:cNvCxnSpPr>
              <a:stCxn id="657" idx="3"/>
              <a:endCxn id="658" idx="3"/>
            </p:cNvCxnSpPr>
            <p:nvPr/>
          </p:nvCxnSpPr>
          <p:spPr>
            <a:xfrm flipV="1">
              <a:off x="14602981" y="12994049"/>
              <a:ext cx="478778" cy="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7" name="矩形 656"/>
            <p:cNvSpPr/>
            <p:nvPr/>
          </p:nvSpPr>
          <p:spPr>
            <a:xfrm>
              <a:off x="14214326" y="12858750"/>
              <a:ext cx="388655" cy="2706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8" name="矩形 657"/>
            <p:cNvSpPr/>
            <p:nvPr/>
          </p:nvSpPr>
          <p:spPr>
            <a:xfrm>
              <a:off x="14204038" y="12858750"/>
              <a:ext cx="877721" cy="2705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9" name="组合 658"/>
          <p:cNvGrpSpPr/>
          <p:nvPr/>
        </p:nvGrpSpPr>
        <p:grpSpPr>
          <a:xfrm rot="10800000">
            <a:off x="22676390" y="14796311"/>
            <a:ext cx="877721" cy="270608"/>
            <a:chOff x="14204038" y="12858750"/>
            <a:chExt cx="877721" cy="270608"/>
          </a:xfrm>
        </p:grpSpPr>
        <p:cxnSp>
          <p:nvCxnSpPr>
            <p:cNvPr id="661" name="直接箭头连接符 660"/>
            <p:cNvCxnSpPr>
              <a:stCxn id="662" idx="3"/>
              <a:endCxn id="663" idx="3"/>
            </p:cNvCxnSpPr>
            <p:nvPr/>
          </p:nvCxnSpPr>
          <p:spPr>
            <a:xfrm flipV="1">
              <a:off x="14602981" y="12994049"/>
              <a:ext cx="478778" cy="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2" name="矩形 661"/>
            <p:cNvSpPr/>
            <p:nvPr/>
          </p:nvSpPr>
          <p:spPr>
            <a:xfrm>
              <a:off x="14214326" y="12858750"/>
              <a:ext cx="388655" cy="2706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3" name="矩形 662"/>
            <p:cNvSpPr/>
            <p:nvPr/>
          </p:nvSpPr>
          <p:spPr>
            <a:xfrm>
              <a:off x="14204038" y="12858750"/>
              <a:ext cx="877721" cy="2705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4" name="矩形 663"/>
          <p:cNvSpPr/>
          <p:nvPr/>
        </p:nvSpPr>
        <p:spPr>
          <a:xfrm>
            <a:off x="19037344" y="14148073"/>
            <a:ext cx="901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LTR</a:t>
            </a:r>
            <a:endParaRPr lang="zh-CN" altLang="en-US" sz="2400" b="1" dirty="0"/>
          </a:p>
        </p:txBody>
      </p:sp>
      <p:sp>
        <p:nvSpPr>
          <p:cNvPr id="665" name="矩形 664"/>
          <p:cNvSpPr/>
          <p:nvPr/>
        </p:nvSpPr>
        <p:spPr>
          <a:xfrm>
            <a:off x="20524997" y="14148597"/>
            <a:ext cx="901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TIR</a:t>
            </a:r>
            <a:endParaRPr lang="zh-CN" altLang="en-US" sz="2400" b="1" dirty="0"/>
          </a:p>
        </p:txBody>
      </p:sp>
      <p:sp>
        <p:nvSpPr>
          <p:cNvPr id="666" name="矩形 665"/>
          <p:cNvSpPr/>
          <p:nvPr/>
        </p:nvSpPr>
        <p:spPr>
          <a:xfrm>
            <a:off x="22730481" y="14148073"/>
            <a:ext cx="901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TIR</a:t>
            </a:r>
            <a:endParaRPr lang="zh-CN" altLang="en-US" sz="2400" dirty="0"/>
          </a:p>
        </p:txBody>
      </p:sp>
      <p:sp>
        <p:nvSpPr>
          <p:cNvPr id="667" name="矩形 666"/>
          <p:cNvSpPr/>
          <p:nvPr/>
        </p:nvSpPr>
        <p:spPr>
          <a:xfrm>
            <a:off x="21058931" y="10475294"/>
            <a:ext cx="32658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Terminal Search</a:t>
            </a:r>
            <a:endParaRPr lang="zh-CN" altLang="en-US" sz="2400" b="1" dirty="0"/>
          </a:p>
        </p:txBody>
      </p:sp>
      <p:sp>
        <p:nvSpPr>
          <p:cNvPr id="668" name="矩形 667"/>
          <p:cNvSpPr/>
          <p:nvPr/>
        </p:nvSpPr>
        <p:spPr>
          <a:xfrm>
            <a:off x="14294119" y="12193330"/>
            <a:ext cx="5403015" cy="27420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9" name="矩形 668"/>
          <p:cNvSpPr/>
          <p:nvPr/>
        </p:nvSpPr>
        <p:spPr>
          <a:xfrm>
            <a:off x="20860781" y="12197090"/>
            <a:ext cx="2570779" cy="285898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0" name="矩形 669"/>
          <p:cNvSpPr/>
          <p:nvPr/>
        </p:nvSpPr>
        <p:spPr>
          <a:xfrm>
            <a:off x="14688567" y="12193319"/>
            <a:ext cx="929126" cy="270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3" name="矩形 672"/>
          <p:cNvSpPr/>
          <p:nvPr/>
        </p:nvSpPr>
        <p:spPr>
          <a:xfrm>
            <a:off x="18422993" y="12193319"/>
            <a:ext cx="929126" cy="2706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75" name="矩形 674"/>
          <p:cNvSpPr/>
          <p:nvPr/>
        </p:nvSpPr>
        <p:spPr>
          <a:xfrm>
            <a:off x="14007242" y="12796844"/>
            <a:ext cx="6272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LLS</a:t>
            </a:r>
            <a:endParaRPr lang="zh-CN" altLang="en-US" sz="2400" b="1" dirty="0"/>
          </a:p>
        </p:txBody>
      </p:sp>
      <p:sp>
        <p:nvSpPr>
          <p:cNvPr id="677" name="矩形 676"/>
          <p:cNvSpPr/>
          <p:nvPr/>
        </p:nvSpPr>
        <p:spPr>
          <a:xfrm>
            <a:off x="17671428" y="12775410"/>
            <a:ext cx="64509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RLS</a:t>
            </a:r>
            <a:endParaRPr lang="zh-CN" altLang="en-US" sz="2400" b="1" dirty="0"/>
          </a:p>
        </p:txBody>
      </p:sp>
      <p:sp>
        <p:nvSpPr>
          <p:cNvPr id="679" name="矩形 678"/>
          <p:cNvSpPr/>
          <p:nvPr/>
        </p:nvSpPr>
        <p:spPr>
          <a:xfrm>
            <a:off x="19337321" y="12780169"/>
            <a:ext cx="8179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RLE</a:t>
            </a:r>
            <a:endParaRPr lang="zh-CN" altLang="en-US" sz="2400" b="1" dirty="0"/>
          </a:p>
        </p:txBody>
      </p:sp>
      <p:cxnSp>
        <p:nvCxnSpPr>
          <p:cNvPr id="680" name="直接箭头连接符 679"/>
          <p:cNvCxnSpPr>
            <a:endCxn id="675" idx="0"/>
          </p:cNvCxnSpPr>
          <p:nvPr/>
        </p:nvCxnSpPr>
        <p:spPr>
          <a:xfrm flipH="1">
            <a:off x="14320853" y="12504457"/>
            <a:ext cx="367714" cy="29238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接箭头连接符 680"/>
          <p:cNvCxnSpPr>
            <a:endCxn id="682" idx="0"/>
          </p:cNvCxnSpPr>
          <p:nvPr/>
        </p:nvCxnSpPr>
        <p:spPr>
          <a:xfrm>
            <a:off x="15662060" y="12479611"/>
            <a:ext cx="338352" cy="317233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2" name="矩形 681"/>
          <p:cNvSpPr/>
          <p:nvPr/>
        </p:nvSpPr>
        <p:spPr>
          <a:xfrm>
            <a:off x="15686801" y="12796844"/>
            <a:ext cx="6272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LLE</a:t>
            </a:r>
            <a:endParaRPr lang="zh-CN" altLang="en-US" sz="2400" b="1" dirty="0"/>
          </a:p>
        </p:txBody>
      </p:sp>
      <p:cxnSp>
        <p:nvCxnSpPr>
          <p:cNvPr id="683" name="直接箭头连接符 682"/>
          <p:cNvCxnSpPr>
            <a:endCxn id="677" idx="0"/>
          </p:cNvCxnSpPr>
          <p:nvPr/>
        </p:nvCxnSpPr>
        <p:spPr>
          <a:xfrm flipH="1">
            <a:off x="17993977" y="12518034"/>
            <a:ext cx="366075" cy="25737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4" name="直接箭头连接符 683"/>
          <p:cNvCxnSpPr>
            <a:endCxn id="679" idx="0"/>
          </p:cNvCxnSpPr>
          <p:nvPr/>
        </p:nvCxnSpPr>
        <p:spPr>
          <a:xfrm>
            <a:off x="19352120" y="12518034"/>
            <a:ext cx="394169" cy="26213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曲线连接符 68"/>
          <p:cNvCxnSpPr>
            <a:stCxn id="670" idx="0"/>
            <a:endCxn id="673" idx="0"/>
          </p:cNvCxnSpPr>
          <p:nvPr/>
        </p:nvCxnSpPr>
        <p:spPr>
          <a:xfrm rot="5400000" flipH="1" flipV="1">
            <a:off x="17020343" y="10326106"/>
            <a:ext cx="12700" cy="3734426"/>
          </a:xfrm>
          <a:prstGeom prst="curvedConnector3">
            <a:avLst>
              <a:gd name="adj1" fmla="val 30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5" name="矩形 684"/>
          <p:cNvSpPr/>
          <p:nvPr/>
        </p:nvSpPr>
        <p:spPr>
          <a:xfrm>
            <a:off x="21008955" y="12199669"/>
            <a:ext cx="564544" cy="2799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6" name="矩形 685"/>
          <p:cNvSpPr/>
          <p:nvPr/>
        </p:nvSpPr>
        <p:spPr>
          <a:xfrm>
            <a:off x="22781961" y="12199669"/>
            <a:ext cx="564544" cy="2799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7" name="矩形 686"/>
          <p:cNvSpPr/>
          <p:nvPr/>
        </p:nvSpPr>
        <p:spPr>
          <a:xfrm>
            <a:off x="15599823" y="11389847"/>
            <a:ext cx="9090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/>
              <a:t>High identity between left and right LTR/TIR sequences</a:t>
            </a:r>
            <a:endParaRPr lang="zh-CN" altLang="en-US" sz="2400" dirty="0"/>
          </a:p>
        </p:txBody>
      </p:sp>
      <p:sp>
        <p:nvSpPr>
          <p:cNvPr id="692" name="矩形 691"/>
          <p:cNvSpPr/>
          <p:nvPr/>
        </p:nvSpPr>
        <p:spPr>
          <a:xfrm>
            <a:off x="20612641" y="12796843"/>
            <a:ext cx="6272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LTS</a:t>
            </a:r>
            <a:endParaRPr lang="zh-CN" altLang="en-US" sz="2400" b="1" dirty="0"/>
          </a:p>
        </p:txBody>
      </p:sp>
      <p:sp>
        <p:nvSpPr>
          <p:cNvPr id="693" name="矩形 692"/>
          <p:cNvSpPr/>
          <p:nvPr/>
        </p:nvSpPr>
        <p:spPr>
          <a:xfrm>
            <a:off x="22314821" y="12775409"/>
            <a:ext cx="71573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RTS</a:t>
            </a:r>
            <a:endParaRPr lang="zh-CN" altLang="en-US" sz="2400" b="1" dirty="0"/>
          </a:p>
        </p:txBody>
      </p:sp>
      <p:sp>
        <p:nvSpPr>
          <p:cNvPr id="694" name="矩形 693"/>
          <p:cNvSpPr/>
          <p:nvPr/>
        </p:nvSpPr>
        <p:spPr>
          <a:xfrm>
            <a:off x="23144934" y="12766067"/>
            <a:ext cx="81793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RTE</a:t>
            </a:r>
            <a:endParaRPr lang="zh-CN" altLang="en-US" sz="2400" b="1" dirty="0"/>
          </a:p>
        </p:txBody>
      </p:sp>
      <p:sp>
        <p:nvSpPr>
          <p:cNvPr id="695" name="矩形 694"/>
          <p:cNvSpPr/>
          <p:nvPr/>
        </p:nvSpPr>
        <p:spPr>
          <a:xfrm>
            <a:off x="21406551" y="12796842"/>
            <a:ext cx="62722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LTE</a:t>
            </a:r>
            <a:endParaRPr lang="zh-CN" altLang="en-US" sz="2400" b="1" dirty="0"/>
          </a:p>
        </p:txBody>
      </p:sp>
      <p:cxnSp>
        <p:nvCxnSpPr>
          <p:cNvPr id="696" name="直接箭头连接符 695"/>
          <p:cNvCxnSpPr>
            <a:endCxn id="692" idx="0"/>
          </p:cNvCxnSpPr>
          <p:nvPr/>
        </p:nvCxnSpPr>
        <p:spPr>
          <a:xfrm flipH="1">
            <a:off x="20926252" y="12479611"/>
            <a:ext cx="109381" cy="31723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直接箭头连接符 696"/>
          <p:cNvCxnSpPr>
            <a:endCxn id="695" idx="0"/>
          </p:cNvCxnSpPr>
          <p:nvPr/>
        </p:nvCxnSpPr>
        <p:spPr>
          <a:xfrm>
            <a:off x="21580749" y="12513033"/>
            <a:ext cx="139413" cy="28380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直接箭头连接符 697"/>
          <p:cNvCxnSpPr>
            <a:endCxn id="693" idx="0"/>
          </p:cNvCxnSpPr>
          <p:nvPr/>
        </p:nvCxnSpPr>
        <p:spPr>
          <a:xfrm flipH="1">
            <a:off x="22672688" y="12513033"/>
            <a:ext cx="133788" cy="26237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直接箭头连接符 698"/>
          <p:cNvCxnSpPr>
            <a:endCxn id="694" idx="0"/>
          </p:cNvCxnSpPr>
          <p:nvPr/>
        </p:nvCxnSpPr>
        <p:spPr>
          <a:xfrm>
            <a:off x="23346505" y="12497440"/>
            <a:ext cx="207397" cy="268627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0" name="曲线连接符 699"/>
          <p:cNvCxnSpPr>
            <a:stCxn id="685" idx="0"/>
            <a:endCxn id="686" idx="0"/>
          </p:cNvCxnSpPr>
          <p:nvPr/>
        </p:nvCxnSpPr>
        <p:spPr>
          <a:xfrm rot="5400000" flipH="1" flipV="1">
            <a:off x="22177730" y="11313166"/>
            <a:ext cx="12700" cy="1773006"/>
          </a:xfrm>
          <a:prstGeom prst="curvedConnector3">
            <a:avLst>
              <a:gd name="adj1" fmla="val 2700000"/>
            </a:avLst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直接箭头连接符 700"/>
          <p:cNvCxnSpPr/>
          <p:nvPr/>
        </p:nvCxnSpPr>
        <p:spPr>
          <a:xfrm>
            <a:off x="20462576" y="13268631"/>
            <a:ext cx="0" cy="106486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矩形 701"/>
          <p:cNvSpPr/>
          <p:nvPr/>
        </p:nvSpPr>
        <p:spPr>
          <a:xfrm>
            <a:off x="9767313" y="5807746"/>
            <a:ext cx="147208" cy="184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03" name="矩形 702"/>
          <p:cNvSpPr/>
          <p:nvPr/>
        </p:nvSpPr>
        <p:spPr>
          <a:xfrm>
            <a:off x="27121819" y="3294848"/>
            <a:ext cx="147208" cy="184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04" name="文本框 703"/>
          <p:cNvSpPr txBox="1"/>
          <p:nvPr/>
        </p:nvSpPr>
        <p:spPr>
          <a:xfrm>
            <a:off x="26022483" y="3596198"/>
            <a:ext cx="234588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Impurity</a:t>
            </a:r>
          </a:p>
        </p:txBody>
      </p:sp>
      <p:sp>
        <p:nvSpPr>
          <p:cNvPr id="706" name="文本框 705"/>
          <p:cNvSpPr txBox="1"/>
          <p:nvPr/>
        </p:nvSpPr>
        <p:spPr>
          <a:xfrm>
            <a:off x="25922008" y="7348829"/>
            <a:ext cx="271807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Subsequences alignments</a:t>
            </a:r>
          </a:p>
        </p:txBody>
      </p:sp>
      <p:sp>
        <p:nvSpPr>
          <p:cNvPr id="201" name="椭圆 200"/>
          <p:cNvSpPr/>
          <p:nvPr/>
        </p:nvSpPr>
        <p:spPr>
          <a:xfrm>
            <a:off x="26743393" y="6690576"/>
            <a:ext cx="761745" cy="66232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chemeClr val="tx1"/>
                </a:solidFill>
              </a:rPr>
              <a:t>1-6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202" name="矩形 201"/>
          <p:cNvSpPr/>
          <p:nvPr/>
        </p:nvSpPr>
        <p:spPr>
          <a:xfrm>
            <a:off x="26965018" y="7834270"/>
            <a:ext cx="42832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/>
              <a:t>S</a:t>
            </a:r>
            <a:r>
              <a:rPr lang="en-US" altLang="zh-CN" sz="2400" b="1" baseline="-25000" dirty="0" err="1"/>
              <a:t>k</a:t>
            </a:r>
            <a:endParaRPr lang="zh-CN" altLang="en-US" sz="2400" b="1" baseline="-25000" dirty="0"/>
          </a:p>
        </p:txBody>
      </p:sp>
      <p:sp>
        <p:nvSpPr>
          <p:cNvPr id="709" name="矩形 708"/>
          <p:cNvSpPr/>
          <p:nvPr/>
        </p:nvSpPr>
        <p:spPr>
          <a:xfrm>
            <a:off x="26943710" y="8857347"/>
            <a:ext cx="4331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 err="1"/>
              <a:t>E</a:t>
            </a:r>
            <a:r>
              <a:rPr lang="en-US" altLang="zh-CN" sz="2400" b="1" baseline="-25000" dirty="0" err="1"/>
              <a:t>k</a:t>
            </a:r>
            <a:endParaRPr lang="zh-CN" altLang="en-US" sz="2400" b="1" baseline="-25000" dirty="0"/>
          </a:p>
        </p:txBody>
      </p:sp>
      <p:sp>
        <p:nvSpPr>
          <p:cNvPr id="710" name="文本框 709"/>
          <p:cNvSpPr txBox="1"/>
          <p:nvPr/>
        </p:nvSpPr>
        <p:spPr>
          <a:xfrm>
            <a:off x="25960583" y="8201236"/>
            <a:ext cx="2718073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altLang="zh-CN" dirty="0"/>
              <a:t>The start position of k-</a:t>
            </a:r>
            <a:r>
              <a:rPr lang="en-US" altLang="zh-CN" dirty="0" err="1"/>
              <a:t>th</a:t>
            </a:r>
            <a:r>
              <a:rPr lang="en-US" altLang="zh-CN" dirty="0"/>
              <a:t> subsequence </a:t>
            </a:r>
            <a:endParaRPr lang="en-US" dirty="0"/>
          </a:p>
        </p:txBody>
      </p:sp>
      <p:sp>
        <p:nvSpPr>
          <p:cNvPr id="711" name="文本框 710"/>
          <p:cNvSpPr txBox="1"/>
          <p:nvPr/>
        </p:nvSpPr>
        <p:spPr>
          <a:xfrm>
            <a:off x="25960583" y="9229782"/>
            <a:ext cx="2718073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altLang="zh-CN" dirty="0"/>
              <a:t>The end position of k-</a:t>
            </a:r>
            <a:r>
              <a:rPr lang="en-US" altLang="zh-CN" dirty="0" err="1"/>
              <a:t>th</a:t>
            </a:r>
            <a:r>
              <a:rPr lang="en-US" altLang="zh-CN" dirty="0"/>
              <a:t> subsequence </a:t>
            </a:r>
          </a:p>
        </p:txBody>
      </p:sp>
      <p:sp>
        <p:nvSpPr>
          <p:cNvPr id="712" name="文本框 711"/>
          <p:cNvSpPr txBox="1"/>
          <p:nvPr/>
        </p:nvSpPr>
        <p:spPr>
          <a:xfrm>
            <a:off x="18402179" y="8622445"/>
            <a:ext cx="41207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Candidate TE sequences</a:t>
            </a:r>
          </a:p>
        </p:txBody>
      </p:sp>
      <p:sp>
        <p:nvSpPr>
          <p:cNvPr id="713" name="矩形 712"/>
          <p:cNvSpPr/>
          <p:nvPr/>
        </p:nvSpPr>
        <p:spPr>
          <a:xfrm>
            <a:off x="26066798" y="10015917"/>
            <a:ext cx="230156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LLS/LLE/RLS/RLE</a:t>
            </a:r>
            <a:endParaRPr lang="zh-CN" altLang="en-US" sz="2400" b="1" dirty="0"/>
          </a:p>
        </p:txBody>
      </p:sp>
      <p:sp>
        <p:nvSpPr>
          <p:cNvPr id="714" name="文本框 713"/>
          <p:cNvSpPr txBox="1"/>
          <p:nvPr/>
        </p:nvSpPr>
        <p:spPr>
          <a:xfrm>
            <a:off x="25960583" y="10430191"/>
            <a:ext cx="2718073" cy="92333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altLang="zh-CN" dirty="0"/>
              <a:t>Left LTR start/ Left LTR end/ Right LTR start/ Right LTR end position</a:t>
            </a:r>
            <a:endParaRPr lang="en-US" dirty="0"/>
          </a:p>
        </p:txBody>
      </p:sp>
      <p:sp>
        <p:nvSpPr>
          <p:cNvPr id="721" name="文本框 720"/>
          <p:cNvSpPr txBox="1"/>
          <p:nvPr/>
        </p:nvSpPr>
        <p:spPr>
          <a:xfrm>
            <a:off x="25986297" y="13541719"/>
            <a:ext cx="271807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altLang="zh-CN" dirty="0"/>
              <a:t>Long terminal repeat (LTR)</a:t>
            </a:r>
            <a:endParaRPr lang="en-US" dirty="0"/>
          </a:p>
        </p:txBody>
      </p:sp>
      <p:sp>
        <p:nvSpPr>
          <p:cNvPr id="722" name="矩形 721"/>
          <p:cNvSpPr/>
          <p:nvPr/>
        </p:nvSpPr>
        <p:spPr>
          <a:xfrm>
            <a:off x="26050588" y="11540534"/>
            <a:ext cx="258949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LTS/LTE/RTS/RTE</a:t>
            </a:r>
            <a:endParaRPr lang="zh-CN" altLang="en-US" sz="2400" b="1" dirty="0"/>
          </a:p>
        </p:txBody>
      </p:sp>
      <p:sp>
        <p:nvSpPr>
          <p:cNvPr id="723" name="文本框 722"/>
          <p:cNvSpPr txBox="1"/>
          <p:nvPr/>
        </p:nvSpPr>
        <p:spPr>
          <a:xfrm>
            <a:off x="25959488" y="12007929"/>
            <a:ext cx="2718073" cy="92333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altLang="zh-CN" dirty="0"/>
              <a:t>Left TIR start/ Left TIR end/ Right TIR start/ Right TIR end position</a:t>
            </a:r>
            <a:endParaRPr lang="en-US" dirty="0"/>
          </a:p>
        </p:txBody>
      </p:sp>
      <p:grpSp>
        <p:nvGrpSpPr>
          <p:cNvPr id="724" name="组合 723"/>
          <p:cNvGrpSpPr/>
          <p:nvPr/>
        </p:nvGrpSpPr>
        <p:grpSpPr>
          <a:xfrm>
            <a:off x="26778719" y="13185268"/>
            <a:ext cx="877721" cy="270608"/>
            <a:chOff x="14204038" y="12858750"/>
            <a:chExt cx="877721" cy="270608"/>
          </a:xfrm>
        </p:grpSpPr>
        <p:cxnSp>
          <p:nvCxnSpPr>
            <p:cNvPr id="725" name="直接箭头连接符 724"/>
            <p:cNvCxnSpPr>
              <a:stCxn id="726" idx="3"/>
              <a:endCxn id="727" idx="3"/>
            </p:cNvCxnSpPr>
            <p:nvPr/>
          </p:nvCxnSpPr>
          <p:spPr>
            <a:xfrm flipV="1">
              <a:off x="14602981" y="12994049"/>
              <a:ext cx="478778" cy="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6" name="矩形 725"/>
            <p:cNvSpPr/>
            <p:nvPr/>
          </p:nvSpPr>
          <p:spPr>
            <a:xfrm>
              <a:off x="14214326" y="12858750"/>
              <a:ext cx="388655" cy="2706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7" name="矩形 726"/>
            <p:cNvSpPr/>
            <p:nvPr/>
          </p:nvSpPr>
          <p:spPr>
            <a:xfrm>
              <a:off x="14204038" y="12858750"/>
              <a:ext cx="877721" cy="2705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728" name="组合 727"/>
          <p:cNvGrpSpPr/>
          <p:nvPr/>
        </p:nvGrpSpPr>
        <p:grpSpPr>
          <a:xfrm rot="10800000">
            <a:off x="26789007" y="14168053"/>
            <a:ext cx="877721" cy="270608"/>
            <a:chOff x="14204038" y="12858750"/>
            <a:chExt cx="877721" cy="270608"/>
          </a:xfrm>
        </p:grpSpPr>
        <p:cxnSp>
          <p:nvCxnSpPr>
            <p:cNvPr id="729" name="直接箭头连接符 728"/>
            <p:cNvCxnSpPr>
              <a:stCxn id="730" idx="3"/>
              <a:endCxn id="731" idx="3"/>
            </p:cNvCxnSpPr>
            <p:nvPr/>
          </p:nvCxnSpPr>
          <p:spPr>
            <a:xfrm flipV="1">
              <a:off x="14602981" y="12994049"/>
              <a:ext cx="478778" cy="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0" name="矩形 729"/>
            <p:cNvSpPr/>
            <p:nvPr/>
          </p:nvSpPr>
          <p:spPr>
            <a:xfrm>
              <a:off x="14214326" y="12858750"/>
              <a:ext cx="388655" cy="2706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1" name="矩形 730"/>
            <p:cNvSpPr/>
            <p:nvPr/>
          </p:nvSpPr>
          <p:spPr>
            <a:xfrm>
              <a:off x="14204038" y="12858750"/>
              <a:ext cx="877721" cy="2705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732" name="文本框 731"/>
          <p:cNvSpPr txBox="1"/>
          <p:nvPr/>
        </p:nvSpPr>
        <p:spPr>
          <a:xfrm>
            <a:off x="25822016" y="14506808"/>
            <a:ext cx="2818066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altLang="zh-CN" dirty="0"/>
              <a:t>Terminal inverted repeat (TIR)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9567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>
            <a:stCxn id="8" idx="1"/>
            <a:endCxn id="17" idx="3"/>
          </p:cNvCxnSpPr>
          <p:nvPr/>
        </p:nvCxnSpPr>
        <p:spPr>
          <a:xfrm flipH="1">
            <a:off x="17554551" y="4730841"/>
            <a:ext cx="1081740" cy="3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8215197" y="6023414"/>
            <a:ext cx="3675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repeated </a:t>
            </a:r>
            <a:r>
              <a:rPr lang="en-US" altLang="zh-CN" sz="2400" dirty="0" err="1"/>
              <a:t>kmers</a:t>
            </a:r>
            <a:r>
              <a:rPr lang="en-US" altLang="zh-CN" sz="2400" dirty="0"/>
              <a:t> hash table</a:t>
            </a:r>
            <a:endParaRPr lang="zh-CN" altLang="en-US" sz="2400" dirty="0"/>
          </a:p>
        </p:txBody>
      </p:sp>
      <p:cxnSp>
        <p:nvCxnSpPr>
          <p:cNvPr id="6" name="肘形连接符 5"/>
          <p:cNvCxnSpPr>
            <a:stCxn id="37" idx="3"/>
            <a:endCxn id="7" idx="0"/>
          </p:cNvCxnSpPr>
          <p:nvPr/>
        </p:nvCxnSpPr>
        <p:spPr>
          <a:xfrm>
            <a:off x="17579635" y="929733"/>
            <a:ext cx="2400338" cy="10625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8510857" y="1992237"/>
            <a:ext cx="2938235" cy="916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18636293" y="3602000"/>
          <a:ext cx="2691219" cy="225768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01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Key (</a:t>
                      </a:r>
                      <a:r>
                        <a:rPr lang="en-US" altLang="zh-CN" sz="1600" dirty="0" err="1"/>
                        <a:t>kmer</a:t>
                      </a:r>
                      <a:r>
                        <a:rPr lang="en-US" altLang="zh-CN" sz="1600" dirty="0"/>
                        <a:t>)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Value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9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AAA……AAA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9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AAA……TTT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71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……</a:t>
                      </a:r>
                    </a:p>
                  </a:txBody>
                  <a:tcPr marL="91443" marR="91443" marT="45722" marB="45722" vert="eaVert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……</a:t>
                      </a:r>
                    </a:p>
                  </a:txBody>
                  <a:tcPr marL="91443" marR="91443" marT="45722" marB="45722" vert="eaVert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9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GGG……GGG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>
            <a:stCxn id="49" idx="2"/>
          </p:cNvCxnSpPr>
          <p:nvPr/>
        </p:nvCxnSpPr>
        <p:spPr>
          <a:xfrm flipH="1">
            <a:off x="14525046" y="6313708"/>
            <a:ext cx="1022775" cy="622023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9" idx="2"/>
          </p:cNvCxnSpPr>
          <p:nvPr/>
        </p:nvCxnSpPr>
        <p:spPr>
          <a:xfrm>
            <a:off x="15547821" y="6313706"/>
            <a:ext cx="1052457" cy="604462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六边形 10"/>
          <p:cNvSpPr/>
          <p:nvPr/>
        </p:nvSpPr>
        <p:spPr>
          <a:xfrm>
            <a:off x="14439680" y="8201594"/>
            <a:ext cx="2173146" cy="836359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sz="2400">
                <a:sym typeface="+mn-ea"/>
              </a:rPr>
              <a:t>Impurity </a:t>
            </a:r>
            <a:r>
              <a:rPr lang="en-US" sz="2400" dirty="0">
                <a:sym typeface="+mn-ea"/>
              </a:rPr>
              <a:t>removal</a:t>
            </a:r>
          </a:p>
        </p:txBody>
      </p:sp>
      <p:sp>
        <p:nvSpPr>
          <p:cNvPr id="13" name="矩形 12"/>
          <p:cNvSpPr/>
          <p:nvPr/>
        </p:nvSpPr>
        <p:spPr>
          <a:xfrm>
            <a:off x="13814345" y="9831083"/>
            <a:ext cx="3441916" cy="769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六边形 13"/>
          <p:cNvSpPr/>
          <p:nvPr/>
        </p:nvSpPr>
        <p:spPr>
          <a:xfrm>
            <a:off x="14442236" y="11574274"/>
            <a:ext cx="2190361" cy="908010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ym typeface="+mn-ea"/>
              </a:rPr>
              <a:t>LTR/TIR finder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548564" y="1992785"/>
            <a:ext cx="4005989" cy="903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文本框 15"/>
          <p:cNvSpPr txBox="1"/>
          <p:nvPr/>
        </p:nvSpPr>
        <p:spPr>
          <a:xfrm>
            <a:off x="15801220" y="2211889"/>
            <a:ext cx="51886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altLang="zh-CN" sz="1800" dirty="0">
                <a:sym typeface="+mn-ea"/>
              </a:rPr>
              <a:t>…</a:t>
            </a:r>
            <a:endParaRPr lang="zh-CN" altLang="en-US" sz="1800" dirty="0"/>
          </a:p>
        </p:txBody>
      </p:sp>
      <p:sp>
        <p:nvSpPr>
          <p:cNvPr id="17" name="矩形 16"/>
          <p:cNvSpPr/>
          <p:nvPr/>
        </p:nvSpPr>
        <p:spPr>
          <a:xfrm>
            <a:off x="13548564" y="4282628"/>
            <a:ext cx="4005989" cy="903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/>
        </p:nvSpPr>
        <p:spPr>
          <a:xfrm>
            <a:off x="13548564" y="3915613"/>
            <a:ext cx="4005989" cy="363518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multi-processing</a:t>
            </a:r>
          </a:p>
        </p:txBody>
      </p:sp>
      <p:cxnSp>
        <p:nvCxnSpPr>
          <p:cNvPr id="19" name="直接箭头连接符 18"/>
          <p:cNvCxnSpPr>
            <a:stCxn id="7" idx="2"/>
            <a:endCxn id="8" idx="0"/>
          </p:cNvCxnSpPr>
          <p:nvPr/>
        </p:nvCxnSpPr>
        <p:spPr>
          <a:xfrm>
            <a:off x="19979975" y="2908785"/>
            <a:ext cx="1927" cy="693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5" idx="2"/>
            <a:endCxn id="18" idx="0"/>
          </p:cNvCxnSpPr>
          <p:nvPr/>
        </p:nvCxnSpPr>
        <p:spPr>
          <a:xfrm>
            <a:off x="15551557" y="2896086"/>
            <a:ext cx="0" cy="1019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7" idx="2"/>
            <a:endCxn id="15" idx="0"/>
          </p:cNvCxnSpPr>
          <p:nvPr/>
        </p:nvCxnSpPr>
        <p:spPr>
          <a:xfrm>
            <a:off x="15549737" y="1069800"/>
            <a:ext cx="1820" cy="922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7" idx="2"/>
            <a:endCxn id="49" idx="0"/>
          </p:cNvCxnSpPr>
          <p:nvPr/>
        </p:nvCxnSpPr>
        <p:spPr>
          <a:xfrm flipH="1">
            <a:off x="15547819" y="5041781"/>
            <a:ext cx="2900" cy="99411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5801220" y="4510723"/>
            <a:ext cx="51886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altLang="zh-CN" sz="1800" dirty="0">
                <a:sym typeface="+mn-ea"/>
              </a:rPr>
              <a:t>…</a:t>
            </a:r>
            <a:endParaRPr lang="zh-CN" altLang="en-US" sz="1800" dirty="0"/>
          </a:p>
        </p:txBody>
      </p:sp>
      <p:cxnSp>
        <p:nvCxnSpPr>
          <p:cNvPr id="24" name="直接箭头连接符 23"/>
          <p:cNvCxnSpPr>
            <a:stCxn id="51" idx="2"/>
          </p:cNvCxnSpPr>
          <p:nvPr/>
        </p:nvCxnSpPr>
        <p:spPr>
          <a:xfrm flipH="1">
            <a:off x="15524980" y="7159263"/>
            <a:ext cx="1275" cy="9987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endCxn id="13" idx="0"/>
          </p:cNvCxnSpPr>
          <p:nvPr/>
        </p:nvCxnSpPr>
        <p:spPr>
          <a:xfrm flipH="1">
            <a:off x="15535305" y="9055831"/>
            <a:ext cx="1007" cy="775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菱形 25"/>
          <p:cNvSpPr/>
          <p:nvPr/>
        </p:nvSpPr>
        <p:spPr>
          <a:xfrm>
            <a:off x="14205405" y="4505202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7" name="菱形 26"/>
          <p:cNvSpPr/>
          <p:nvPr/>
        </p:nvSpPr>
        <p:spPr>
          <a:xfrm>
            <a:off x="15257622" y="4501392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菱形 27"/>
          <p:cNvSpPr/>
          <p:nvPr/>
        </p:nvSpPr>
        <p:spPr>
          <a:xfrm>
            <a:off x="16415258" y="4505202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" name="矩形 30"/>
          <p:cNvSpPr/>
          <p:nvPr/>
        </p:nvSpPr>
        <p:spPr>
          <a:xfrm>
            <a:off x="13968692" y="14612766"/>
            <a:ext cx="3109209" cy="769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" name="文本框 31"/>
          <p:cNvSpPr txBox="1"/>
          <p:nvPr/>
        </p:nvSpPr>
        <p:spPr>
          <a:xfrm>
            <a:off x="13875151" y="15338111"/>
            <a:ext cx="3601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 consensus sequences 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5854069" y="10669535"/>
            <a:ext cx="325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multi-mapped repeats </a:t>
            </a:r>
          </a:p>
        </p:txBody>
      </p:sp>
      <p:sp>
        <p:nvSpPr>
          <p:cNvPr id="35" name="六边形 34"/>
          <p:cNvSpPr/>
          <p:nvPr/>
        </p:nvSpPr>
        <p:spPr>
          <a:xfrm>
            <a:off x="14439682" y="13153251"/>
            <a:ext cx="2259001" cy="837394"/>
          </a:xfrm>
          <a:prstGeom prst="hexagon">
            <a:avLst/>
          </a:prstGeom>
          <a:solidFill>
            <a:srgbClr val="1BA0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ym typeface="+mn-ea"/>
              </a:rPr>
              <a:t>Consensus </a:t>
            </a:r>
            <a:r>
              <a:rPr lang="en-US" altLang="zh-CN" sz="2400" dirty="0">
                <a:sym typeface="+mn-ea"/>
              </a:rPr>
              <a:t>builder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13519839" y="789669"/>
            <a:ext cx="4059796" cy="280131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8" name="圆角矩形 37"/>
          <p:cNvSpPr/>
          <p:nvPr/>
        </p:nvSpPr>
        <p:spPr>
          <a:xfrm>
            <a:off x="14209031" y="2065587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9" name="圆角矩形 38"/>
          <p:cNvSpPr/>
          <p:nvPr/>
        </p:nvSpPr>
        <p:spPr>
          <a:xfrm>
            <a:off x="14203811" y="2616914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0" name="圆角矩形 39"/>
          <p:cNvSpPr/>
          <p:nvPr/>
        </p:nvSpPr>
        <p:spPr>
          <a:xfrm>
            <a:off x="14205963" y="2339193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1" name="圆角矩形 40"/>
          <p:cNvSpPr/>
          <p:nvPr/>
        </p:nvSpPr>
        <p:spPr>
          <a:xfrm>
            <a:off x="15076790" y="2065587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2" name="圆角矩形 41"/>
          <p:cNvSpPr/>
          <p:nvPr/>
        </p:nvSpPr>
        <p:spPr>
          <a:xfrm>
            <a:off x="15074237" y="2616914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/>
        </p:nvSpPr>
        <p:spPr>
          <a:xfrm>
            <a:off x="15072709" y="2343071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4" name="圆角矩形 43"/>
          <p:cNvSpPr/>
          <p:nvPr/>
        </p:nvSpPr>
        <p:spPr>
          <a:xfrm>
            <a:off x="16403103" y="2065587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5" name="圆角矩形 44"/>
          <p:cNvSpPr/>
          <p:nvPr/>
        </p:nvSpPr>
        <p:spPr>
          <a:xfrm>
            <a:off x="16404563" y="2616914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6" name="圆角矩形 45"/>
          <p:cNvSpPr/>
          <p:nvPr/>
        </p:nvSpPr>
        <p:spPr>
          <a:xfrm>
            <a:off x="16403103" y="2343071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7" name="圆角矩形 46"/>
          <p:cNvSpPr/>
          <p:nvPr/>
        </p:nvSpPr>
        <p:spPr>
          <a:xfrm>
            <a:off x="13650014" y="6037073"/>
            <a:ext cx="4059796" cy="280131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8" name="圆角矩形 47"/>
          <p:cNvSpPr/>
          <p:nvPr/>
        </p:nvSpPr>
        <p:spPr>
          <a:xfrm>
            <a:off x="14105612" y="6036806"/>
            <a:ext cx="538666" cy="28008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49" name="圆角矩形 48"/>
          <p:cNvSpPr/>
          <p:nvPr/>
        </p:nvSpPr>
        <p:spPr>
          <a:xfrm>
            <a:off x="15278486" y="6035897"/>
            <a:ext cx="538666" cy="27781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50" name="圆角矩形 49"/>
          <p:cNvSpPr/>
          <p:nvPr/>
        </p:nvSpPr>
        <p:spPr>
          <a:xfrm>
            <a:off x="16553596" y="6037080"/>
            <a:ext cx="538666" cy="27979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51" name="圆角矩形 50"/>
          <p:cNvSpPr/>
          <p:nvPr/>
        </p:nvSpPr>
        <p:spPr>
          <a:xfrm>
            <a:off x="14439682" y="6961151"/>
            <a:ext cx="2173145" cy="19811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" name="矩形 51"/>
          <p:cNvSpPr/>
          <p:nvPr/>
        </p:nvSpPr>
        <p:spPr>
          <a:xfrm>
            <a:off x="15274326" y="6973895"/>
            <a:ext cx="147208" cy="184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53" name="矩形 52"/>
          <p:cNvSpPr/>
          <p:nvPr/>
        </p:nvSpPr>
        <p:spPr>
          <a:xfrm>
            <a:off x="15968400" y="6973484"/>
            <a:ext cx="147208" cy="184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54" name="圆角矩形 53"/>
          <p:cNvSpPr/>
          <p:nvPr/>
        </p:nvSpPr>
        <p:spPr>
          <a:xfrm>
            <a:off x="18938926" y="2161037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" name="圆角矩形 54"/>
          <p:cNvSpPr/>
          <p:nvPr/>
        </p:nvSpPr>
        <p:spPr>
          <a:xfrm>
            <a:off x="19035481" y="2395992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6" name="圆角矩形 55"/>
          <p:cNvSpPr/>
          <p:nvPr/>
        </p:nvSpPr>
        <p:spPr>
          <a:xfrm>
            <a:off x="19132044" y="2608501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7" name="圆角矩形 56"/>
          <p:cNvSpPr/>
          <p:nvPr/>
        </p:nvSpPr>
        <p:spPr>
          <a:xfrm>
            <a:off x="20634380" y="2180374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8" name="圆角矩形 57"/>
          <p:cNvSpPr/>
          <p:nvPr/>
        </p:nvSpPr>
        <p:spPr>
          <a:xfrm>
            <a:off x="20730932" y="2393558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9" name="圆角矩形 58"/>
          <p:cNvSpPr/>
          <p:nvPr/>
        </p:nvSpPr>
        <p:spPr>
          <a:xfrm>
            <a:off x="20827494" y="2627838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0" name="圆角矩形 59"/>
          <p:cNvSpPr/>
          <p:nvPr/>
        </p:nvSpPr>
        <p:spPr>
          <a:xfrm>
            <a:off x="19773975" y="2180374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1" name="圆角矩形 60"/>
          <p:cNvSpPr/>
          <p:nvPr/>
        </p:nvSpPr>
        <p:spPr>
          <a:xfrm>
            <a:off x="19870529" y="2393558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2" name="圆角矩形 61"/>
          <p:cNvSpPr/>
          <p:nvPr/>
        </p:nvSpPr>
        <p:spPr>
          <a:xfrm>
            <a:off x="19967091" y="2627838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3" name="圆角矩形 62"/>
          <p:cNvSpPr/>
          <p:nvPr/>
        </p:nvSpPr>
        <p:spPr>
          <a:xfrm>
            <a:off x="14030331" y="10018676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4" name="圆角矩形 63"/>
          <p:cNvSpPr/>
          <p:nvPr/>
        </p:nvSpPr>
        <p:spPr>
          <a:xfrm>
            <a:off x="14030331" y="10325389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5" name="圆角矩形 64"/>
          <p:cNvSpPr/>
          <p:nvPr/>
        </p:nvSpPr>
        <p:spPr>
          <a:xfrm>
            <a:off x="14864741" y="10018676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6" name="圆角矩形 65"/>
          <p:cNvSpPr/>
          <p:nvPr/>
        </p:nvSpPr>
        <p:spPr>
          <a:xfrm>
            <a:off x="14864741" y="10325389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7" name="圆角矩形 66"/>
          <p:cNvSpPr/>
          <p:nvPr/>
        </p:nvSpPr>
        <p:spPr>
          <a:xfrm>
            <a:off x="15705501" y="10018676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8" name="圆角矩形 67"/>
          <p:cNvSpPr/>
          <p:nvPr/>
        </p:nvSpPr>
        <p:spPr>
          <a:xfrm>
            <a:off x="15705501" y="10325389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9" name="圆角矩形 68"/>
          <p:cNvSpPr/>
          <p:nvPr/>
        </p:nvSpPr>
        <p:spPr>
          <a:xfrm>
            <a:off x="16539912" y="10018676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0" name="圆角矩形 69"/>
          <p:cNvSpPr/>
          <p:nvPr/>
        </p:nvSpPr>
        <p:spPr>
          <a:xfrm>
            <a:off x="16539912" y="10325389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1" name="圆角矩形 70"/>
          <p:cNvSpPr/>
          <p:nvPr/>
        </p:nvSpPr>
        <p:spPr>
          <a:xfrm>
            <a:off x="14135338" y="14789862"/>
            <a:ext cx="1144834" cy="161256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2" name="圆角矩形 71"/>
          <p:cNvSpPr/>
          <p:nvPr/>
        </p:nvSpPr>
        <p:spPr>
          <a:xfrm>
            <a:off x="15626515" y="14800021"/>
            <a:ext cx="1144834" cy="161256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3" name="圆角矩形 72"/>
          <p:cNvSpPr/>
          <p:nvPr/>
        </p:nvSpPr>
        <p:spPr>
          <a:xfrm>
            <a:off x="14155284" y="15087235"/>
            <a:ext cx="543456" cy="181953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4" name="圆角矩形 73"/>
          <p:cNvSpPr/>
          <p:nvPr/>
        </p:nvSpPr>
        <p:spPr>
          <a:xfrm>
            <a:off x="15230920" y="15087235"/>
            <a:ext cx="543456" cy="181953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5" name="圆角矩形 74"/>
          <p:cNvSpPr/>
          <p:nvPr/>
        </p:nvSpPr>
        <p:spPr>
          <a:xfrm>
            <a:off x="16341685" y="15087235"/>
            <a:ext cx="543456" cy="181953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6" name="圆角矩形 75"/>
          <p:cNvSpPr/>
          <p:nvPr/>
        </p:nvSpPr>
        <p:spPr>
          <a:xfrm>
            <a:off x="1894076" y="1272260"/>
            <a:ext cx="6934960" cy="23772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7" name="矩形 76"/>
          <p:cNvSpPr/>
          <p:nvPr/>
        </p:nvSpPr>
        <p:spPr>
          <a:xfrm>
            <a:off x="3043940" y="1272474"/>
            <a:ext cx="900743" cy="23253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8" name="矩形 77"/>
          <p:cNvSpPr/>
          <p:nvPr/>
        </p:nvSpPr>
        <p:spPr>
          <a:xfrm>
            <a:off x="4691805" y="1272476"/>
            <a:ext cx="900743" cy="23253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9" name="文本框 78"/>
          <p:cNvSpPr txBox="1"/>
          <p:nvPr/>
        </p:nvSpPr>
        <p:spPr>
          <a:xfrm>
            <a:off x="2933357" y="801882"/>
            <a:ext cx="154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Repeat1</a:t>
            </a:r>
            <a:endParaRPr lang="zh-CN" altLang="en-US" sz="2400" dirty="0"/>
          </a:p>
        </p:txBody>
      </p:sp>
      <p:sp>
        <p:nvSpPr>
          <p:cNvPr id="80" name="文本框 79"/>
          <p:cNvSpPr txBox="1"/>
          <p:nvPr/>
        </p:nvSpPr>
        <p:spPr>
          <a:xfrm>
            <a:off x="4616277" y="775608"/>
            <a:ext cx="1345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Repeat2</a:t>
            </a:r>
            <a:endParaRPr lang="zh-CN" altLang="en-US" sz="2400" dirty="0"/>
          </a:p>
        </p:txBody>
      </p:sp>
      <p:sp>
        <p:nvSpPr>
          <p:cNvPr id="81" name="圆角矩形 80"/>
          <p:cNvSpPr/>
          <p:nvPr/>
        </p:nvSpPr>
        <p:spPr>
          <a:xfrm>
            <a:off x="1894084" y="4390790"/>
            <a:ext cx="6934962" cy="23929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2" name="矩形 81"/>
          <p:cNvSpPr/>
          <p:nvPr/>
        </p:nvSpPr>
        <p:spPr>
          <a:xfrm>
            <a:off x="3036684" y="4390788"/>
            <a:ext cx="900743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684549" y="4390788"/>
            <a:ext cx="900743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3064326" y="1666773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5" name="圆角矩形 84"/>
          <p:cNvSpPr/>
          <p:nvPr/>
        </p:nvSpPr>
        <p:spPr>
          <a:xfrm>
            <a:off x="3163990" y="1871192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6" name="圆角矩形 85"/>
          <p:cNvSpPr/>
          <p:nvPr/>
        </p:nvSpPr>
        <p:spPr>
          <a:xfrm>
            <a:off x="3281050" y="2071350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7" name="圆角矩形 86"/>
          <p:cNvSpPr/>
          <p:nvPr/>
        </p:nvSpPr>
        <p:spPr>
          <a:xfrm>
            <a:off x="3398026" y="2287693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8" name="圆角矩形 87"/>
          <p:cNvSpPr/>
          <p:nvPr/>
        </p:nvSpPr>
        <p:spPr>
          <a:xfrm>
            <a:off x="3581835" y="2504036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9" name="圆角矩形 88"/>
          <p:cNvSpPr/>
          <p:nvPr/>
        </p:nvSpPr>
        <p:spPr>
          <a:xfrm>
            <a:off x="4709992" y="1666773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0" name="圆角矩形 89"/>
          <p:cNvSpPr/>
          <p:nvPr/>
        </p:nvSpPr>
        <p:spPr>
          <a:xfrm>
            <a:off x="4857281" y="1871192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1" name="圆角矩形 90"/>
          <p:cNvSpPr/>
          <p:nvPr/>
        </p:nvSpPr>
        <p:spPr>
          <a:xfrm>
            <a:off x="4974339" y="2071350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2" name="圆角矩形 91"/>
          <p:cNvSpPr/>
          <p:nvPr/>
        </p:nvSpPr>
        <p:spPr>
          <a:xfrm>
            <a:off x="5091317" y="2287693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3" name="圆角矩形 92"/>
          <p:cNvSpPr/>
          <p:nvPr/>
        </p:nvSpPr>
        <p:spPr>
          <a:xfrm>
            <a:off x="5227498" y="2504036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4" name="圆角矩形 93"/>
          <p:cNvSpPr/>
          <p:nvPr/>
        </p:nvSpPr>
        <p:spPr>
          <a:xfrm>
            <a:off x="3650957" y="2720380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5" name="圆角矩形 94"/>
          <p:cNvSpPr/>
          <p:nvPr/>
        </p:nvSpPr>
        <p:spPr>
          <a:xfrm>
            <a:off x="3755216" y="2916925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6" name="圆角矩形 95"/>
          <p:cNvSpPr/>
          <p:nvPr/>
        </p:nvSpPr>
        <p:spPr>
          <a:xfrm>
            <a:off x="3913711" y="3149981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7" name="圆角矩形 96"/>
          <p:cNvSpPr/>
          <p:nvPr/>
        </p:nvSpPr>
        <p:spPr>
          <a:xfrm>
            <a:off x="4058489" y="3387412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8" name="圆角矩形 97"/>
          <p:cNvSpPr/>
          <p:nvPr/>
        </p:nvSpPr>
        <p:spPr>
          <a:xfrm>
            <a:off x="4162747" y="3593481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9" name="圆角矩形 98"/>
          <p:cNvSpPr/>
          <p:nvPr/>
        </p:nvSpPr>
        <p:spPr>
          <a:xfrm>
            <a:off x="4321242" y="3836065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0" name="圆角矩形 99"/>
          <p:cNvSpPr/>
          <p:nvPr/>
        </p:nvSpPr>
        <p:spPr>
          <a:xfrm>
            <a:off x="4425501" y="4042134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1" name="圆角矩形 100"/>
          <p:cNvSpPr/>
          <p:nvPr/>
        </p:nvSpPr>
        <p:spPr>
          <a:xfrm>
            <a:off x="6186678" y="1682283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2" name="圆角矩形 101"/>
          <p:cNvSpPr/>
          <p:nvPr/>
        </p:nvSpPr>
        <p:spPr>
          <a:xfrm>
            <a:off x="6343764" y="1878828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3" name="圆角矩形 102"/>
          <p:cNvSpPr/>
          <p:nvPr/>
        </p:nvSpPr>
        <p:spPr>
          <a:xfrm>
            <a:off x="6460692" y="2111885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4" name="圆角矩形 103"/>
          <p:cNvSpPr/>
          <p:nvPr/>
        </p:nvSpPr>
        <p:spPr>
          <a:xfrm>
            <a:off x="6584689" y="2349316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5" name="圆角矩形 104"/>
          <p:cNvSpPr/>
          <p:nvPr/>
        </p:nvSpPr>
        <p:spPr>
          <a:xfrm>
            <a:off x="7427820" y="1685998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6" name="圆角矩形 105"/>
          <p:cNvSpPr/>
          <p:nvPr/>
        </p:nvSpPr>
        <p:spPr>
          <a:xfrm>
            <a:off x="7565531" y="1928583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7" name="圆角矩形 106"/>
          <p:cNvSpPr/>
          <p:nvPr/>
        </p:nvSpPr>
        <p:spPr>
          <a:xfrm>
            <a:off x="7690574" y="2134652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8" name="矩形 107"/>
          <p:cNvSpPr/>
          <p:nvPr/>
        </p:nvSpPr>
        <p:spPr>
          <a:xfrm>
            <a:off x="3913448" y="4390788"/>
            <a:ext cx="812633" cy="2392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XXX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09" name="曲线连接符 3"/>
          <p:cNvCxnSpPr>
            <a:stCxn id="94" idx="3"/>
            <a:endCxn id="101" idx="1"/>
          </p:cNvCxnSpPr>
          <p:nvPr/>
        </p:nvCxnSpPr>
        <p:spPr>
          <a:xfrm flipV="1">
            <a:off x="4016008" y="1766279"/>
            <a:ext cx="2184553" cy="1038096"/>
          </a:xfrm>
          <a:prstGeom prst="bentConnector3">
            <a:avLst>
              <a:gd name="adj1" fmla="val 79491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85" idx="3"/>
            <a:endCxn id="90" idx="1"/>
          </p:cNvCxnSpPr>
          <p:nvPr/>
        </p:nvCxnSpPr>
        <p:spPr>
          <a:xfrm>
            <a:off x="3529042" y="1955182"/>
            <a:ext cx="13421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86" idx="3"/>
            <a:endCxn id="91" idx="1"/>
          </p:cNvCxnSpPr>
          <p:nvPr/>
        </p:nvCxnSpPr>
        <p:spPr>
          <a:xfrm>
            <a:off x="3646103" y="2155341"/>
            <a:ext cx="13421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87" idx="3"/>
            <a:endCxn id="92" idx="1"/>
          </p:cNvCxnSpPr>
          <p:nvPr/>
        </p:nvCxnSpPr>
        <p:spPr>
          <a:xfrm>
            <a:off x="3763078" y="2371684"/>
            <a:ext cx="13421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88" idx="3"/>
            <a:endCxn id="93" idx="1"/>
          </p:cNvCxnSpPr>
          <p:nvPr/>
        </p:nvCxnSpPr>
        <p:spPr>
          <a:xfrm>
            <a:off x="3946885" y="2588028"/>
            <a:ext cx="12944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84" idx="3"/>
            <a:endCxn id="89" idx="1"/>
          </p:cNvCxnSpPr>
          <p:nvPr/>
        </p:nvCxnSpPr>
        <p:spPr>
          <a:xfrm>
            <a:off x="3429377" y="1750762"/>
            <a:ext cx="12944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5" name="曲线连接符 3"/>
          <p:cNvCxnSpPr>
            <a:stCxn id="95" idx="3"/>
            <a:endCxn id="102" idx="1"/>
          </p:cNvCxnSpPr>
          <p:nvPr/>
        </p:nvCxnSpPr>
        <p:spPr>
          <a:xfrm flipV="1">
            <a:off x="4120267" y="1962822"/>
            <a:ext cx="2237379" cy="1038096"/>
          </a:xfrm>
          <a:prstGeom prst="bentConnector3">
            <a:avLst>
              <a:gd name="adj1" fmla="val 78795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6" name="曲线连接符 3"/>
          <p:cNvCxnSpPr>
            <a:stCxn id="96" idx="3"/>
            <a:endCxn id="103" idx="1"/>
          </p:cNvCxnSpPr>
          <p:nvPr/>
        </p:nvCxnSpPr>
        <p:spPr>
          <a:xfrm flipV="1">
            <a:off x="4278765" y="2195882"/>
            <a:ext cx="2195812" cy="1038096"/>
          </a:xfrm>
          <a:prstGeom prst="bentConnector3">
            <a:avLst>
              <a:gd name="adj1" fmla="val 79814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7" name="曲线连接符 3"/>
          <p:cNvCxnSpPr>
            <a:stCxn id="97" idx="3"/>
            <a:endCxn id="104" idx="1"/>
          </p:cNvCxnSpPr>
          <p:nvPr/>
        </p:nvCxnSpPr>
        <p:spPr>
          <a:xfrm flipV="1">
            <a:off x="4423538" y="2433311"/>
            <a:ext cx="2175032" cy="1038096"/>
          </a:xfrm>
          <a:prstGeom prst="bentConnector3">
            <a:avLst>
              <a:gd name="adj1" fmla="val 7962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8" name="曲线连接符 3"/>
          <p:cNvCxnSpPr>
            <a:stCxn id="98" idx="3"/>
            <a:endCxn id="105" idx="1"/>
          </p:cNvCxnSpPr>
          <p:nvPr/>
        </p:nvCxnSpPr>
        <p:spPr>
          <a:xfrm flipV="1">
            <a:off x="4527804" y="1769996"/>
            <a:ext cx="2913905" cy="1907483"/>
          </a:xfrm>
          <a:prstGeom prst="bentConnector3">
            <a:avLst>
              <a:gd name="adj1" fmla="val 8780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9" name="曲线连接符 3"/>
          <p:cNvCxnSpPr>
            <a:stCxn id="99" idx="3"/>
            <a:endCxn id="106" idx="1"/>
          </p:cNvCxnSpPr>
          <p:nvPr/>
        </p:nvCxnSpPr>
        <p:spPr>
          <a:xfrm flipV="1">
            <a:off x="4686288" y="2012580"/>
            <a:ext cx="2893123" cy="1907483"/>
          </a:xfrm>
          <a:prstGeom prst="bentConnector3">
            <a:avLst>
              <a:gd name="adj1" fmla="val 89508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0" name="曲线连接符 3"/>
          <p:cNvCxnSpPr>
            <a:stCxn id="100" idx="3"/>
            <a:endCxn id="107" idx="1"/>
          </p:cNvCxnSpPr>
          <p:nvPr/>
        </p:nvCxnSpPr>
        <p:spPr>
          <a:xfrm flipV="1">
            <a:off x="4790558" y="2218649"/>
            <a:ext cx="2913905" cy="1907483"/>
          </a:xfrm>
          <a:prstGeom prst="bentConnector3">
            <a:avLst>
              <a:gd name="adj1" fmla="val 92436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77" idx="1"/>
            <a:endCxn id="84" idx="1"/>
          </p:cNvCxnSpPr>
          <p:nvPr/>
        </p:nvCxnSpPr>
        <p:spPr>
          <a:xfrm>
            <a:off x="3078207" y="1393526"/>
            <a:ext cx="0" cy="35724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77" idx="3"/>
            <a:endCxn id="88" idx="3"/>
          </p:cNvCxnSpPr>
          <p:nvPr/>
        </p:nvCxnSpPr>
        <p:spPr>
          <a:xfrm>
            <a:off x="3944688" y="1393524"/>
            <a:ext cx="2202" cy="119450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4723792" y="1355492"/>
            <a:ext cx="89" cy="39527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78" idx="3"/>
            <a:endCxn id="93" idx="3"/>
          </p:cNvCxnSpPr>
          <p:nvPr/>
        </p:nvCxnSpPr>
        <p:spPr>
          <a:xfrm>
            <a:off x="5592541" y="1393524"/>
            <a:ext cx="0" cy="119450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6166390" y="1273867"/>
            <a:ext cx="783343" cy="2379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26" name="直接连接符 125"/>
          <p:cNvCxnSpPr>
            <a:stCxn id="125" idx="1"/>
            <a:endCxn id="101" idx="1"/>
          </p:cNvCxnSpPr>
          <p:nvPr/>
        </p:nvCxnSpPr>
        <p:spPr>
          <a:xfrm>
            <a:off x="6196195" y="1397755"/>
            <a:ext cx="4366" cy="36853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25" idx="3"/>
            <a:endCxn id="104" idx="3"/>
          </p:cNvCxnSpPr>
          <p:nvPr/>
        </p:nvCxnSpPr>
        <p:spPr>
          <a:xfrm>
            <a:off x="6949741" y="1397750"/>
            <a:ext cx="2" cy="103556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7417425" y="1274412"/>
            <a:ext cx="638201" cy="2374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29" name="直接连接符 128"/>
          <p:cNvCxnSpPr>
            <a:stCxn id="128" idx="1"/>
            <a:endCxn id="105" idx="1"/>
          </p:cNvCxnSpPr>
          <p:nvPr/>
        </p:nvCxnSpPr>
        <p:spPr>
          <a:xfrm>
            <a:off x="7441700" y="1398012"/>
            <a:ext cx="0" cy="37198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28" idx="3"/>
            <a:endCxn id="107" idx="3"/>
          </p:cNvCxnSpPr>
          <p:nvPr/>
        </p:nvCxnSpPr>
        <p:spPr>
          <a:xfrm>
            <a:off x="8055622" y="1398018"/>
            <a:ext cx="0" cy="820637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1871332" y="5983807"/>
            <a:ext cx="6934962" cy="242078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32" name="直接连接符 131"/>
          <p:cNvCxnSpPr>
            <a:stCxn id="146" idx="1"/>
            <a:endCxn id="134" idx="1"/>
          </p:cNvCxnSpPr>
          <p:nvPr/>
        </p:nvCxnSpPr>
        <p:spPr>
          <a:xfrm flipH="1" flipV="1">
            <a:off x="2988351" y="6103569"/>
            <a:ext cx="16892" cy="1336038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42" idx="3"/>
          </p:cNvCxnSpPr>
          <p:nvPr/>
        </p:nvCxnSpPr>
        <p:spPr>
          <a:xfrm flipV="1">
            <a:off x="5568252" y="6028456"/>
            <a:ext cx="1542" cy="1416071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2988353" y="5983924"/>
            <a:ext cx="900743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35" name="矩形 134"/>
          <p:cNvSpPr/>
          <p:nvPr/>
        </p:nvSpPr>
        <p:spPr>
          <a:xfrm>
            <a:off x="4681698" y="5979474"/>
            <a:ext cx="886563" cy="24915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36" name="直接连接符 135"/>
          <p:cNvCxnSpPr>
            <a:stCxn id="142" idx="1"/>
            <a:endCxn id="135" idx="1"/>
          </p:cNvCxnSpPr>
          <p:nvPr/>
        </p:nvCxnSpPr>
        <p:spPr>
          <a:xfrm flipH="1" flipV="1">
            <a:off x="4681696" y="6104052"/>
            <a:ext cx="6556" cy="1335557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2995048" y="6678878"/>
            <a:ext cx="888295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0" name="矩形 139"/>
          <p:cNvSpPr/>
          <p:nvPr/>
        </p:nvSpPr>
        <p:spPr>
          <a:xfrm>
            <a:off x="4681698" y="6669157"/>
            <a:ext cx="885317" cy="2599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1" name="矩形 140"/>
          <p:cNvSpPr/>
          <p:nvPr/>
        </p:nvSpPr>
        <p:spPr>
          <a:xfrm>
            <a:off x="3887495" y="6676328"/>
            <a:ext cx="794202" cy="2528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/>
          </a:p>
        </p:txBody>
      </p:sp>
      <p:sp>
        <p:nvSpPr>
          <p:cNvPr id="142" name="矩形 141"/>
          <p:cNvSpPr/>
          <p:nvPr/>
        </p:nvSpPr>
        <p:spPr>
          <a:xfrm>
            <a:off x="4688254" y="7319962"/>
            <a:ext cx="880001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3" name="矩形 142"/>
          <p:cNvSpPr/>
          <p:nvPr/>
        </p:nvSpPr>
        <p:spPr>
          <a:xfrm>
            <a:off x="6330235" y="7319962"/>
            <a:ext cx="909909" cy="2392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4" name="矩形 143"/>
          <p:cNvSpPr/>
          <p:nvPr/>
        </p:nvSpPr>
        <p:spPr>
          <a:xfrm>
            <a:off x="5574810" y="7319962"/>
            <a:ext cx="755425" cy="239290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/>
          </a:p>
        </p:txBody>
      </p:sp>
      <p:sp>
        <p:nvSpPr>
          <p:cNvPr id="145" name="矩形 144"/>
          <p:cNvSpPr/>
          <p:nvPr/>
        </p:nvSpPr>
        <p:spPr>
          <a:xfrm>
            <a:off x="1317793" y="7319962"/>
            <a:ext cx="909909" cy="2392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6" name="矩形 145"/>
          <p:cNvSpPr/>
          <p:nvPr/>
        </p:nvSpPr>
        <p:spPr>
          <a:xfrm>
            <a:off x="3005245" y="7319962"/>
            <a:ext cx="879833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7" name="矩形 146"/>
          <p:cNvSpPr/>
          <p:nvPr/>
        </p:nvSpPr>
        <p:spPr>
          <a:xfrm>
            <a:off x="2226793" y="7319962"/>
            <a:ext cx="782945" cy="239290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/>
          </a:p>
        </p:txBody>
      </p:sp>
      <p:cxnSp>
        <p:nvCxnSpPr>
          <p:cNvPr id="149" name="直接连接符 148"/>
          <p:cNvCxnSpPr>
            <a:stCxn id="146" idx="3"/>
            <a:endCxn id="134" idx="3"/>
          </p:cNvCxnSpPr>
          <p:nvPr/>
        </p:nvCxnSpPr>
        <p:spPr>
          <a:xfrm flipV="1">
            <a:off x="3885076" y="6103569"/>
            <a:ext cx="4018" cy="1336038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781637" y="772973"/>
            <a:ext cx="8210082" cy="439459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1" name="矩形 150"/>
          <p:cNvSpPr/>
          <p:nvPr/>
        </p:nvSpPr>
        <p:spPr>
          <a:xfrm>
            <a:off x="781637" y="5481300"/>
            <a:ext cx="8210082" cy="218559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2" name="文本框 151"/>
          <p:cNvSpPr txBox="1"/>
          <p:nvPr/>
        </p:nvSpPr>
        <p:spPr>
          <a:xfrm>
            <a:off x="870529" y="4704031"/>
            <a:ext cx="4752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Impurities generation</a:t>
            </a:r>
            <a:endParaRPr lang="zh-CN" altLang="en-US" sz="2400" b="1" dirty="0"/>
          </a:p>
        </p:txBody>
      </p:sp>
      <p:sp>
        <p:nvSpPr>
          <p:cNvPr id="153" name="文本框 152"/>
          <p:cNvSpPr txBox="1"/>
          <p:nvPr/>
        </p:nvSpPr>
        <p:spPr>
          <a:xfrm>
            <a:off x="861596" y="5565645"/>
            <a:ext cx="3837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Impurities removal</a:t>
            </a:r>
            <a:endParaRPr lang="zh-CN" altLang="en-US" sz="2400" b="1" dirty="0"/>
          </a:p>
        </p:txBody>
      </p:sp>
      <p:sp>
        <p:nvSpPr>
          <p:cNvPr id="155" name="矩形 154"/>
          <p:cNvSpPr/>
          <p:nvPr/>
        </p:nvSpPr>
        <p:spPr>
          <a:xfrm>
            <a:off x="174171" y="8210820"/>
            <a:ext cx="11305653" cy="7659524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6" name="圆角矩形 155"/>
          <p:cNvSpPr/>
          <p:nvPr/>
        </p:nvSpPr>
        <p:spPr>
          <a:xfrm>
            <a:off x="1683531" y="8503571"/>
            <a:ext cx="1151814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7" name="圆角矩形 156"/>
          <p:cNvSpPr/>
          <p:nvPr/>
        </p:nvSpPr>
        <p:spPr>
          <a:xfrm>
            <a:off x="1435144" y="11204187"/>
            <a:ext cx="5276179" cy="27734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8" name="矩形 157"/>
          <p:cNvSpPr/>
          <p:nvPr/>
        </p:nvSpPr>
        <p:spPr>
          <a:xfrm>
            <a:off x="777859" y="8323937"/>
            <a:ext cx="6593381" cy="145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9" name="圆角矩形 158"/>
          <p:cNvSpPr/>
          <p:nvPr/>
        </p:nvSpPr>
        <p:spPr>
          <a:xfrm>
            <a:off x="1688918" y="8902521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0" name="圆角矩形 159"/>
          <p:cNvSpPr/>
          <p:nvPr/>
        </p:nvSpPr>
        <p:spPr>
          <a:xfrm>
            <a:off x="1724829" y="9333524"/>
            <a:ext cx="378878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61" name="圆角矩形 160"/>
          <p:cNvSpPr/>
          <p:nvPr/>
        </p:nvSpPr>
        <p:spPr>
          <a:xfrm>
            <a:off x="3100600" y="8487446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2" name="圆角矩形 161"/>
          <p:cNvSpPr/>
          <p:nvPr/>
        </p:nvSpPr>
        <p:spPr>
          <a:xfrm>
            <a:off x="3080650" y="8888754"/>
            <a:ext cx="1354249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3" name="圆角矩形 162"/>
          <p:cNvSpPr/>
          <p:nvPr/>
        </p:nvSpPr>
        <p:spPr>
          <a:xfrm>
            <a:off x="3092864" y="9330957"/>
            <a:ext cx="1114780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64" name="圆角矩形 163"/>
          <p:cNvSpPr/>
          <p:nvPr/>
        </p:nvSpPr>
        <p:spPr>
          <a:xfrm>
            <a:off x="4728487" y="8487446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5" name="圆角矩形 164"/>
          <p:cNvSpPr/>
          <p:nvPr/>
        </p:nvSpPr>
        <p:spPr>
          <a:xfrm>
            <a:off x="4733488" y="8903502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6" name="圆角矩形 165"/>
          <p:cNvSpPr/>
          <p:nvPr/>
        </p:nvSpPr>
        <p:spPr>
          <a:xfrm>
            <a:off x="4694645" y="9325962"/>
            <a:ext cx="1125386" cy="29557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67" name="圆角矩形 166"/>
          <p:cNvSpPr/>
          <p:nvPr/>
        </p:nvSpPr>
        <p:spPr>
          <a:xfrm>
            <a:off x="6213024" y="8503573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8" name="圆角矩形 167"/>
          <p:cNvSpPr/>
          <p:nvPr/>
        </p:nvSpPr>
        <p:spPr>
          <a:xfrm>
            <a:off x="5967312" y="8904426"/>
            <a:ext cx="1244104" cy="21947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9" name="圆角矩形 168"/>
          <p:cNvSpPr/>
          <p:nvPr/>
        </p:nvSpPr>
        <p:spPr>
          <a:xfrm>
            <a:off x="6213024" y="9311660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70" name="矩形 169"/>
          <p:cNvSpPr/>
          <p:nvPr/>
        </p:nvSpPr>
        <p:spPr>
          <a:xfrm>
            <a:off x="773062" y="9978105"/>
            <a:ext cx="6598187" cy="1044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9" name="圆角矩形 178"/>
          <p:cNvSpPr/>
          <p:nvPr/>
        </p:nvSpPr>
        <p:spPr>
          <a:xfrm>
            <a:off x="2221116" y="11192471"/>
            <a:ext cx="297703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80" name="圆角矩形 179"/>
          <p:cNvSpPr/>
          <p:nvPr/>
        </p:nvSpPr>
        <p:spPr>
          <a:xfrm>
            <a:off x="2778518" y="11192473"/>
            <a:ext cx="325618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81" name="圆角矩形 180"/>
          <p:cNvSpPr/>
          <p:nvPr/>
        </p:nvSpPr>
        <p:spPr>
          <a:xfrm>
            <a:off x="4954436" y="11191492"/>
            <a:ext cx="321586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82" name="圆角矩形 181"/>
          <p:cNvSpPr/>
          <p:nvPr/>
        </p:nvSpPr>
        <p:spPr>
          <a:xfrm>
            <a:off x="5663588" y="11191552"/>
            <a:ext cx="302159" cy="28747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83" name="直接箭头连接符 182"/>
          <p:cNvCxnSpPr/>
          <p:nvPr/>
        </p:nvCxnSpPr>
        <p:spPr>
          <a:xfrm>
            <a:off x="2276923" y="11130337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>
            <a:off x="4995703" y="11121300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>
            <a:off x="5699061" y="11121300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>
            <a:off x="2802074" y="11130337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158" idx="2"/>
            <a:endCxn id="170" idx="0"/>
          </p:cNvCxnSpPr>
          <p:nvPr/>
        </p:nvCxnSpPr>
        <p:spPr>
          <a:xfrm flipH="1">
            <a:off x="4072156" y="9781836"/>
            <a:ext cx="2394" cy="196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>
            <a:stCxn id="170" idx="2"/>
            <a:endCxn id="157" idx="0"/>
          </p:cNvCxnSpPr>
          <p:nvPr/>
        </p:nvCxnSpPr>
        <p:spPr>
          <a:xfrm>
            <a:off x="4072156" y="11022645"/>
            <a:ext cx="1078" cy="181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六边形 198"/>
          <p:cNvSpPr/>
          <p:nvPr/>
        </p:nvSpPr>
        <p:spPr>
          <a:xfrm>
            <a:off x="6872727" y="15019301"/>
            <a:ext cx="2482409" cy="745612"/>
          </a:xfrm>
          <a:prstGeom prst="hexagon">
            <a:avLst/>
          </a:prstGeom>
          <a:solidFill>
            <a:srgbClr val="1BA0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sz="2400" dirty="0" err="1">
                <a:sym typeface="+mn-ea"/>
              </a:rPr>
              <a:t>LTRharvest</a:t>
            </a:r>
            <a:r>
              <a:rPr lang="en-US" sz="2400" dirty="0">
                <a:sym typeface="+mn-ea"/>
              </a:rPr>
              <a:t>/</a:t>
            </a:r>
          </a:p>
          <a:p>
            <a:pPr algn="ctr">
              <a:buClrTx/>
              <a:buSzTx/>
              <a:buFontTx/>
            </a:pPr>
            <a:r>
              <a:rPr lang="en-US" sz="2400" dirty="0" err="1">
                <a:sym typeface="+mn-ea"/>
              </a:rPr>
              <a:t>LTR_retriever</a:t>
            </a:r>
            <a:endParaRPr lang="en-US" sz="2400" dirty="0">
              <a:sym typeface="+mn-ea"/>
            </a:endParaRPr>
          </a:p>
        </p:txBody>
      </p:sp>
      <p:cxnSp>
        <p:nvCxnSpPr>
          <p:cNvPr id="204" name="直接箭头连接符 203"/>
          <p:cNvCxnSpPr>
            <a:stCxn id="478" idx="2"/>
          </p:cNvCxnSpPr>
          <p:nvPr/>
        </p:nvCxnSpPr>
        <p:spPr>
          <a:xfrm>
            <a:off x="2668091" y="11997499"/>
            <a:ext cx="889602" cy="172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stCxn id="484" idx="2"/>
          </p:cNvCxnSpPr>
          <p:nvPr/>
        </p:nvCxnSpPr>
        <p:spPr>
          <a:xfrm flipH="1">
            <a:off x="4750619" y="11996148"/>
            <a:ext cx="717668" cy="174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>
            <a:stCxn id="199" idx="3"/>
            <a:endCxn id="210" idx="3"/>
          </p:cNvCxnSpPr>
          <p:nvPr/>
        </p:nvCxnSpPr>
        <p:spPr>
          <a:xfrm flipH="1">
            <a:off x="6577686" y="15392107"/>
            <a:ext cx="295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/>
          <p:cNvSpPr/>
          <p:nvPr/>
        </p:nvSpPr>
        <p:spPr>
          <a:xfrm>
            <a:off x="1847559" y="15035266"/>
            <a:ext cx="4730127" cy="713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1" name="圆角矩形 210"/>
          <p:cNvSpPr/>
          <p:nvPr/>
        </p:nvSpPr>
        <p:spPr>
          <a:xfrm>
            <a:off x="2280182" y="15208575"/>
            <a:ext cx="1144834" cy="161256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2" name="圆角矩形 211"/>
          <p:cNvSpPr/>
          <p:nvPr/>
        </p:nvSpPr>
        <p:spPr>
          <a:xfrm>
            <a:off x="4652337" y="15208575"/>
            <a:ext cx="1144834" cy="161256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3" name="圆角矩形 212"/>
          <p:cNvSpPr/>
          <p:nvPr/>
        </p:nvSpPr>
        <p:spPr>
          <a:xfrm>
            <a:off x="3586042" y="15487893"/>
            <a:ext cx="1020683" cy="172711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4" name="六边形 213"/>
          <p:cNvSpPr/>
          <p:nvPr/>
        </p:nvSpPr>
        <p:spPr>
          <a:xfrm>
            <a:off x="3008048" y="14187654"/>
            <a:ext cx="2350580" cy="657552"/>
          </a:xfrm>
          <a:prstGeom prst="hexagon">
            <a:avLst/>
          </a:prstGeom>
          <a:solidFill>
            <a:srgbClr val="1BA0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sz="2400" dirty="0">
                <a:sym typeface="+mn-ea"/>
              </a:rPr>
              <a:t>Consensus builder</a:t>
            </a:r>
          </a:p>
        </p:txBody>
      </p:sp>
      <p:cxnSp>
        <p:nvCxnSpPr>
          <p:cNvPr id="215" name="直接箭头连接符 214"/>
          <p:cNvCxnSpPr>
            <a:endCxn id="210" idx="0"/>
          </p:cNvCxnSpPr>
          <p:nvPr/>
        </p:nvCxnSpPr>
        <p:spPr>
          <a:xfrm>
            <a:off x="4207541" y="14853089"/>
            <a:ext cx="5080" cy="182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文本框 216"/>
          <p:cNvSpPr txBox="1"/>
          <p:nvPr/>
        </p:nvSpPr>
        <p:spPr>
          <a:xfrm>
            <a:off x="793929" y="14269864"/>
            <a:ext cx="1917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80/80/80 rule</a:t>
            </a:r>
            <a:endParaRPr lang="zh-CN" altLang="en-US" sz="2400" dirty="0"/>
          </a:p>
        </p:txBody>
      </p:sp>
      <p:sp>
        <p:nvSpPr>
          <p:cNvPr id="218" name="六边形 217"/>
          <p:cNvSpPr/>
          <p:nvPr/>
        </p:nvSpPr>
        <p:spPr>
          <a:xfrm>
            <a:off x="3025041" y="12199271"/>
            <a:ext cx="2355096" cy="799455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sz="2400" dirty="0">
                <a:sym typeface="+mn-ea"/>
              </a:rPr>
              <a:t>Impurity removal</a:t>
            </a:r>
          </a:p>
        </p:txBody>
      </p:sp>
      <p:cxnSp>
        <p:nvCxnSpPr>
          <p:cNvPr id="219" name="直接箭头连接符 218"/>
          <p:cNvCxnSpPr/>
          <p:nvPr/>
        </p:nvCxnSpPr>
        <p:spPr>
          <a:xfrm>
            <a:off x="4207541" y="14019477"/>
            <a:ext cx="0" cy="168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六边形 219"/>
          <p:cNvSpPr/>
          <p:nvPr/>
        </p:nvSpPr>
        <p:spPr>
          <a:xfrm>
            <a:off x="3008049" y="13174784"/>
            <a:ext cx="2372088" cy="836810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sz="2400" dirty="0">
                <a:sym typeface="+mn-ea"/>
              </a:rPr>
              <a:t>F</a:t>
            </a:r>
            <a:r>
              <a:rPr lang="en-US" altLang="zh-CN" sz="2400" dirty="0">
                <a:sym typeface="+mn-ea"/>
              </a:rPr>
              <a:t>ilter False LTR/TIR</a:t>
            </a:r>
            <a:endParaRPr lang="en-US" sz="2400" dirty="0">
              <a:sym typeface="+mn-ea"/>
            </a:endParaRPr>
          </a:p>
        </p:txBody>
      </p:sp>
      <p:cxnSp>
        <p:nvCxnSpPr>
          <p:cNvPr id="221" name="直接箭头连接符 220"/>
          <p:cNvCxnSpPr/>
          <p:nvPr/>
        </p:nvCxnSpPr>
        <p:spPr>
          <a:xfrm>
            <a:off x="4207541" y="12998724"/>
            <a:ext cx="0" cy="190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矩形 221"/>
          <p:cNvSpPr/>
          <p:nvPr/>
        </p:nvSpPr>
        <p:spPr>
          <a:xfrm>
            <a:off x="173944" y="344806"/>
            <a:ext cx="11332743" cy="75081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3" name="矩形 282"/>
          <p:cNvSpPr/>
          <p:nvPr/>
        </p:nvSpPr>
        <p:spPr>
          <a:xfrm>
            <a:off x="12495198" y="346573"/>
            <a:ext cx="9667585" cy="15523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7" name="矩形 316"/>
          <p:cNvSpPr/>
          <p:nvPr/>
        </p:nvSpPr>
        <p:spPr>
          <a:xfrm>
            <a:off x="22415301" y="1200907"/>
            <a:ext cx="3314979" cy="13686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8" name="矩形 317"/>
          <p:cNvSpPr/>
          <p:nvPr/>
        </p:nvSpPr>
        <p:spPr>
          <a:xfrm>
            <a:off x="24120622" y="4446873"/>
            <a:ext cx="147208" cy="2615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19" name="文本框 318"/>
          <p:cNvSpPr txBox="1"/>
          <p:nvPr/>
        </p:nvSpPr>
        <p:spPr>
          <a:xfrm>
            <a:off x="23478229" y="4016166"/>
            <a:ext cx="1501404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800" dirty="0"/>
              <a:t>Raw repeats</a:t>
            </a:r>
          </a:p>
        </p:txBody>
      </p:sp>
      <p:sp>
        <p:nvSpPr>
          <p:cNvPr id="320" name="文本框 319"/>
          <p:cNvSpPr txBox="1"/>
          <p:nvPr/>
        </p:nvSpPr>
        <p:spPr>
          <a:xfrm>
            <a:off x="23555820" y="4795410"/>
            <a:ext cx="12159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800" dirty="0"/>
              <a:t>Impurity</a:t>
            </a:r>
          </a:p>
        </p:txBody>
      </p:sp>
      <p:sp>
        <p:nvSpPr>
          <p:cNvPr id="321" name="文本框 320"/>
          <p:cNvSpPr txBox="1"/>
          <p:nvPr/>
        </p:nvSpPr>
        <p:spPr>
          <a:xfrm>
            <a:off x="23612221" y="14020651"/>
            <a:ext cx="1215957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Legend</a:t>
            </a:r>
          </a:p>
        </p:txBody>
      </p:sp>
      <p:sp>
        <p:nvSpPr>
          <p:cNvPr id="322" name="六边形 321"/>
          <p:cNvSpPr/>
          <p:nvPr/>
        </p:nvSpPr>
        <p:spPr>
          <a:xfrm>
            <a:off x="23354680" y="11130338"/>
            <a:ext cx="1731039" cy="948696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sz="1800" dirty="0">
                <a:sym typeface="+mn-ea"/>
              </a:rPr>
              <a:t>Internal processing module</a:t>
            </a:r>
          </a:p>
        </p:txBody>
      </p:sp>
      <p:sp>
        <p:nvSpPr>
          <p:cNvPr id="323" name="菱形 322"/>
          <p:cNvSpPr/>
          <p:nvPr/>
        </p:nvSpPr>
        <p:spPr>
          <a:xfrm>
            <a:off x="23862086" y="2790743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1"/>
          </a:p>
        </p:txBody>
      </p:sp>
      <p:sp>
        <p:nvSpPr>
          <p:cNvPr id="324" name="文本框 323"/>
          <p:cNvSpPr txBox="1"/>
          <p:nvPr/>
        </p:nvSpPr>
        <p:spPr>
          <a:xfrm>
            <a:off x="23387335" y="3241422"/>
            <a:ext cx="167827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800" dirty="0">
                <a:sym typeface="+mn-ea"/>
              </a:rPr>
              <a:t>Single process</a:t>
            </a:r>
            <a:endParaRPr lang="zh-CN" altLang="en-US" sz="1800" dirty="0"/>
          </a:p>
        </p:txBody>
      </p:sp>
      <p:sp>
        <p:nvSpPr>
          <p:cNvPr id="325" name="文本框 324"/>
          <p:cNvSpPr txBox="1"/>
          <p:nvPr/>
        </p:nvSpPr>
        <p:spPr>
          <a:xfrm>
            <a:off x="22945433" y="5401704"/>
            <a:ext cx="24114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Multi-mapped repeat</a:t>
            </a:r>
          </a:p>
        </p:txBody>
      </p:sp>
      <p:sp>
        <p:nvSpPr>
          <p:cNvPr id="326" name="文本框 325"/>
          <p:cNvSpPr txBox="1"/>
          <p:nvPr/>
        </p:nvSpPr>
        <p:spPr>
          <a:xfrm>
            <a:off x="22846409" y="6276952"/>
            <a:ext cx="260223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TE consensus</a:t>
            </a:r>
          </a:p>
        </p:txBody>
      </p:sp>
      <p:sp>
        <p:nvSpPr>
          <p:cNvPr id="327" name="圆角矩形 326"/>
          <p:cNvSpPr/>
          <p:nvPr/>
        </p:nvSpPr>
        <p:spPr>
          <a:xfrm>
            <a:off x="23863175" y="5274150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8" name="圆角矩形 327"/>
          <p:cNvSpPr/>
          <p:nvPr/>
        </p:nvSpPr>
        <p:spPr>
          <a:xfrm>
            <a:off x="23592732" y="6065679"/>
            <a:ext cx="1144834" cy="161256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9" name="圆角矩形 328"/>
          <p:cNvSpPr/>
          <p:nvPr/>
        </p:nvSpPr>
        <p:spPr>
          <a:xfrm>
            <a:off x="23886761" y="3748204"/>
            <a:ext cx="538666" cy="27979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330" name="圆角矩形 329"/>
          <p:cNvSpPr/>
          <p:nvPr/>
        </p:nvSpPr>
        <p:spPr>
          <a:xfrm>
            <a:off x="23190781" y="1638764"/>
            <a:ext cx="1835159" cy="280131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ym typeface="+mn-ea"/>
              </a:rPr>
              <a:t>Reference</a:t>
            </a:r>
            <a:endParaRPr lang="zh-CN" altLang="en-US" sz="1800" dirty="0"/>
          </a:p>
        </p:txBody>
      </p:sp>
      <p:sp>
        <p:nvSpPr>
          <p:cNvPr id="331" name="圆角矩形 330"/>
          <p:cNvSpPr/>
          <p:nvPr/>
        </p:nvSpPr>
        <p:spPr>
          <a:xfrm>
            <a:off x="23728616" y="2289759"/>
            <a:ext cx="824618" cy="18609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err="1">
                <a:sym typeface="+mn-ea"/>
              </a:rPr>
              <a:t>kmer</a:t>
            </a:r>
            <a:endParaRPr lang="zh-CN" altLang="en-US" sz="1800" dirty="0"/>
          </a:p>
        </p:txBody>
      </p:sp>
      <p:sp>
        <p:nvSpPr>
          <p:cNvPr id="333" name="文本框 332"/>
          <p:cNvSpPr txBox="1"/>
          <p:nvPr/>
        </p:nvSpPr>
        <p:spPr>
          <a:xfrm>
            <a:off x="23134779" y="7310065"/>
            <a:ext cx="1987501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Raw repeats</a:t>
            </a:r>
          </a:p>
        </p:txBody>
      </p:sp>
      <p:sp>
        <p:nvSpPr>
          <p:cNvPr id="334" name="文本框 333"/>
          <p:cNvSpPr txBox="1"/>
          <p:nvPr/>
        </p:nvSpPr>
        <p:spPr>
          <a:xfrm>
            <a:off x="23011011" y="8095304"/>
            <a:ext cx="234588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Masked impurity</a:t>
            </a:r>
          </a:p>
        </p:txBody>
      </p:sp>
      <p:grpSp>
        <p:nvGrpSpPr>
          <p:cNvPr id="349" name="组合 348"/>
          <p:cNvGrpSpPr/>
          <p:nvPr/>
        </p:nvGrpSpPr>
        <p:grpSpPr>
          <a:xfrm>
            <a:off x="22809734" y="6999692"/>
            <a:ext cx="2613779" cy="239290"/>
            <a:chOff x="20246754" y="7865731"/>
            <a:chExt cx="2514278" cy="229444"/>
          </a:xfrm>
        </p:grpSpPr>
        <p:sp>
          <p:nvSpPr>
            <p:cNvPr id="346" name="矩形 345"/>
            <p:cNvSpPr/>
            <p:nvPr/>
          </p:nvSpPr>
          <p:spPr>
            <a:xfrm>
              <a:off x="20246754" y="7865731"/>
              <a:ext cx="866453" cy="22944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XXX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47" name="矩形 346"/>
            <p:cNvSpPr/>
            <p:nvPr/>
          </p:nvSpPr>
          <p:spPr>
            <a:xfrm>
              <a:off x="21894579" y="7865731"/>
              <a:ext cx="866453" cy="22944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XXX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48" name="矩形 347"/>
            <p:cNvSpPr/>
            <p:nvPr/>
          </p:nvSpPr>
          <p:spPr>
            <a:xfrm>
              <a:off x="21120138" y="7865731"/>
              <a:ext cx="781697" cy="22944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XXX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0" name="矩形 349"/>
          <p:cNvSpPr/>
          <p:nvPr/>
        </p:nvSpPr>
        <p:spPr>
          <a:xfrm>
            <a:off x="23765154" y="7874251"/>
            <a:ext cx="812633" cy="2392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XXX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417" name="组合 416"/>
          <p:cNvGrpSpPr/>
          <p:nvPr/>
        </p:nvGrpSpPr>
        <p:grpSpPr>
          <a:xfrm>
            <a:off x="23300689" y="8626032"/>
            <a:ext cx="1732088" cy="239290"/>
            <a:chOff x="20570875" y="9228973"/>
            <a:chExt cx="1666151" cy="229444"/>
          </a:xfrm>
        </p:grpSpPr>
        <p:sp>
          <p:nvSpPr>
            <p:cNvPr id="351" name="矩形 350"/>
            <p:cNvSpPr/>
            <p:nvPr/>
          </p:nvSpPr>
          <p:spPr>
            <a:xfrm>
              <a:off x="20570875" y="9228973"/>
              <a:ext cx="875270" cy="229444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352" name="矩形 351"/>
            <p:cNvSpPr/>
            <p:nvPr/>
          </p:nvSpPr>
          <p:spPr>
            <a:xfrm>
              <a:off x="21438562" y="9228973"/>
              <a:ext cx="798464" cy="229444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/>
            </a:p>
          </p:txBody>
        </p:sp>
      </p:grpSp>
      <p:sp>
        <p:nvSpPr>
          <p:cNvPr id="361" name="文本框 360"/>
          <p:cNvSpPr txBox="1"/>
          <p:nvPr/>
        </p:nvSpPr>
        <p:spPr>
          <a:xfrm>
            <a:off x="23011010" y="8924041"/>
            <a:ext cx="2393186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Unmapped sequence</a:t>
            </a:r>
          </a:p>
        </p:txBody>
      </p:sp>
      <p:sp>
        <p:nvSpPr>
          <p:cNvPr id="384" name="六边形 383"/>
          <p:cNvSpPr/>
          <p:nvPr/>
        </p:nvSpPr>
        <p:spPr>
          <a:xfrm>
            <a:off x="23354678" y="12432642"/>
            <a:ext cx="1731040" cy="963419"/>
          </a:xfrm>
          <a:prstGeom prst="hexagon">
            <a:avLst/>
          </a:prstGeom>
          <a:solidFill>
            <a:srgbClr val="1BA0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ym typeface="+mn-ea"/>
              </a:rPr>
              <a:t>External processing module</a:t>
            </a:r>
          </a:p>
        </p:txBody>
      </p:sp>
      <p:sp>
        <p:nvSpPr>
          <p:cNvPr id="386" name="圆角矩形 385"/>
          <p:cNvSpPr/>
          <p:nvPr/>
        </p:nvSpPr>
        <p:spPr>
          <a:xfrm>
            <a:off x="23785728" y="9600282"/>
            <a:ext cx="271811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87" name="圆角矩形 386"/>
          <p:cNvSpPr/>
          <p:nvPr/>
        </p:nvSpPr>
        <p:spPr>
          <a:xfrm>
            <a:off x="24344196" y="9600282"/>
            <a:ext cx="271811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388" name="直接箭头连接符 387"/>
          <p:cNvCxnSpPr/>
          <p:nvPr/>
        </p:nvCxnSpPr>
        <p:spPr>
          <a:xfrm>
            <a:off x="23794776" y="9516641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箭头连接符 388"/>
          <p:cNvCxnSpPr/>
          <p:nvPr/>
        </p:nvCxnSpPr>
        <p:spPr>
          <a:xfrm>
            <a:off x="24344196" y="9517987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圆角矩形 389"/>
          <p:cNvSpPr/>
          <p:nvPr/>
        </p:nvSpPr>
        <p:spPr>
          <a:xfrm>
            <a:off x="24045787" y="9600282"/>
            <a:ext cx="308747" cy="1609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92" name="文本框 391"/>
          <p:cNvSpPr txBox="1"/>
          <p:nvPr/>
        </p:nvSpPr>
        <p:spPr>
          <a:xfrm>
            <a:off x="23557883" y="9869660"/>
            <a:ext cx="12159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TIR</a:t>
            </a:r>
          </a:p>
        </p:txBody>
      </p:sp>
      <p:sp>
        <p:nvSpPr>
          <p:cNvPr id="401" name="圆角矩形 400"/>
          <p:cNvSpPr/>
          <p:nvPr/>
        </p:nvSpPr>
        <p:spPr>
          <a:xfrm>
            <a:off x="23719094" y="10289264"/>
            <a:ext cx="271811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02" name="圆角矩形 401"/>
          <p:cNvSpPr/>
          <p:nvPr/>
        </p:nvSpPr>
        <p:spPr>
          <a:xfrm>
            <a:off x="24372608" y="10289261"/>
            <a:ext cx="271811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03" name="直接箭头连接符 402"/>
          <p:cNvCxnSpPr/>
          <p:nvPr/>
        </p:nvCxnSpPr>
        <p:spPr>
          <a:xfrm>
            <a:off x="23719094" y="10205622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箭头连接符 403"/>
          <p:cNvCxnSpPr/>
          <p:nvPr/>
        </p:nvCxnSpPr>
        <p:spPr>
          <a:xfrm>
            <a:off x="24372608" y="10205622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圆角矩形 404"/>
          <p:cNvSpPr/>
          <p:nvPr/>
        </p:nvSpPr>
        <p:spPr>
          <a:xfrm>
            <a:off x="23956768" y="10289261"/>
            <a:ext cx="426181" cy="1609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07" name="文本框 406"/>
          <p:cNvSpPr txBox="1"/>
          <p:nvPr/>
        </p:nvSpPr>
        <p:spPr>
          <a:xfrm>
            <a:off x="23564390" y="10553640"/>
            <a:ext cx="12159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LTR</a:t>
            </a:r>
          </a:p>
        </p:txBody>
      </p:sp>
      <p:sp>
        <p:nvSpPr>
          <p:cNvPr id="429" name="圆角矩形 428"/>
          <p:cNvSpPr/>
          <p:nvPr/>
        </p:nvSpPr>
        <p:spPr>
          <a:xfrm>
            <a:off x="1682041" y="10138862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0" name="圆角矩形 429"/>
          <p:cNvSpPr/>
          <p:nvPr/>
        </p:nvSpPr>
        <p:spPr>
          <a:xfrm>
            <a:off x="3120239" y="10143345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1" name="圆角矩形 430"/>
          <p:cNvSpPr/>
          <p:nvPr/>
        </p:nvSpPr>
        <p:spPr>
          <a:xfrm>
            <a:off x="1703130" y="10553698"/>
            <a:ext cx="378878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35" name="圆角矩形 434"/>
          <p:cNvSpPr/>
          <p:nvPr/>
        </p:nvSpPr>
        <p:spPr>
          <a:xfrm>
            <a:off x="4723098" y="10064123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6" name="圆角矩形 435"/>
          <p:cNvSpPr/>
          <p:nvPr/>
        </p:nvSpPr>
        <p:spPr>
          <a:xfrm>
            <a:off x="4739397" y="10491779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9" name="圆角矩形 438"/>
          <p:cNvSpPr/>
          <p:nvPr/>
        </p:nvSpPr>
        <p:spPr>
          <a:xfrm>
            <a:off x="6204564" y="10070166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40" name="圆角矩形 439"/>
          <p:cNvSpPr/>
          <p:nvPr/>
        </p:nvSpPr>
        <p:spPr>
          <a:xfrm>
            <a:off x="6216719" y="10629973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74" name="圆角矩形 473"/>
          <p:cNvSpPr/>
          <p:nvPr/>
        </p:nvSpPr>
        <p:spPr>
          <a:xfrm>
            <a:off x="2243224" y="11708447"/>
            <a:ext cx="297703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75" name="圆角矩形 474"/>
          <p:cNvSpPr/>
          <p:nvPr/>
        </p:nvSpPr>
        <p:spPr>
          <a:xfrm>
            <a:off x="2800626" y="11708449"/>
            <a:ext cx="325618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76" name="直接箭头连接符 475"/>
          <p:cNvCxnSpPr/>
          <p:nvPr/>
        </p:nvCxnSpPr>
        <p:spPr>
          <a:xfrm>
            <a:off x="2276172" y="11624542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接箭头连接符 476"/>
          <p:cNvCxnSpPr/>
          <p:nvPr/>
        </p:nvCxnSpPr>
        <p:spPr>
          <a:xfrm>
            <a:off x="2801323" y="11624542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圆角矩形 477"/>
          <p:cNvSpPr/>
          <p:nvPr/>
        </p:nvSpPr>
        <p:spPr>
          <a:xfrm>
            <a:off x="2527719" y="11706859"/>
            <a:ext cx="280747" cy="29064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80" name="圆角矩形 479"/>
          <p:cNvSpPr/>
          <p:nvPr/>
        </p:nvSpPr>
        <p:spPr>
          <a:xfrm>
            <a:off x="4951342" y="11706962"/>
            <a:ext cx="297703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81" name="圆角矩形 480"/>
          <p:cNvSpPr/>
          <p:nvPr/>
        </p:nvSpPr>
        <p:spPr>
          <a:xfrm>
            <a:off x="5677674" y="11726865"/>
            <a:ext cx="288064" cy="26011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82" name="直接箭头连接符 481"/>
          <p:cNvCxnSpPr/>
          <p:nvPr/>
        </p:nvCxnSpPr>
        <p:spPr>
          <a:xfrm>
            <a:off x="4984467" y="11624542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圆角矩形 483"/>
          <p:cNvSpPr/>
          <p:nvPr/>
        </p:nvSpPr>
        <p:spPr>
          <a:xfrm>
            <a:off x="5248850" y="11720502"/>
            <a:ext cx="438877" cy="275644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88" name="直接箭头连接符 487"/>
          <p:cNvCxnSpPr/>
          <p:nvPr/>
        </p:nvCxnSpPr>
        <p:spPr>
          <a:xfrm>
            <a:off x="5690480" y="11624542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文本框 500"/>
          <p:cNvSpPr txBox="1"/>
          <p:nvPr/>
        </p:nvSpPr>
        <p:spPr>
          <a:xfrm>
            <a:off x="20605905" y="14733290"/>
            <a:ext cx="393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a</a:t>
            </a:r>
            <a:endParaRPr lang="zh-CN" altLang="en-US" sz="4000" b="1" dirty="0"/>
          </a:p>
        </p:txBody>
      </p:sp>
      <p:sp>
        <p:nvSpPr>
          <p:cNvPr id="502" name="文本框 501"/>
          <p:cNvSpPr txBox="1"/>
          <p:nvPr/>
        </p:nvSpPr>
        <p:spPr>
          <a:xfrm>
            <a:off x="10365053" y="8781074"/>
            <a:ext cx="40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c</a:t>
            </a:r>
            <a:endParaRPr lang="zh-CN" altLang="en-US" sz="4000" b="1" dirty="0"/>
          </a:p>
        </p:txBody>
      </p:sp>
      <p:sp>
        <p:nvSpPr>
          <p:cNvPr id="503" name="文本框 502"/>
          <p:cNvSpPr txBox="1"/>
          <p:nvPr/>
        </p:nvSpPr>
        <p:spPr>
          <a:xfrm>
            <a:off x="10378225" y="836614"/>
            <a:ext cx="379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b</a:t>
            </a:r>
            <a:endParaRPr lang="zh-CN" altLang="en-US" sz="4000" b="1" dirty="0"/>
          </a:p>
        </p:txBody>
      </p:sp>
      <p:cxnSp>
        <p:nvCxnSpPr>
          <p:cNvPr id="393" name="直接箭头连接符 392"/>
          <p:cNvCxnSpPr>
            <a:stCxn id="14" idx="3"/>
            <a:endCxn id="155" idx="3"/>
          </p:cNvCxnSpPr>
          <p:nvPr/>
        </p:nvCxnSpPr>
        <p:spPr>
          <a:xfrm flipH="1">
            <a:off x="11479824" y="12028281"/>
            <a:ext cx="2962410" cy="12303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箭头连接符 390"/>
          <p:cNvCxnSpPr>
            <a:stCxn id="11" idx="3"/>
            <a:endCxn id="222" idx="3"/>
          </p:cNvCxnSpPr>
          <p:nvPr/>
        </p:nvCxnSpPr>
        <p:spPr>
          <a:xfrm rot="10800000">
            <a:off x="11506688" y="4098904"/>
            <a:ext cx="2932993" cy="4520870"/>
          </a:xfrm>
          <a:prstGeom prst="bentConnector3">
            <a:avLst>
              <a:gd name="adj1" fmla="val 57423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文本框 583"/>
          <p:cNvSpPr txBox="1"/>
          <p:nvPr/>
        </p:nvSpPr>
        <p:spPr>
          <a:xfrm>
            <a:off x="7325103" y="9660523"/>
            <a:ext cx="2084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Length filter</a:t>
            </a:r>
          </a:p>
        </p:txBody>
      </p:sp>
      <p:cxnSp>
        <p:nvCxnSpPr>
          <p:cNvPr id="344" name="直接箭头连接符 343"/>
          <p:cNvCxnSpPr>
            <a:stCxn id="13" idx="2"/>
          </p:cNvCxnSpPr>
          <p:nvPr/>
        </p:nvCxnSpPr>
        <p:spPr>
          <a:xfrm>
            <a:off x="15535303" y="10600612"/>
            <a:ext cx="0" cy="949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/>
          <p:cNvCxnSpPr/>
          <p:nvPr/>
        </p:nvCxnSpPr>
        <p:spPr>
          <a:xfrm>
            <a:off x="15547819" y="12482286"/>
            <a:ext cx="0" cy="6708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>
            <a:endCxn id="31" idx="0"/>
          </p:cNvCxnSpPr>
          <p:nvPr/>
        </p:nvCxnSpPr>
        <p:spPr>
          <a:xfrm flipH="1">
            <a:off x="15523297" y="13990647"/>
            <a:ext cx="1683" cy="622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矩形 251"/>
          <p:cNvSpPr/>
          <p:nvPr/>
        </p:nvSpPr>
        <p:spPr>
          <a:xfrm>
            <a:off x="12978378" y="489926"/>
            <a:ext cx="8749955" cy="7058585"/>
          </a:xfrm>
          <a:prstGeom prst="rect">
            <a:avLst/>
          </a:prstGeom>
          <a:solidFill>
            <a:schemeClr val="accent2">
              <a:lumMod val="20000"/>
              <a:lumOff val="80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文本框 2"/>
          <p:cNvSpPr txBox="1"/>
          <p:nvPr/>
        </p:nvSpPr>
        <p:spPr>
          <a:xfrm>
            <a:off x="18953270" y="6851498"/>
            <a:ext cx="2068195" cy="672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Module 1</a:t>
            </a:r>
            <a:endParaRPr lang="zh-CN" altLang="en-US" dirty="0"/>
          </a:p>
        </p:txBody>
      </p:sp>
      <p:sp>
        <p:nvSpPr>
          <p:cNvPr id="255" name="文本框 254"/>
          <p:cNvSpPr txBox="1"/>
          <p:nvPr/>
        </p:nvSpPr>
        <p:spPr>
          <a:xfrm>
            <a:off x="9333437" y="6851498"/>
            <a:ext cx="2068195" cy="672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Module 2</a:t>
            </a:r>
            <a:endParaRPr lang="zh-CN" altLang="en-US" dirty="0"/>
          </a:p>
        </p:txBody>
      </p:sp>
      <p:sp>
        <p:nvSpPr>
          <p:cNvPr id="257" name="文本框 256"/>
          <p:cNvSpPr txBox="1"/>
          <p:nvPr/>
        </p:nvSpPr>
        <p:spPr>
          <a:xfrm>
            <a:off x="18953270" y="13235741"/>
            <a:ext cx="2068195" cy="672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Module 4</a:t>
            </a:r>
            <a:endParaRPr lang="zh-CN" altLang="en-US" dirty="0"/>
          </a:p>
        </p:txBody>
      </p:sp>
      <p:sp>
        <p:nvSpPr>
          <p:cNvPr id="263" name="文本框 262"/>
          <p:cNvSpPr txBox="1"/>
          <p:nvPr/>
        </p:nvSpPr>
        <p:spPr>
          <a:xfrm>
            <a:off x="9309186" y="13232328"/>
            <a:ext cx="2068195" cy="672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Module 3</a:t>
            </a:r>
            <a:endParaRPr lang="zh-CN" altLang="en-US" dirty="0"/>
          </a:p>
        </p:txBody>
      </p:sp>
      <p:cxnSp>
        <p:nvCxnSpPr>
          <p:cNvPr id="264" name="直接箭头连接符 263"/>
          <p:cNvCxnSpPr>
            <a:stCxn id="35" idx="0"/>
            <a:endCxn id="257" idx="1"/>
          </p:cNvCxnSpPr>
          <p:nvPr/>
        </p:nvCxnSpPr>
        <p:spPr>
          <a:xfrm>
            <a:off x="16698683" y="13571948"/>
            <a:ext cx="2254587" cy="26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199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>
            <a:stCxn id="8" idx="1"/>
            <a:endCxn id="17" idx="3"/>
          </p:cNvCxnSpPr>
          <p:nvPr/>
        </p:nvCxnSpPr>
        <p:spPr>
          <a:xfrm flipH="1" flipV="1">
            <a:off x="17248475" y="3267432"/>
            <a:ext cx="951936" cy="915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7299502" y="4389802"/>
            <a:ext cx="4264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multi-mapped </a:t>
            </a:r>
            <a:r>
              <a:rPr lang="en-US" altLang="zh-CN" sz="2400" dirty="0" err="1"/>
              <a:t>kmers</a:t>
            </a:r>
            <a:r>
              <a:rPr lang="en-US" altLang="zh-CN" sz="2400" dirty="0"/>
              <a:t> hash table</a:t>
            </a:r>
            <a:endParaRPr lang="zh-CN" altLang="en-US" sz="2400" dirty="0"/>
          </a:p>
        </p:txBody>
      </p:sp>
      <p:cxnSp>
        <p:nvCxnSpPr>
          <p:cNvPr id="6" name="肘形连接符 5"/>
          <p:cNvCxnSpPr>
            <a:stCxn id="37" idx="3"/>
            <a:endCxn id="7" idx="0"/>
          </p:cNvCxnSpPr>
          <p:nvPr/>
        </p:nvCxnSpPr>
        <p:spPr>
          <a:xfrm>
            <a:off x="17579635" y="929733"/>
            <a:ext cx="1536738" cy="47195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7647260" y="1401688"/>
            <a:ext cx="2938235" cy="916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81062178"/>
              </p:ext>
            </p:extLst>
          </p:nvPr>
        </p:nvGraphicFramePr>
        <p:xfrm>
          <a:off x="18200411" y="2500362"/>
          <a:ext cx="1835161" cy="1717201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3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54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893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/>
                        <a:t>Key (</a:t>
                      </a:r>
                      <a:r>
                        <a:rPr lang="en-US" altLang="zh-CN" sz="1200" dirty="0" err="1"/>
                        <a:t>kmer</a:t>
                      </a:r>
                      <a:r>
                        <a:rPr lang="en-US" altLang="zh-CN" sz="1200" dirty="0"/>
                        <a:t>)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/>
                        <a:t>Value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03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/>
                        <a:t>AAA……AAA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3375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/>
                        <a:t>AAA……TTT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03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/>
                        <a:t>……</a:t>
                      </a:r>
                    </a:p>
                  </a:txBody>
                  <a:tcPr marL="91443" marR="91443" marT="45722" marB="45722" vert="eaVert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/>
                        <a:t>……</a:t>
                      </a:r>
                    </a:p>
                  </a:txBody>
                  <a:tcPr marL="91443" marR="91443" marT="45722" marB="45722" vert="eaVert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81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/>
                        <a:t>GGG……GGG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200" dirty="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>
            <a:stCxn id="49" idx="2"/>
          </p:cNvCxnSpPr>
          <p:nvPr/>
        </p:nvCxnSpPr>
        <p:spPr>
          <a:xfrm flipH="1">
            <a:off x="14418688" y="4370606"/>
            <a:ext cx="989432" cy="259472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9" idx="2"/>
          </p:cNvCxnSpPr>
          <p:nvPr/>
        </p:nvCxnSpPr>
        <p:spPr>
          <a:xfrm>
            <a:off x="15408124" y="4370606"/>
            <a:ext cx="923451" cy="259472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六边形 10"/>
          <p:cNvSpPr/>
          <p:nvPr/>
        </p:nvSpPr>
        <p:spPr>
          <a:xfrm>
            <a:off x="14299981" y="5020243"/>
            <a:ext cx="2173146" cy="701838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sz="2400" dirty="0">
                <a:sym typeface="+mn-ea"/>
              </a:rPr>
              <a:t>Redundant removal</a:t>
            </a:r>
          </a:p>
        </p:txBody>
      </p:sp>
      <p:sp>
        <p:nvSpPr>
          <p:cNvPr id="12" name="六边形 11"/>
          <p:cNvSpPr/>
          <p:nvPr/>
        </p:nvSpPr>
        <p:spPr>
          <a:xfrm>
            <a:off x="14299984" y="5864516"/>
            <a:ext cx="2173145" cy="663232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sz="2400" dirty="0">
                <a:sym typeface="+mn-ea"/>
              </a:rPr>
              <a:t>Chimeric removal</a:t>
            </a:r>
          </a:p>
        </p:txBody>
      </p:sp>
      <p:sp>
        <p:nvSpPr>
          <p:cNvPr id="13" name="矩形 12"/>
          <p:cNvSpPr/>
          <p:nvPr/>
        </p:nvSpPr>
        <p:spPr>
          <a:xfrm>
            <a:off x="13663046" y="6705663"/>
            <a:ext cx="3441916" cy="769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六边形 13"/>
          <p:cNvSpPr/>
          <p:nvPr/>
        </p:nvSpPr>
        <p:spPr>
          <a:xfrm>
            <a:off x="18326494" y="4952178"/>
            <a:ext cx="2190361" cy="696813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ym typeface="+mn-ea"/>
              </a:rPr>
              <a:t>LTR/TIR finder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5" name="矩形 14"/>
          <p:cNvSpPr/>
          <p:nvPr/>
        </p:nvSpPr>
        <p:spPr>
          <a:xfrm>
            <a:off x="13858049" y="1402238"/>
            <a:ext cx="3390426" cy="903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文本框 15"/>
          <p:cNvSpPr txBox="1"/>
          <p:nvPr/>
        </p:nvSpPr>
        <p:spPr>
          <a:xfrm>
            <a:off x="15801222" y="1402254"/>
            <a:ext cx="51886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altLang="zh-CN" sz="1800" dirty="0">
                <a:sym typeface="+mn-ea"/>
              </a:rPr>
              <a:t>…</a:t>
            </a:r>
            <a:endParaRPr lang="zh-CN" altLang="en-US" sz="1800" dirty="0"/>
          </a:p>
        </p:txBody>
      </p:sp>
      <p:sp>
        <p:nvSpPr>
          <p:cNvPr id="17" name="矩形 16"/>
          <p:cNvSpPr/>
          <p:nvPr/>
        </p:nvSpPr>
        <p:spPr>
          <a:xfrm>
            <a:off x="13858049" y="2815781"/>
            <a:ext cx="3390426" cy="903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/>
        </p:nvSpPr>
        <p:spPr>
          <a:xfrm>
            <a:off x="13858089" y="2565810"/>
            <a:ext cx="3389765" cy="280131"/>
          </a:xfrm>
          <a:prstGeom prst="rect">
            <a:avLst/>
          </a:prstGeom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multi-processing</a:t>
            </a:r>
          </a:p>
        </p:txBody>
      </p:sp>
      <p:cxnSp>
        <p:nvCxnSpPr>
          <p:cNvPr id="19" name="直接箭头连接符 18"/>
          <p:cNvCxnSpPr>
            <a:stCxn id="7" idx="2"/>
            <a:endCxn id="8" idx="0"/>
          </p:cNvCxnSpPr>
          <p:nvPr/>
        </p:nvCxnSpPr>
        <p:spPr>
          <a:xfrm>
            <a:off x="19116378" y="2318234"/>
            <a:ext cx="1613" cy="182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5" idx="2"/>
            <a:endCxn id="18" idx="0"/>
          </p:cNvCxnSpPr>
          <p:nvPr/>
        </p:nvCxnSpPr>
        <p:spPr>
          <a:xfrm flipH="1">
            <a:off x="15552973" y="2305535"/>
            <a:ext cx="291" cy="260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7" idx="2"/>
            <a:endCxn id="15" idx="0"/>
          </p:cNvCxnSpPr>
          <p:nvPr/>
        </p:nvCxnSpPr>
        <p:spPr>
          <a:xfrm>
            <a:off x="15549741" y="1069801"/>
            <a:ext cx="3523" cy="3324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15422130" y="3419551"/>
            <a:ext cx="1319" cy="674827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5801222" y="3043874"/>
            <a:ext cx="51886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altLang="zh-CN" sz="1800" dirty="0">
                <a:sym typeface="+mn-ea"/>
              </a:rPr>
              <a:t>…</a:t>
            </a:r>
            <a:endParaRPr lang="zh-CN" altLang="en-US" sz="1800" dirty="0"/>
          </a:p>
        </p:txBody>
      </p:sp>
      <p:cxnSp>
        <p:nvCxnSpPr>
          <p:cNvPr id="24" name="直接箭头连接符 23"/>
          <p:cNvCxnSpPr>
            <a:stCxn id="51" idx="2"/>
          </p:cNvCxnSpPr>
          <p:nvPr/>
        </p:nvCxnSpPr>
        <p:spPr>
          <a:xfrm>
            <a:off x="15386553" y="4835161"/>
            <a:ext cx="0" cy="2042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/>
          <p:nvPr/>
        </p:nvCxnSpPr>
        <p:spPr>
          <a:xfrm flipH="1">
            <a:off x="15384009" y="5731882"/>
            <a:ext cx="2549" cy="1326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菱形 25"/>
          <p:cNvSpPr/>
          <p:nvPr/>
        </p:nvSpPr>
        <p:spPr>
          <a:xfrm>
            <a:off x="14205405" y="3038354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7" name="菱形 26"/>
          <p:cNvSpPr/>
          <p:nvPr/>
        </p:nvSpPr>
        <p:spPr>
          <a:xfrm>
            <a:off x="15117922" y="3034543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菱形 27"/>
          <p:cNvSpPr/>
          <p:nvPr/>
        </p:nvSpPr>
        <p:spPr>
          <a:xfrm>
            <a:off x="16415258" y="3038354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29" name="直接箭头连接符 28"/>
          <p:cNvCxnSpPr>
            <a:endCxn id="13" idx="0"/>
          </p:cNvCxnSpPr>
          <p:nvPr/>
        </p:nvCxnSpPr>
        <p:spPr>
          <a:xfrm flipH="1">
            <a:off x="15384009" y="6525364"/>
            <a:ext cx="2549" cy="1802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13" idx="3"/>
            <a:endCxn id="14" idx="3"/>
          </p:cNvCxnSpPr>
          <p:nvPr/>
        </p:nvCxnSpPr>
        <p:spPr>
          <a:xfrm flipV="1">
            <a:off x="17104967" y="5300584"/>
            <a:ext cx="1221527" cy="178984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 30"/>
          <p:cNvSpPr/>
          <p:nvPr/>
        </p:nvSpPr>
        <p:spPr>
          <a:xfrm>
            <a:off x="17856654" y="6705663"/>
            <a:ext cx="3109209" cy="7695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" name="文本框 31"/>
          <p:cNvSpPr txBox="1"/>
          <p:nvPr/>
        </p:nvSpPr>
        <p:spPr>
          <a:xfrm>
            <a:off x="17763113" y="7431009"/>
            <a:ext cx="3601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 consensus sequences 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3873846" y="7398341"/>
            <a:ext cx="325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multi-mapped repeats </a:t>
            </a:r>
          </a:p>
        </p:txBody>
      </p:sp>
      <p:cxnSp>
        <p:nvCxnSpPr>
          <p:cNvPr id="34" name="直接箭头连接符 33"/>
          <p:cNvCxnSpPr/>
          <p:nvPr/>
        </p:nvCxnSpPr>
        <p:spPr>
          <a:xfrm>
            <a:off x="19411254" y="5648991"/>
            <a:ext cx="0" cy="205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六边形 34"/>
          <p:cNvSpPr/>
          <p:nvPr/>
        </p:nvSpPr>
        <p:spPr>
          <a:xfrm>
            <a:off x="18326493" y="5820213"/>
            <a:ext cx="2259001" cy="640860"/>
          </a:xfrm>
          <a:prstGeom prst="hexagon">
            <a:avLst/>
          </a:prstGeom>
          <a:solidFill>
            <a:srgbClr val="1BA0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ym typeface="+mn-ea"/>
              </a:rPr>
              <a:t>Consensus </a:t>
            </a:r>
            <a:r>
              <a:rPr lang="en-US" altLang="zh-CN" sz="2400" dirty="0">
                <a:sym typeface="+mn-ea"/>
              </a:rPr>
              <a:t>builder</a:t>
            </a:r>
          </a:p>
        </p:txBody>
      </p:sp>
      <p:cxnSp>
        <p:nvCxnSpPr>
          <p:cNvPr id="36" name="直接箭头连接符 35"/>
          <p:cNvCxnSpPr>
            <a:endCxn id="31" idx="0"/>
          </p:cNvCxnSpPr>
          <p:nvPr/>
        </p:nvCxnSpPr>
        <p:spPr>
          <a:xfrm>
            <a:off x="19411259" y="6473711"/>
            <a:ext cx="1" cy="231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圆角矩形 36"/>
          <p:cNvSpPr/>
          <p:nvPr/>
        </p:nvSpPr>
        <p:spPr>
          <a:xfrm>
            <a:off x="13519839" y="789671"/>
            <a:ext cx="4059796" cy="280131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8" name="圆角矩形 37"/>
          <p:cNvSpPr/>
          <p:nvPr/>
        </p:nvSpPr>
        <p:spPr>
          <a:xfrm>
            <a:off x="14209032" y="1475039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9" name="圆角矩形 38"/>
          <p:cNvSpPr/>
          <p:nvPr/>
        </p:nvSpPr>
        <p:spPr>
          <a:xfrm>
            <a:off x="14217874" y="2027498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0" name="圆角矩形 39"/>
          <p:cNvSpPr/>
          <p:nvPr/>
        </p:nvSpPr>
        <p:spPr>
          <a:xfrm>
            <a:off x="14197294" y="1751268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1" name="圆角矩形 40"/>
          <p:cNvSpPr/>
          <p:nvPr/>
        </p:nvSpPr>
        <p:spPr>
          <a:xfrm>
            <a:off x="15076792" y="1475039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2" name="圆角矩形 41"/>
          <p:cNvSpPr/>
          <p:nvPr/>
        </p:nvSpPr>
        <p:spPr>
          <a:xfrm>
            <a:off x="15107402" y="2027498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/>
        </p:nvSpPr>
        <p:spPr>
          <a:xfrm>
            <a:off x="15110270" y="1751268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4" name="圆角矩形 43"/>
          <p:cNvSpPr/>
          <p:nvPr/>
        </p:nvSpPr>
        <p:spPr>
          <a:xfrm>
            <a:off x="16419237" y="1475039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5" name="圆角矩形 44"/>
          <p:cNvSpPr/>
          <p:nvPr/>
        </p:nvSpPr>
        <p:spPr>
          <a:xfrm>
            <a:off x="16423684" y="2027498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6" name="圆角矩形 45"/>
          <p:cNvSpPr/>
          <p:nvPr/>
        </p:nvSpPr>
        <p:spPr>
          <a:xfrm>
            <a:off x="16403104" y="1751268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7" name="圆角矩形 46"/>
          <p:cNvSpPr/>
          <p:nvPr/>
        </p:nvSpPr>
        <p:spPr>
          <a:xfrm>
            <a:off x="13510316" y="4093976"/>
            <a:ext cx="4059796" cy="280131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8" name="圆角矩形 47"/>
          <p:cNvSpPr/>
          <p:nvPr/>
        </p:nvSpPr>
        <p:spPr>
          <a:xfrm>
            <a:off x="13965912" y="4093707"/>
            <a:ext cx="538666" cy="28008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49" name="圆角矩形 48"/>
          <p:cNvSpPr/>
          <p:nvPr/>
        </p:nvSpPr>
        <p:spPr>
          <a:xfrm>
            <a:off x="15138786" y="4092799"/>
            <a:ext cx="538666" cy="27781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50" name="圆角矩形 49"/>
          <p:cNvSpPr/>
          <p:nvPr/>
        </p:nvSpPr>
        <p:spPr>
          <a:xfrm>
            <a:off x="16413896" y="4093980"/>
            <a:ext cx="538666" cy="27979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51" name="圆角矩形 50"/>
          <p:cNvSpPr/>
          <p:nvPr/>
        </p:nvSpPr>
        <p:spPr>
          <a:xfrm>
            <a:off x="14299984" y="4637053"/>
            <a:ext cx="2173145" cy="19811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" name="矩形 51"/>
          <p:cNvSpPr/>
          <p:nvPr/>
        </p:nvSpPr>
        <p:spPr>
          <a:xfrm>
            <a:off x="15134626" y="4649795"/>
            <a:ext cx="147208" cy="184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53" name="矩形 52"/>
          <p:cNvSpPr/>
          <p:nvPr/>
        </p:nvSpPr>
        <p:spPr>
          <a:xfrm>
            <a:off x="15828700" y="4649384"/>
            <a:ext cx="147208" cy="184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54" name="圆角矩形 53"/>
          <p:cNvSpPr/>
          <p:nvPr/>
        </p:nvSpPr>
        <p:spPr>
          <a:xfrm>
            <a:off x="18075327" y="1570489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" name="圆角矩形 54"/>
          <p:cNvSpPr/>
          <p:nvPr/>
        </p:nvSpPr>
        <p:spPr>
          <a:xfrm>
            <a:off x="18171882" y="1805443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6" name="圆角矩形 55"/>
          <p:cNvSpPr/>
          <p:nvPr/>
        </p:nvSpPr>
        <p:spPr>
          <a:xfrm>
            <a:off x="18268445" y="2017952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7" name="圆角矩形 56"/>
          <p:cNvSpPr/>
          <p:nvPr/>
        </p:nvSpPr>
        <p:spPr>
          <a:xfrm>
            <a:off x="19770782" y="1589825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8" name="圆角矩形 57"/>
          <p:cNvSpPr/>
          <p:nvPr/>
        </p:nvSpPr>
        <p:spPr>
          <a:xfrm>
            <a:off x="19867334" y="1803010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9" name="圆角矩形 58"/>
          <p:cNvSpPr/>
          <p:nvPr/>
        </p:nvSpPr>
        <p:spPr>
          <a:xfrm>
            <a:off x="19963895" y="2037290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0" name="圆角矩形 59"/>
          <p:cNvSpPr/>
          <p:nvPr/>
        </p:nvSpPr>
        <p:spPr>
          <a:xfrm>
            <a:off x="18910377" y="1589825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1" name="圆角矩形 60"/>
          <p:cNvSpPr/>
          <p:nvPr/>
        </p:nvSpPr>
        <p:spPr>
          <a:xfrm>
            <a:off x="19006931" y="1803010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2" name="圆角矩形 61"/>
          <p:cNvSpPr/>
          <p:nvPr/>
        </p:nvSpPr>
        <p:spPr>
          <a:xfrm>
            <a:off x="19103492" y="2037290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3" name="圆角矩形 62"/>
          <p:cNvSpPr/>
          <p:nvPr/>
        </p:nvSpPr>
        <p:spPr>
          <a:xfrm>
            <a:off x="13879035" y="6893258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4" name="圆角矩形 63"/>
          <p:cNvSpPr/>
          <p:nvPr/>
        </p:nvSpPr>
        <p:spPr>
          <a:xfrm>
            <a:off x="13879035" y="7199971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5" name="圆角矩形 64"/>
          <p:cNvSpPr/>
          <p:nvPr/>
        </p:nvSpPr>
        <p:spPr>
          <a:xfrm>
            <a:off x="14713445" y="6893258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6" name="圆角矩形 65"/>
          <p:cNvSpPr/>
          <p:nvPr/>
        </p:nvSpPr>
        <p:spPr>
          <a:xfrm>
            <a:off x="14713445" y="7199971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7" name="圆角矩形 66"/>
          <p:cNvSpPr/>
          <p:nvPr/>
        </p:nvSpPr>
        <p:spPr>
          <a:xfrm>
            <a:off x="15554205" y="6893258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8" name="圆角矩形 67"/>
          <p:cNvSpPr/>
          <p:nvPr/>
        </p:nvSpPr>
        <p:spPr>
          <a:xfrm>
            <a:off x="15554205" y="7199971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9" name="圆角矩形 68"/>
          <p:cNvSpPr/>
          <p:nvPr/>
        </p:nvSpPr>
        <p:spPr>
          <a:xfrm>
            <a:off x="16388616" y="6893258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0" name="圆角矩形 69"/>
          <p:cNvSpPr/>
          <p:nvPr/>
        </p:nvSpPr>
        <p:spPr>
          <a:xfrm>
            <a:off x="16388616" y="7199971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1" name="圆角矩形 70"/>
          <p:cNvSpPr/>
          <p:nvPr/>
        </p:nvSpPr>
        <p:spPr>
          <a:xfrm>
            <a:off x="18023299" y="6882758"/>
            <a:ext cx="1144834" cy="161256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2" name="圆角矩形 71"/>
          <p:cNvSpPr/>
          <p:nvPr/>
        </p:nvSpPr>
        <p:spPr>
          <a:xfrm>
            <a:off x="19514476" y="6892917"/>
            <a:ext cx="1144834" cy="161256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3" name="圆角矩形 72"/>
          <p:cNvSpPr/>
          <p:nvPr/>
        </p:nvSpPr>
        <p:spPr>
          <a:xfrm>
            <a:off x="18043246" y="7180134"/>
            <a:ext cx="543456" cy="181953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4" name="圆角矩形 73"/>
          <p:cNvSpPr/>
          <p:nvPr/>
        </p:nvSpPr>
        <p:spPr>
          <a:xfrm>
            <a:off x="19118881" y="7180134"/>
            <a:ext cx="543456" cy="181953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5" name="圆角矩形 74"/>
          <p:cNvSpPr/>
          <p:nvPr/>
        </p:nvSpPr>
        <p:spPr>
          <a:xfrm>
            <a:off x="20229647" y="7180134"/>
            <a:ext cx="543456" cy="181953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6" name="圆角矩形 75"/>
          <p:cNvSpPr/>
          <p:nvPr/>
        </p:nvSpPr>
        <p:spPr>
          <a:xfrm>
            <a:off x="3004421" y="1272262"/>
            <a:ext cx="6934960" cy="23772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7" name="矩形 76"/>
          <p:cNvSpPr/>
          <p:nvPr/>
        </p:nvSpPr>
        <p:spPr>
          <a:xfrm>
            <a:off x="4154286" y="1272475"/>
            <a:ext cx="900743" cy="23253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8" name="矩形 77"/>
          <p:cNvSpPr/>
          <p:nvPr/>
        </p:nvSpPr>
        <p:spPr>
          <a:xfrm>
            <a:off x="5802152" y="1272477"/>
            <a:ext cx="900743" cy="23253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9" name="文本框 78"/>
          <p:cNvSpPr txBox="1"/>
          <p:nvPr/>
        </p:nvSpPr>
        <p:spPr>
          <a:xfrm>
            <a:off x="4043701" y="801884"/>
            <a:ext cx="154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Repeat1</a:t>
            </a:r>
            <a:endParaRPr lang="zh-CN" altLang="en-US" sz="2400" dirty="0"/>
          </a:p>
        </p:txBody>
      </p:sp>
      <p:sp>
        <p:nvSpPr>
          <p:cNvPr id="80" name="文本框 79"/>
          <p:cNvSpPr txBox="1"/>
          <p:nvPr/>
        </p:nvSpPr>
        <p:spPr>
          <a:xfrm>
            <a:off x="5726623" y="775609"/>
            <a:ext cx="1345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Repeat2</a:t>
            </a:r>
            <a:endParaRPr lang="zh-CN" altLang="en-US" sz="2400" dirty="0"/>
          </a:p>
        </p:txBody>
      </p:sp>
      <p:sp>
        <p:nvSpPr>
          <p:cNvPr id="81" name="圆角矩形 80"/>
          <p:cNvSpPr/>
          <p:nvPr/>
        </p:nvSpPr>
        <p:spPr>
          <a:xfrm>
            <a:off x="3004430" y="4390791"/>
            <a:ext cx="6934962" cy="23929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2" name="矩形 81"/>
          <p:cNvSpPr/>
          <p:nvPr/>
        </p:nvSpPr>
        <p:spPr>
          <a:xfrm>
            <a:off x="4147031" y="4390789"/>
            <a:ext cx="900743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794896" y="4390789"/>
            <a:ext cx="900743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4174672" y="1666775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5" name="圆角矩形 84"/>
          <p:cNvSpPr/>
          <p:nvPr/>
        </p:nvSpPr>
        <p:spPr>
          <a:xfrm>
            <a:off x="4274336" y="1871194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6" name="圆角矩形 85"/>
          <p:cNvSpPr/>
          <p:nvPr/>
        </p:nvSpPr>
        <p:spPr>
          <a:xfrm>
            <a:off x="4391395" y="2071352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7" name="圆角矩形 86"/>
          <p:cNvSpPr/>
          <p:nvPr/>
        </p:nvSpPr>
        <p:spPr>
          <a:xfrm>
            <a:off x="4508371" y="2287694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8" name="圆角矩形 87"/>
          <p:cNvSpPr/>
          <p:nvPr/>
        </p:nvSpPr>
        <p:spPr>
          <a:xfrm>
            <a:off x="4692180" y="2504037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9" name="圆角矩形 88"/>
          <p:cNvSpPr/>
          <p:nvPr/>
        </p:nvSpPr>
        <p:spPr>
          <a:xfrm>
            <a:off x="5820337" y="1666775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0" name="圆角矩形 89"/>
          <p:cNvSpPr/>
          <p:nvPr/>
        </p:nvSpPr>
        <p:spPr>
          <a:xfrm>
            <a:off x="5967627" y="1871194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1" name="圆角矩形 90"/>
          <p:cNvSpPr/>
          <p:nvPr/>
        </p:nvSpPr>
        <p:spPr>
          <a:xfrm>
            <a:off x="6084684" y="2071352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2" name="圆角矩形 91"/>
          <p:cNvSpPr/>
          <p:nvPr/>
        </p:nvSpPr>
        <p:spPr>
          <a:xfrm>
            <a:off x="6201663" y="2287694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3" name="圆角矩形 92"/>
          <p:cNvSpPr/>
          <p:nvPr/>
        </p:nvSpPr>
        <p:spPr>
          <a:xfrm>
            <a:off x="6337844" y="2504037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4" name="圆角矩形 93"/>
          <p:cNvSpPr/>
          <p:nvPr/>
        </p:nvSpPr>
        <p:spPr>
          <a:xfrm>
            <a:off x="4761302" y="2720382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5" name="圆角矩形 94"/>
          <p:cNvSpPr/>
          <p:nvPr/>
        </p:nvSpPr>
        <p:spPr>
          <a:xfrm>
            <a:off x="4865562" y="2916926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6" name="圆角矩形 95"/>
          <p:cNvSpPr/>
          <p:nvPr/>
        </p:nvSpPr>
        <p:spPr>
          <a:xfrm>
            <a:off x="5024057" y="3149982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7" name="圆角矩形 96"/>
          <p:cNvSpPr/>
          <p:nvPr/>
        </p:nvSpPr>
        <p:spPr>
          <a:xfrm>
            <a:off x="5168835" y="3387413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8" name="圆角矩形 97"/>
          <p:cNvSpPr/>
          <p:nvPr/>
        </p:nvSpPr>
        <p:spPr>
          <a:xfrm>
            <a:off x="5273093" y="3593483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9" name="圆角矩形 98"/>
          <p:cNvSpPr/>
          <p:nvPr/>
        </p:nvSpPr>
        <p:spPr>
          <a:xfrm>
            <a:off x="5431587" y="3836066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0" name="圆角矩形 99"/>
          <p:cNvSpPr/>
          <p:nvPr/>
        </p:nvSpPr>
        <p:spPr>
          <a:xfrm>
            <a:off x="5535846" y="4042135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1" name="圆角矩形 100"/>
          <p:cNvSpPr/>
          <p:nvPr/>
        </p:nvSpPr>
        <p:spPr>
          <a:xfrm>
            <a:off x="7297023" y="1682284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2" name="圆角矩形 101"/>
          <p:cNvSpPr/>
          <p:nvPr/>
        </p:nvSpPr>
        <p:spPr>
          <a:xfrm>
            <a:off x="7454109" y="1878830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3" name="圆角矩形 102"/>
          <p:cNvSpPr/>
          <p:nvPr/>
        </p:nvSpPr>
        <p:spPr>
          <a:xfrm>
            <a:off x="7571038" y="2111887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4" name="圆角矩形 103"/>
          <p:cNvSpPr/>
          <p:nvPr/>
        </p:nvSpPr>
        <p:spPr>
          <a:xfrm>
            <a:off x="7695035" y="2349318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5" name="圆角矩形 104"/>
          <p:cNvSpPr/>
          <p:nvPr/>
        </p:nvSpPr>
        <p:spPr>
          <a:xfrm>
            <a:off x="8538166" y="1685999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6" name="圆角矩形 105"/>
          <p:cNvSpPr/>
          <p:nvPr/>
        </p:nvSpPr>
        <p:spPr>
          <a:xfrm>
            <a:off x="8675877" y="1928584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7" name="圆角矩形 106"/>
          <p:cNvSpPr/>
          <p:nvPr/>
        </p:nvSpPr>
        <p:spPr>
          <a:xfrm>
            <a:off x="8800919" y="2134654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8" name="矩形 107"/>
          <p:cNvSpPr/>
          <p:nvPr/>
        </p:nvSpPr>
        <p:spPr>
          <a:xfrm>
            <a:off x="5023795" y="4390789"/>
            <a:ext cx="812633" cy="2392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XXX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09" name="曲线连接符 3"/>
          <p:cNvCxnSpPr>
            <a:stCxn id="94" idx="3"/>
            <a:endCxn id="101" idx="1"/>
          </p:cNvCxnSpPr>
          <p:nvPr/>
        </p:nvCxnSpPr>
        <p:spPr>
          <a:xfrm flipV="1">
            <a:off x="5126354" y="1766279"/>
            <a:ext cx="2184553" cy="1038096"/>
          </a:xfrm>
          <a:prstGeom prst="bentConnector3">
            <a:avLst>
              <a:gd name="adj1" fmla="val 79491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85" idx="3"/>
            <a:endCxn id="90" idx="1"/>
          </p:cNvCxnSpPr>
          <p:nvPr/>
        </p:nvCxnSpPr>
        <p:spPr>
          <a:xfrm>
            <a:off x="4639387" y="1955182"/>
            <a:ext cx="13421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86" idx="3"/>
            <a:endCxn id="91" idx="1"/>
          </p:cNvCxnSpPr>
          <p:nvPr/>
        </p:nvCxnSpPr>
        <p:spPr>
          <a:xfrm>
            <a:off x="4756448" y="2155341"/>
            <a:ext cx="13421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87" idx="3"/>
            <a:endCxn id="92" idx="1"/>
          </p:cNvCxnSpPr>
          <p:nvPr/>
        </p:nvCxnSpPr>
        <p:spPr>
          <a:xfrm>
            <a:off x="4873423" y="2371684"/>
            <a:ext cx="13421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88" idx="3"/>
            <a:endCxn id="93" idx="1"/>
          </p:cNvCxnSpPr>
          <p:nvPr/>
        </p:nvCxnSpPr>
        <p:spPr>
          <a:xfrm>
            <a:off x="5057232" y="2588028"/>
            <a:ext cx="12944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84" idx="3"/>
            <a:endCxn id="89" idx="1"/>
          </p:cNvCxnSpPr>
          <p:nvPr/>
        </p:nvCxnSpPr>
        <p:spPr>
          <a:xfrm>
            <a:off x="4539724" y="1750762"/>
            <a:ext cx="12944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5" name="曲线连接符 3"/>
          <p:cNvCxnSpPr>
            <a:stCxn id="95" idx="3"/>
            <a:endCxn id="102" idx="1"/>
          </p:cNvCxnSpPr>
          <p:nvPr/>
        </p:nvCxnSpPr>
        <p:spPr>
          <a:xfrm flipV="1">
            <a:off x="5230614" y="1962822"/>
            <a:ext cx="2237379" cy="1038096"/>
          </a:xfrm>
          <a:prstGeom prst="bentConnector3">
            <a:avLst>
              <a:gd name="adj1" fmla="val 78795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6" name="曲线连接符 3"/>
          <p:cNvCxnSpPr>
            <a:stCxn id="96" idx="3"/>
            <a:endCxn id="103" idx="1"/>
          </p:cNvCxnSpPr>
          <p:nvPr/>
        </p:nvCxnSpPr>
        <p:spPr>
          <a:xfrm flipV="1">
            <a:off x="5389109" y="2195882"/>
            <a:ext cx="2195812" cy="1038096"/>
          </a:xfrm>
          <a:prstGeom prst="bentConnector3">
            <a:avLst>
              <a:gd name="adj1" fmla="val 79814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7" name="曲线连接符 3"/>
          <p:cNvCxnSpPr>
            <a:stCxn id="97" idx="3"/>
            <a:endCxn id="104" idx="1"/>
          </p:cNvCxnSpPr>
          <p:nvPr/>
        </p:nvCxnSpPr>
        <p:spPr>
          <a:xfrm flipV="1">
            <a:off x="5533882" y="2433311"/>
            <a:ext cx="2175032" cy="1038096"/>
          </a:xfrm>
          <a:prstGeom prst="bentConnector3">
            <a:avLst>
              <a:gd name="adj1" fmla="val 7962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8" name="曲线连接符 3"/>
          <p:cNvCxnSpPr>
            <a:stCxn id="98" idx="3"/>
            <a:endCxn id="105" idx="1"/>
          </p:cNvCxnSpPr>
          <p:nvPr/>
        </p:nvCxnSpPr>
        <p:spPr>
          <a:xfrm flipV="1">
            <a:off x="5638151" y="1769997"/>
            <a:ext cx="2913905" cy="1907483"/>
          </a:xfrm>
          <a:prstGeom prst="bentConnector3">
            <a:avLst>
              <a:gd name="adj1" fmla="val 8780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9" name="曲线连接符 3"/>
          <p:cNvCxnSpPr>
            <a:stCxn id="99" idx="3"/>
            <a:endCxn id="106" idx="1"/>
          </p:cNvCxnSpPr>
          <p:nvPr/>
        </p:nvCxnSpPr>
        <p:spPr>
          <a:xfrm flipV="1">
            <a:off x="5796635" y="2012582"/>
            <a:ext cx="2893123" cy="1907483"/>
          </a:xfrm>
          <a:prstGeom prst="bentConnector3">
            <a:avLst>
              <a:gd name="adj1" fmla="val 89508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0" name="曲线连接符 3"/>
          <p:cNvCxnSpPr>
            <a:stCxn id="100" idx="3"/>
            <a:endCxn id="107" idx="1"/>
          </p:cNvCxnSpPr>
          <p:nvPr/>
        </p:nvCxnSpPr>
        <p:spPr>
          <a:xfrm flipV="1">
            <a:off x="5900905" y="2218651"/>
            <a:ext cx="2913905" cy="1907483"/>
          </a:xfrm>
          <a:prstGeom prst="bentConnector3">
            <a:avLst>
              <a:gd name="adj1" fmla="val 92436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77" idx="1"/>
            <a:endCxn id="84" idx="1"/>
          </p:cNvCxnSpPr>
          <p:nvPr/>
        </p:nvCxnSpPr>
        <p:spPr>
          <a:xfrm>
            <a:off x="4188551" y="1393529"/>
            <a:ext cx="0" cy="35724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77" idx="3"/>
            <a:endCxn id="88" idx="3"/>
          </p:cNvCxnSpPr>
          <p:nvPr/>
        </p:nvCxnSpPr>
        <p:spPr>
          <a:xfrm>
            <a:off x="5055033" y="1393526"/>
            <a:ext cx="2202" cy="119450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5834139" y="1355492"/>
            <a:ext cx="89" cy="39527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78" idx="3"/>
            <a:endCxn id="93" idx="3"/>
          </p:cNvCxnSpPr>
          <p:nvPr/>
        </p:nvCxnSpPr>
        <p:spPr>
          <a:xfrm>
            <a:off x="6702885" y="1393526"/>
            <a:ext cx="0" cy="119450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7276736" y="1273869"/>
            <a:ext cx="783343" cy="2379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26" name="直接连接符 125"/>
          <p:cNvCxnSpPr>
            <a:stCxn id="125" idx="1"/>
            <a:endCxn id="101" idx="1"/>
          </p:cNvCxnSpPr>
          <p:nvPr/>
        </p:nvCxnSpPr>
        <p:spPr>
          <a:xfrm>
            <a:off x="7306540" y="1397757"/>
            <a:ext cx="4366" cy="36853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25" idx="3"/>
            <a:endCxn id="104" idx="3"/>
          </p:cNvCxnSpPr>
          <p:nvPr/>
        </p:nvCxnSpPr>
        <p:spPr>
          <a:xfrm>
            <a:off x="8060085" y="1397752"/>
            <a:ext cx="2" cy="103556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8527772" y="1274412"/>
            <a:ext cx="638201" cy="2374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29" name="直接连接符 128"/>
          <p:cNvCxnSpPr>
            <a:stCxn id="128" idx="1"/>
            <a:endCxn id="105" idx="1"/>
          </p:cNvCxnSpPr>
          <p:nvPr/>
        </p:nvCxnSpPr>
        <p:spPr>
          <a:xfrm>
            <a:off x="8552044" y="1398013"/>
            <a:ext cx="0" cy="37198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28" idx="3"/>
            <a:endCxn id="107" idx="3"/>
          </p:cNvCxnSpPr>
          <p:nvPr/>
        </p:nvCxnSpPr>
        <p:spPr>
          <a:xfrm>
            <a:off x="9165966" y="1398020"/>
            <a:ext cx="0" cy="820637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2981678" y="5983807"/>
            <a:ext cx="6934962" cy="242078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32" name="直接连接符 131"/>
          <p:cNvCxnSpPr>
            <a:stCxn id="146" idx="1"/>
            <a:endCxn id="134" idx="1"/>
          </p:cNvCxnSpPr>
          <p:nvPr/>
        </p:nvCxnSpPr>
        <p:spPr>
          <a:xfrm flipH="1" flipV="1">
            <a:off x="4098696" y="6103570"/>
            <a:ext cx="16892" cy="1336038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42" idx="3"/>
          </p:cNvCxnSpPr>
          <p:nvPr/>
        </p:nvCxnSpPr>
        <p:spPr>
          <a:xfrm flipV="1">
            <a:off x="6678596" y="6028458"/>
            <a:ext cx="1542" cy="1416071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4098700" y="5983926"/>
            <a:ext cx="900743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35" name="矩形 134"/>
          <p:cNvSpPr/>
          <p:nvPr/>
        </p:nvSpPr>
        <p:spPr>
          <a:xfrm>
            <a:off x="5792045" y="5979477"/>
            <a:ext cx="886563" cy="24915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36" name="直接连接符 135"/>
          <p:cNvCxnSpPr>
            <a:stCxn id="142" idx="1"/>
            <a:endCxn id="135" idx="1"/>
          </p:cNvCxnSpPr>
          <p:nvPr/>
        </p:nvCxnSpPr>
        <p:spPr>
          <a:xfrm flipH="1" flipV="1">
            <a:off x="5792040" y="6104054"/>
            <a:ext cx="6556" cy="1335557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4105395" y="6678880"/>
            <a:ext cx="888295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0" name="矩形 139"/>
          <p:cNvSpPr/>
          <p:nvPr/>
        </p:nvSpPr>
        <p:spPr>
          <a:xfrm>
            <a:off x="5792043" y="6669157"/>
            <a:ext cx="885317" cy="2599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1" name="矩形 140"/>
          <p:cNvSpPr/>
          <p:nvPr/>
        </p:nvSpPr>
        <p:spPr>
          <a:xfrm>
            <a:off x="4997840" y="6676331"/>
            <a:ext cx="794202" cy="2528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/>
          </a:p>
        </p:txBody>
      </p:sp>
      <p:sp>
        <p:nvSpPr>
          <p:cNvPr id="142" name="矩形 141"/>
          <p:cNvSpPr/>
          <p:nvPr/>
        </p:nvSpPr>
        <p:spPr>
          <a:xfrm>
            <a:off x="5798601" y="7319964"/>
            <a:ext cx="880001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3" name="矩形 142"/>
          <p:cNvSpPr/>
          <p:nvPr/>
        </p:nvSpPr>
        <p:spPr>
          <a:xfrm>
            <a:off x="7440581" y="7319964"/>
            <a:ext cx="909909" cy="2392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4" name="矩形 143"/>
          <p:cNvSpPr/>
          <p:nvPr/>
        </p:nvSpPr>
        <p:spPr>
          <a:xfrm>
            <a:off x="6685155" y="7319964"/>
            <a:ext cx="755425" cy="239290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/>
          </a:p>
        </p:txBody>
      </p:sp>
      <p:sp>
        <p:nvSpPr>
          <p:cNvPr id="145" name="矩形 144"/>
          <p:cNvSpPr/>
          <p:nvPr/>
        </p:nvSpPr>
        <p:spPr>
          <a:xfrm>
            <a:off x="2428141" y="7319964"/>
            <a:ext cx="909909" cy="2392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6" name="矩形 145"/>
          <p:cNvSpPr/>
          <p:nvPr/>
        </p:nvSpPr>
        <p:spPr>
          <a:xfrm>
            <a:off x="4115592" y="7319964"/>
            <a:ext cx="879833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7" name="矩形 146"/>
          <p:cNvSpPr/>
          <p:nvPr/>
        </p:nvSpPr>
        <p:spPr>
          <a:xfrm>
            <a:off x="3337139" y="7319964"/>
            <a:ext cx="782945" cy="239290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/>
          </a:p>
        </p:txBody>
      </p:sp>
      <p:cxnSp>
        <p:nvCxnSpPr>
          <p:cNvPr id="149" name="直接连接符 148"/>
          <p:cNvCxnSpPr>
            <a:stCxn id="146" idx="3"/>
            <a:endCxn id="134" idx="3"/>
          </p:cNvCxnSpPr>
          <p:nvPr/>
        </p:nvCxnSpPr>
        <p:spPr>
          <a:xfrm flipV="1">
            <a:off x="4995421" y="6103570"/>
            <a:ext cx="4018" cy="1336038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1891981" y="772973"/>
            <a:ext cx="8210082" cy="439459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1" name="矩形 150"/>
          <p:cNvSpPr/>
          <p:nvPr/>
        </p:nvSpPr>
        <p:spPr>
          <a:xfrm>
            <a:off x="1891982" y="5481301"/>
            <a:ext cx="8210082" cy="218559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2" name="文本框 151"/>
          <p:cNvSpPr txBox="1"/>
          <p:nvPr/>
        </p:nvSpPr>
        <p:spPr>
          <a:xfrm>
            <a:off x="1950235" y="4658088"/>
            <a:ext cx="4752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redundant generation</a:t>
            </a:r>
            <a:endParaRPr lang="zh-CN" altLang="en-US" sz="2400" b="1" dirty="0"/>
          </a:p>
        </p:txBody>
      </p:sp>
      <p:sp>
        <p:nvSpPr>
          <p:cNvPr id="153" name="文本框 152"/>
          <p:cNvSpPr txBox="1"/>
          <p:nvPr/>
        </p:nvSpPr>
        <p:spPr>
          <a:xfrm>
            <a:off x="1971945" y="5565647"/>
            <a:ext cx="3837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redundant removal</a:t>
            </a:r>
            <a:endParaRPr lang="zh-CN" altLang="en-US" sz="2400" b="1" dirty="0"/>
          </a:p>
        </p:txBody>
      </p:sp>
      <p:sp>
        <p:nvSpPr>
          <p:cNvPr id="154" name="矩形 153"/>
          <p:cNvSpPr/>
          <p:nvPr/>
        </p:nvSpPr>
        <p:spPr>
          <a:xfrm>
            <a:off x="1326772" y="8296654"/>
            <a:ext cx="9702488" cy="7725231"/>
          </a:xfrm>
          <a:prstGeom prst="rect">
            <a:avLst/>
          </a:prstGeom>
          <a:solidFill>
            <a:schemeClr val="bg2">
              <a:lumMod val="7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5" name="矩形 154"/>
          <p:cNvSpPr/>
          <p:nvPr/>
        </p:nvSpPr>
        <p:spPr>
          <a:xfrm>
            <a:off x="12444735" y="8362362"/>
            <a:ext cx="10130608" cy="7659524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6" name="圆角矩形 155"/>
          <p:cNvSpPr/>
          <p:nvPr/>
        </p:nvSpPr>
        <p:spPr>
          <a:xfrm>
            <a:off x="14651393" y="8655116"/>
            <a:ext cx="1151814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7" name="圆角矩形 156"/>
          <p:cNvSpPr/>
          <p:nvPr/>
        </p:nvSpPr>
        <p:spPr>
          <a:xfrm>
            <a:off x="14403009" y="11355730"/>
            <a:ext cx="5276179" cy="27734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8" name="矩形 157"/>
          <p:cNvSpPr/>
          <p:nvPr/>
        </p:nvSpPr>
        <p:spPr>
          <a:xfrm>
            <a:off x="13745722" y="8475484"/>
            <a:ext cx="6593381" cy="145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9" name="圆角矩形 158"/>
          <p:cNvSpPr/>
          <p:nvPr/>
        </p:nvSpPr>
        <p:spPr>
          <a:xfrm>
            <a:off x="14656783" y="9054067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0" name="圆角矩形 159"/>
          <p:cNvSpPr/>
          <p:nvPr/>
        </p:nvSpPr>
        <p:spPr>
          <a:xfrm>
            <a:off x="14692690" y="9485069"/>
            <a:ext cx="378878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61" name="圆角矩形 160"/>
          <p:cNvSpPr/>
          <p:nvPr/>
        </p:nvSpPr>
        <p:spPr>
          <a:xfrm>
            <a:off x="16068463" y="8638990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2" name="圆角矩形 161"/>
          <p:cNvSpPr/>
          <p:nvPr/>
        </p:nvSpPr>
        <p:spPr>
          <a:xfrm>
            <a:off x="16048513" y="9040298"/>
            <a:ext cx="1354249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3" name="圆角矩形 162"/>
          <p:cNvSpPr/>
          <p:nvPr/>
        </p:nvSpPr>
        <p:spPr>
          <a:xfrm>
            <a:off x="16060726" y="9482501"/>
            <a:ext cx="1114780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64" name="圆角矩形 163"/>
          <p:cNvSpPr/>
          <p:nvPr/>
        </p:nvSpPr>
        <p:spPr>
          <a:xfrm>
            <a:off x="17696350" y="8638990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5" name="圆角矩形 164"/>
          <p:cNvSpPr/>
          <p:nvPr/>
        </p:nvSpPr>
        <p:spPr>
          <a:xfrm>
            <a:off x="17701351" y="9055046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6" name="圆角矩形 165"/>
          <p:cNvSpPr/>
          <p:nvPr/>
        </p:nvSpPr>
        <p:spPr>
          <a:xfrm>
            <a:off x="17662505" y="9477507"/>
            <a:ext cx="1125386" cy="29557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67" name="圆角矩形 166"/>
          <p:cNvSpPr/>
          <p:nvPr/>
        </p:nvSpPr>
        <p:spPr>
          <a:xfrm>
            <a:off x="19180886" y="8655116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8" name="圆角矩形 167"/>
          <p:cNvSpPr/>
          <p:nvPr/>
        </p:nvSpPr>
        <p:spPr>
          <a:xfrm>
            <a:off x="18935173" y="9055970"/>
            <a:ext cx="1244104" cy="21947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9" name="圆角矩形 168"/>
          <p:cNvSpPr/>
          <p:nvPr/>
        </p:nvSpPr>
        <p:spPr>
          <a:xfrm>
            <a:off x="19180886" y="9463203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70" name="矩形 169"/>
          <p:cNvSpPr/>
          <p:nvPr/>
        </p:nvSpPr>
        <p:spPr>
          <a:xfrm>
            <a:off x="13740927" y="10129647"/>
            <a:ext cx="6598187" cy="1044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9" name="圆角矩形 178"/>
          <p:cNvSpPr/>
          <p:nvPr/>
        </p:nvSpPr>
        <p:spPr>
          <a:xfrm>
            <a:off x="15188979" y="11344015"/>
            <a:ext cx="297703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80" name="圆角矩形 179"/>
          <p:cNvSpPr/>
          <p:nvPr/>
        </p:nvSpPr>
        <p:spPr>
          <a:xfrm>
            <a:off x="15746379" y="11344017"/>
            <a:ext cx="325618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81" name="圆角矩形 180"/>
          <p:cNvSpPr/>
          <p:nvPr/>
        </p:nvSpPr>
        <p:spPr>
          <a:xfrm>
            <a:off x="17922296" y="11343036"/>
            <a:ext cx="321586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82" name="圆角矩形 181"/>
          <p:cNvSpPr/>
          <p:nvPr/>
        </p:nvSpPr>
        <p:spPr>
          <a:xfrm>
            <a:off x="18631450" y="11343097"/>
            <a:ext cx="302159" cy="28747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83" name="直接箭头连接符 182"/>
          <p:cNvCxnSpPr/>
          <p:nvPr/>
        </p:nvCxnSpPr>
        <p:spPr>
          <a:xfrm>
            <a:off x="15244784" y="11281879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>
            <a:off x="17963564" y="11272842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>
            <a:off x="18666922" y="11272842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>
            <a:off x="15769936" y="11281879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158" idx="2"/>
            <a:endCxn id="170" idx="0"/>
          </p:cNvCxnSpPr>
          <p:nvPr/>
        </p:nvCxnSpPr>
        <p:spPr>
          <a:xfrm flipH="1">
            <a:off x="17040017" y="9933381"/>
            <a:ext cx="2394" cy="196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>
            <a:stCxn id="170" idx="2"/>
            <a:endCxn id="157" idx="0"/>
          </p:cNvCxnSpPr>
          <p:nvPr/>
        </p:nvCxnSpPr>
        <p:spPr>
          <a:xfrm>
            <a:off x="17040017" y="11174188"/>
            <a:ext cx="1078" cy="181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六边形 198"/>
          <p:cNvSpPr/>
          <p:nvPr/>
        </p:nvSpPr>
        <p:spPr>
          <a:xfrm>
            <a:off x="19840590" y="15170845"/>
            <a:ext cx="2482409" cy="745612"/>
          </a:xfrm>
          <a:prstGeom prst="hexagon">
            <a:avLst/>
          </a:prstGeom>
          <a:solidFill>
            <a:srgbClr val="1BA0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sz="2400" dirty="0" err="1">
                <a:sym typeface="+mn-ea"/>
              </a:rPr>
              <a:t>LTRharvest</a:t>
            </a:r>
            <a:r>
              <a:rPr lang="en-US" sz="2400" dirty="0">
                <a:sym typeface="+mn-ea"/>
              </a:rPr>
              <a:t>/</a:t>
            </a:r>
          </a:p>
          <a:p>
            <a:pPr algn="ctr">
              <a:buClrTx/>
              <a:buSzTx/>
              <a:buFontTx/>
            </a:pPr>
            <a:r>
              <a:rPr lang="en-US" sz="2400" dirty="0" err="1">
                <a:sym typeface="+mn-ea"/>
              </a:rPr>
              <a:t>LTR_retriever</a:t>
            </a:r>
            <a:endParaRPr lang="en-US" sz="2400" dirty="0">
              <a:sym typeface="+mn-ea"/>
            </a:endParaRPr>
          </a:p>
        </p:txBody>
      </p:sp>
      <p:cxnSp>
        <p:nvCxnSpPr>
          <p:cNvPr id="204" name="直接箭头连接符 203"/>
          <p:cNvCxnSpPr>
            <a:stCxn id="478" idx="2"/>
          </p:cNvCxnSpPr>
          <p:nvPr/>
        </p:nvCxnSpPr>
        <p:spPr>
          <a:xfrm>
            <a:off x="15635952" y="12149041"/>
            <a:ext cx="889602" cy="172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stCxn id="484" idx="2"/>
          </p:cNvCxnSpPr>
          <p:nvPr/>
        </p:nvCxnSpPr>
        <p:spPr>
          <a:xfrm flipH="1">
            <a:off x="17718479" y="12147691"/>
            <a:ext cx="717668" cy="1742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>
            <a:stCxn id="199" idx="3"/>
            <a:endCxn id="210" idx="3"/>
          </p:cNvCxnSpPr>
          <p:nvPr/>
        </p:nvCxnSpPr>
        <p:spPr>
          <a:xfrm flipH="1">
            <a:off x="19545548" y="15543649"/>
            <a:ext cx="295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矩形 209"/>
          <p:cNvSpPr/>
          <p:nvPr/>
        </p:nvSpPr>
        <p:spPr>
          <a:xfrm>
            <a:off x="14815420" y="15186810"/>
            <a:ext cx="4730127" cy="7136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1" name="圆角矩形 210"/>
          <p:cNvSpPr/>
          <p:nvPr/>
        </p:nvSpPr>
        <p:spPr>
          <a:xfrm>
            <a:off x="15248042" y="15360117"/>
            <a:ext cx="1144834" cy="161256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2" name="圆角矩形 211"/>
          <p:cNvSpPr/>
          <p:nvPr/>
        </p:nvSpPr>
        <p:spPr>
          <a:xfrm>
            <a:off x="17620199" y="15360117"/>
            <a:ext cx="1144834" cy="161256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3" name="圆角矩形 212"/>
          <p:cNvSpPr/>
          <p:nvPr/>
        </p:nvSpPr>
        <p:spPr>
          <a:xfrm>
            <a:off x="16553904" y="15639437"/>
            <a:ext cx="1020683" cy="172711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4" name="六边形 213"/>
          <p:cNvSpPr/>
          <p:nvPr/>
        </p:nvSpPr>
        <p:spPr>
          <a:xfrm>
            <a:off x="15975909" y="14339197"/>
            <a:ext cx="2350580" cy="657552"/>
          </a:xfrm>
          <a:prstGeom prst="hexagon">
            <a:avLst/>
          </a:prstGeom>
          <a:solidFill>
            <a:srgbClr val="1BA0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sz="2400" dirty="0">
                <a:sym typeface="+mn-ea"/>
              </a:rPr>
              <a:t>Consensus builder</a:t>
            </a:r>
          </a:p>
        </p:txBody>
      </p:sp>
      <p:cxnSp>
        <p:nvCxnSpPr>
          <p:cNvPr id="215" name="直接箭头连接符 214"/>
          <p:cNvCxnSpPr>
            <a:endCxn id="210" idx="0"/>
          </p:cNvCxnSpPr>
          <p:nvPr/>
        </p:nvCxnSpPr>
        <p:spPr>
          <a:xfrm>
            <a:off x="17175401" y="15004634"/>
            <a:ext cx="5080" cy="182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文本框 216"/>
          <p:cNvSpPr txBox="1"/>
          <p:nvPr/>
        </p:nvSpPr>
        <p:spPr>
          <a:xfrm>
            <a:off x="13761789" y="14421410"/>
            <a:ext cx="1917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80/80/80 rule</a:t>
            </a:r>
            <a:endParaRPr lang="zh-CN" altLang="en-US" sz="2400" dirty="0"/>
          </a:p>
        </p:txBody>
      </p:sp>
      <p:sp>
        <p:nvSpPr>
          <p:cNvPr id="218" name="六边形 217"/>
          <p:cNvSpPr/>
          <p:nvPr/>
        </p:nvSpPr>
        <p:spPr>
          <a:xfrm>
            <a:off x="15992903" y="12350816"/>
            <a:ext cx="2355096" cy="799455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sz="2400" dirty="0">
                <a:sym typeface="+mn-ea"/>
              </a:rPr>
              <a:t>Redundant removal</a:t>
            </a:r>
          </a:p>
        </p:txBody>
      </p:sp>
      <p:cxnSp>
        <p:nvCxnSpPr>
          <p:cNvPr id="219" name="直接箭头连接符 218"/>
          <p:cNvCxnSpPr/>
          <p:nvPr/>
        </p:nvCxnSpPr>
        <p:spPr>
          <a:xfrm>
            <a:off x="17175401" y="14171022"/>
            <a:ext cx="0" cy="168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六边形 219"/>
          <p:cNvSpPr/>
          <p:nvPr/>
        </p:nvSpPr>
        <p:spPr>
          <a:xfrm>
            <a:off x="15975909" y="13326327"/>
            <a:ext cx="2372088" cy="836810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sz="2400" dirty="0">
                <a:sym typeface="+mn-ea"/>
              </a:rPr>
              <a:t>F</a:t>
            </a:r>
            <a:r>
              <a:rPr lang="en-US" altLang="zh-CN" sz="2400" dirty="0">
                <a:sym typeface="+mn-ea"/>
              </a:rPr>
              <a:t>ilter False LTR/TIR</a:t>
            </a:r>
            <a:endParaRPr lang="en-US" sz="2400" dirty="0">
              <a:sym typeface="+mn-ea"/>
            </a:endParaRPr>
          </a:p>
        </p:txBody>
      </p:sp>
      <p:cxnSp>
        <p:nvCxnSpPr>
          <p:cNvPr id="221" name="直接箭头连接符 220"/>
          <p:cNvCxnSpPr/>
          <p:nvPr/>
        </p:nvCxnSpPr>
        <p:spPr>
          <a:xfrm>
            <a:off x="17175401" y="13150267"/>
            <a:ext cx="0" cy="190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矩形 221"/>
          <p:cNvSpPr/>
          <p:nvPr/>
        </p:nvSpPr>
        <p:spPr>
          <a:xfrm>
            <a:off x="1349216" y="346420"/>
            <a:ext cx="9704885" cy="75081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5" name="圆角矩形 224"/>
          <p:cNvSpPr/>
          <p:nvPr/>
        </p:nvSpPr>
        <p:spPr>
          <a:xfrm>
            <a:off x="1891981" y="9162169"/>
            <a:ext cx="8261628" cy="334617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226" name="直接箭头连接符 225"/>
          <p:cNvCxnSpPr>
            <a:stCxn id="233" idx="2"/>
            <a:endCxn id="441" idx="0"/>
          </p:cNvCxnSpPr>
          <p:nvPr/>
        </p:nvCxnSpPr>
        <p:spPr>
          <a:xfrm>
            <a:off x="4659628" y="9494192"/>
            <a:ext cx="915" cy="49406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直接箭头连接符 226"/>
          <p:cNvCxnSpPr>
            <a:stCxn id="441" idx="3"/>
            <a:endCxn id="235" idx="2"/>
          </p:cNvCxnSpPr>
          <p:nvPr/>
        </p:nvCxnSpPr>
        <p:spPr>
          <a:xfrm flipV="1">
            <a:off x="5238233" y="9494190"/>
            <a:ext cx="1299591" cy="7150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接箭头连接符 228"/>
          <p:cNvCxnSpPr>
            <a:stCxn id="235" idx="2"/>
            <a:endCxn id="447" idx="0"/>
          </p:cNvCxnSpPr>
          <p:nvPr/>
        </p:nvCxnSpPr>
        <p:spPr>
          <a:xfrm>
            <a:off x="6537824" y="9494187"/>
            <a:ext cx="508455" cy="186869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矩形 229"/>
          <p:cNvSpPr/>
          <p:nvPr/>
        </p:nvSpPr>
        <p:spPr>
          <a:xfrm>
            <a:off x="2635829" y="9162168"/>
            <a:ext cx="872064" cy="3346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F1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33" name="矩形 232"/>
          <p:cNvSpPr/>
          <p:nvPr/>
        </p:nvSpPr>
        <p:spPr>
          <a:xfrm>
            <a:off x="4081938" y="9159826"/>
            <a:ext cx="1155379" cy="334365"/>
          </a:xfrm>
          <a:prstGeom prst="rect">
            <a:avLst/>
          </a:prstGeom>
          <a:solidFill>
            <a:srgbClr val="1BE36B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F2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235" name="矩形 234"/>
          <p:cNvSpPr/>
          <p:nvPr/>
        </p:nvSpPr>
        <p:spPr>
          <a:xfrm>
            <a:off x="6101788" y="9157803"/>
            <a:ext cx="872064" cy="33638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cxnSp>
        <p:nvCxnSpPr>
          <p:cNvPr id="261" name="直接箭头连接符 260"/>
          <p:cNvCxnSpPr>
            <a:stCxn id="445" idx="1"/>
            <a:endCxn id="530" idx="1"/>
          </p:cNvCxnSpPr>
          <p:nvPr/>
        </p:nvCxnSpPr>
        <p:spPr>
          <a:xfrm flipH="1">
            <a:off x="2633233" y="11529639"/>
            <a:ext cx="2278" cy="2234883"/>
          </a:xfrm>
          <a:prstGeom prst="straightConnector1">
            <a:avLst/>
          </a:prstGeom>
          <a:ln w="28575">
            <a:solidFill>
              <a:srgbClr val="CD2B2B"/>
            </a:solidFill>
            <a:prstDash val="sysDot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72" name="文本框 271"/>
          <p:cNvSpPr txBox="1"/>
          <p:nvPr/>
        </p:nvSpPr>
        <p:spPr>
          <a:xfrm>
            <a:off x="1895667" y="12264422"/>
            <a:ext cx="78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a</a:t>
            </a:r>
            <a:r>
              <a:rPr lang="zh-CN" altLang="en-US" sz="2400" b="1" dirty="0"/>
              <a:t>）</a:t>
            </a:r>
          </a:p>
        </p:txBody>
      </p:sp>
      <p:sp>
        <p:nvSpPr>
          <p:cNvPr id="279" name="文本框 278"/>
          <p:cNvSpPr txBox="1"/>
          <p:nvPr/>
        </p:nvSpPr>
        <p:spPr>
          <a:xfrm>
            <a:off x="2114635" y="14960311"/>
            <a:ext cx="78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h</a:t>
            </a:r>
            <a:r>
              <a:rPr lang="zh-CN" altLang="en-US" sz="2400" b="1" dirty="0"/>
              <a:t>）</a:t>
            </a:r>
          </a:p>
        </p:txBody>
      </p:sp>
      <p:sp>
        <p:nvSpPr>
          <p:cNvPr id="282" name="文本框 281"/>
          <p:cNvSpPr txBox="1"/>
          <p:nvPr/>
        </p:nvSpPr>
        <p:spPr>
          <a:xfrm>
            <a:off x="8539794" y="14423118"/>
            <a:ext cx="7346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… …</a:t>
            </a:r>
            <a:endParaRPr lang="zh-CN" altLang="en-US" sz="2400" b="1" dirty="0"/>
          </a:p>
        </p:txBody>
      </p:sp>
      <p:sp>
        <p:nvSpPr>
          <p:cNvPr id="283" name="矩形 282"/>
          <p:cNvSpPr/>
          <p:nvPr/>
        </p:nvSpPr>
        <p:spPr>
          <a:xfrm>
            <a:off x="12445132" y="345699"/>
            <a:ext cx="10109251" cy="7508195"/>
          </a:xfrm>
          <a:prstGeom prst="rect">
            <a:avLst/>
          </a:prstGeom>
          <a:solidFill>
            <a:schemeClr val="bg1">
              <a:lumMod val="85000"/>
              <a:alpha val="2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7" name="矩形 316"/>
          <p:cNvSpPr/>
          <p:nvPr/>
        </p:nvSpPr>
        <p:spPr>
          <a:xfrm>
            <a:off x="23219908" y="333405"/>
            <a:ext cx="3401323" cy="156884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8" name="矩形 317"/>
          <p:cNvSpPr/>
          <p:nvPr/>
        </p:nvSpPr>
        <p:spPr>
          <a:xfrm>
            <a:off x="25011570" y="3579373"/>
            <a:ext cx="147208" cy="2615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19" name="文本框 318"/>
          <p:cNvSpPr txBox="1"/>
          <p:nvPr/>
        </p:nvSpPr>
        <p:spPr>
          <a:xfrm>
            <a:off x="24369177" y="3148666"/>
            <a:ext cx="1501404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800" dirty="0"/>
              <a:t>Raw repeats</a:t>
            </a:r>
          </a:p>
        </p:txBody>
      </p:sp>
      <p:sp>
        <p:nvSpPr>
          <p:cNvPr id="320" name="文本框 319"/>
          <p:cNvSpPr txBox="1"/>
          <p:nvPr/>
        </p:nvSpPr>
        <p:spPr>
          <a:xfrm>
            <a:off x="24446770" y="3927911"/>
            <a:ext cx="12159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800" dirty="0"/>
              <a:t>impurity</a:t>
            </a:r>
          </a:p>
        </p:txBody>
      </p:sp>
      <p:sp>
        <p:nvSpPr>
          <p:cNvPr id="321" name="文本框 320"/>
          <p:cNvSpPr txBox="1"/>
          <p:nvPr/>
        </p:nvSpPr>
        <p:spPr>
          <a:xfrm>
            <a:off x="24480978" y="15124489"/>
            <a:ext cx="1215957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Legend</a:t>
            </a:r>
          </a:p>
        </p:txBody>
      </p:sp>
      <p:sp>
        <p:nvSpPr>
          <p:cNvPr id="322" name="六边形 321"/>
          <p:cNvSpPr/>
          <p:nvPr/>
        </p:nvSpPr>
        <p:spPr>
          <a:xfrm>
            <a:off x="24175959" y="4366507"/>
            <a:ext cx="1653616" cy="818539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sz="1800" dirty="0">
                <a:sym typeface="+mn-ea"/>
              </a:rPr>
              <a:t>internal processing module</a:t>
            </a:r>
          </a:p>
        </p:txBody>
      </p:sp>
      <p:sp>
        <p:nvSpPr>
          <p:cNvPr id="323" name="菱形 322"/>
          <p:cNvSpPr/>
          <p:nvPr/>
        </p:nvSpPr>
        <p:spPr>
          <a:xfrm>
            <a:off x="24753034" y="1923242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1"/>
          </a:p>
        </p:txBody>
      </p:sp>
      <p:sp>
        <p:nvSpPr>
          <p:cNvPr id="324" name="文本框 323"/>
          <p:cNvSpPr txBox="1"/>
          <p:nvPr/>
        </p:nvSpPr>
        <p:spPr>
          <a:xfrm>
            <a:off x="24278283" y="2373921"/>
            <a:ext cx="167827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800" dirty="0">
                <a:sym typeface="+mn-ea"/>
              </a:rPr>
              <a:t>single process</a:t>
            </a:r>
            <a:endParaRPr lang="zh-CN" altLang="en-US" sz="1800" dirty="0"/>
          </a:p>
        </p:txBody>
      </p:sp>
      <p:sp>
        <p:nvSpPr>
          <p:cNvPr id="325" name="文本框 324"/>
          <p:cNvSpPr txBox="1"/>
          <p:nvPr/>
        </p:nvSpPr>
        <p:spPr>
          <a:xfrm>
            <a:off x="23836384" y="5565834"/>
            <a:ext cx="24114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multi-mapped repeat</a:t>
            </a:r>
          </a:p>
        </p:txBody>
      </p:sp>
      <p:sp>
        <p:nvSpPr>
          <p:cNvPr id="326" name="文本框 325"/>
          <p:cNvSpPr txBox="1"/>
          <p:nvPr/>
        </p:nvSpPr>
        <p:spPr>
          <a:xfrm>
            <a:off x="23737360" y="6441082"/>
            <a:ext cx="260223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TE consensus</a:t>
            </a:r>
          </a:p>
        </p:txBody>
      </p:sp>
      <p:sp>
        <p:nvSpPr>
          <p:cNvPr id="327" name="圆角矩形 326"/>
          <p:cNvSpPr/>
          <p:nvPr/>
        </p:nvSpPr>
        <p:spPr>
          <a:xfrm>
            <a:off x="24754126" y="5438281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8" name="圆角矩形 327"/>
          <p:cNvSpPr/>
          <p:nvPr/>
        </p:nvSpPr>
        <p:spPr>
          <a:xfrm>
            <a:off x="24483682" y="6229807"/>
            <a:ext cx="1144834" cy="161256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9" name="圆角矩形 328"/>
          <p:cNvSpPr/>
          <p:nvPr/>
        </p:nvSpPr>
        <p:spPr>
          <a:xfrm>
            <a:off x="24777709" y="2880702"/>
            <a:ext cx="538666" cy="27979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330" name="圆角矩形 329"/>
          <p:cNvSpPr/>
          <p:nvPr/>
        </p:nvSpPr>
        <p:spPr>
          <a:xfrm>
            <a:off x="24081731" y="771264"/>
            <a:ext cx="1835159" cy="280131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ym typeface="+mn-ea"/>
              </a:rPr>
              <a:t>Reference</a:t>
            </a:r>
            <a:endParaRPr lang="zh-CN" altLang="en-US" sz="1800" dirty="0"/>
          </a:p>
        </p:txBody>
      </p:sp>
      <p:sp>
        <p:nvSpPr>
          <p:cNvPr id="331" name="圆角矩形 330"/>
          <p:cNvSpPr/>
          <p:nvPr/>
        </p:nvSpPr>
        <p:spPr>
          <a:xfrm>
            <a:off x="24619566" y="1351919"/>
            <a:ext cx="824618" cy="18609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err="1">
                <a:sym typeface="+mn-ea"/>
              </a:rPr>
              <a:t>kmer</a:t>
            </a:r>
            <a:endParaRPr lang="zh-CN" altLang="en-US" sz="1800" dirty="0"/>
          </a:p>
        </p:txBody>
      </p:sp>
      <p:sp>
        <p:nvSpPr>
          <p:cNvPr id="333" name="文本框 332"/>
          <p:cNvSpPr txBox="1"/>
          <p:nvPr/>
        </p:nvSpPr>
        <p:spPr>
          <a:xfrm>
            <a:off x="24025730" y="7474195"/>
            <a:ext cx="1987501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Raw repeats</a:t>
            </a:r>
          </a:p>
        </p:txBody>
      </p:sp>
      <p:sp>
        <p:nvSpPr>
          <p:cNvPr id="334" name="文本框 333"/>
          <p:cNvSpPr txBox="1"/>
          <p:nvPr/>
        </p:nvSpPr>
        <p:spPr>
          <a:xfrm>
            <a:off x="24433276" y="8259433"/>
            <a:ext cx="12159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redundant</a:t>
            </a:r>
          </a:p>
        </p:txBody>
      </p:sp>
      <p:grpSp>
        <p:nvGrpSpPr>
          <p:cNvPr id="349" name="组合 348"/>
          <p:cNvGrpSpPr/>
          <p:nvPr/>
        </p:nvGrpSpPr>
        <p:grpSpPr>
          <a:xfrm>
            <a:off x="23700685" y="7163822"/>
            <a:ext cx="2613779" cy="239290"/>
            <a:chOff x="20246754" y="7865731"/>
            <a:chExt cx="2514278" cy="229444"/>
          </a:xfrm>
        </p:grpSpPr>
        <p:sp>
          <p:nvSpPr>
            <p:cNvPr id="346" name="矩形 345"/>
            <p:cNvSpPr/>
            <p:nvPr/>
          </p:nvSpPr>
          <p:spPr>
            <a:xfrm>
              <a:off x="20246754" y="7865731"/>
              <a:ext cx="866453" cy="22944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XXX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47" name="矩形 346"/>
            <p:cNvSpPr/>
            <p:nvPr/>
          </p:nvSpPr>
          <p:spPr>
            <a:xfrm>
              <a:off x="21894579" y="7865731"/>
              <a:ext cx="866453" cy="22944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XXX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48" name="矩形 347"/>
            <p:cNvSpPr/>
            <p:nvPr/>
          </p:nvSpPr>
          <p:spPr>
            <a:xfrm>
              <a:off x="21120138" y="7865731"/>
              <a:ext cx="781697" cy="22944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XXX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0" name="矩形 349"/>
          <p:cNvSpPr/>
          <p:nvPr/>
        </p:nvSpPr>
        <p:spPr>
          <a:xfrm>
            <a:off x="24656105" y="8038381"/>
            <a:ext cx="812633" cy="2392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XXX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417" name="组合 416"/>
          <p:cNvGrpSpPr/>
          <p:nvPr/>
        </p:nvGrpSpPr>
        <p:grpSpPr>
          <a:xfrm>
            <a:off x="24191639" y="8790162"/>
            <a:ext cx="1732088" cy="239290"/>
            <a:chOff x="20570875" y="9228973"/>
            <a:chExt cx="1666151" cy="229444"/>
          </a:xfrm>
        </p:grpSpPr>
        <p:sp>
          <p:nvSpPr>
            <p:cNvPr id="351" name="矩形 350"/>
            <p:cNvSpPr/>
            <p:nvPr/>
          </p:nvSpPr>
          <p:spPr>
            <a:xfrm>
              <a:off x="20570875" y="9228973"/>
              <a:ext cx="875270" cy="229444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352" name="矩形 351"/>
            <p:cNvSpPr/>
            <p:nvPr/>
          </p:nvSpPr>
          <p:spPr>
            <a:xfrm>
              <a:off x="21438562" y="9228973"/>
              <a:ext cx="798464" cy="229444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/>
            </a:p>
          </p:txBody>
        </p:sp>
      </p:grpSp>
      <p:sp>
        <p:nvSpPr>
          <p:cNvPr id="353" name="矩形 352"/>
          <p:cNvSpPr/>
          <p:nvPr/>
        </p:nvSpPr>
        <p:spPr>
          <a:xfrm>
            <a:off x="24501646" y="9567977"/>
            <a:ext cx="1084233" cy="2028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F1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354" name="矩形 353"/>
          <p:cNvSpPr/>
          <p:nvPr/>
        </p:nvSpPr>
        <p:spPr>
          <a:xfrm>
            <a:off x="24525240" y="10375803"/>
            <a:ext cx="1084233" cy="207476"/>
          </a:xfrm>
          <a:prstGeom prst="rect">
            <a:avLst/>
          </a:prstGeom>
          <a:solidFill>
            <a:srgbClr val="1BE36B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b="1" dirty="0">
                <a:solidFill>
                  <a:schemeClr val="tx1"/>
                </a:solidFill>
              </a:rPr>
              <a:t>F2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grpSp>
        <p:nvGrpSpPr>
          <p:cNvPr id="418" name="组合 417"/>
          <p:cNvGrpSpPr/>
          <p:nvPr/>
        </p:nvGrpSpPr>
        <p:grpSpPr>
          <a:xfrm>
            <a:off x="23962684" y="11154749"/>
            <a:ext cx="2168098" cy="211122"/>
            <a:chOff x="20486385" y="12084488"/>
            <a:chExt cx="2085565" cy="202437"/>
          </a:xfrm>
        </p:grpSpPr>
        <p:sp>
          <p:nvSpPr>
            <p:cNvPr id="355" name="矩形 354"/>
            <p:cNvSpPr/>
            <p:nvPr/>
          </p:nvSpPr>
          <p:spPr>
            <a:xfrm>
              <a:off x="20486385" y="12085931"/>
              <a:ext cx="521480" cy="200994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56" name="矩形 355"/>
            <p:cNvSpPr/>
            <p:nvPr/>
          </p:nvSpPr>
          <p:spPr>
            <a:xfrm>
              <a:off x="21006157" y="12084488"/>
              <a:ext cx="1042960" cy="202436"/>
            </a:xfrm>
            <a:prstGeom prst="rect">
              <a:avLst/>
            </a:prstGeom>
            <a:solidFill>
              <a:srgbClr val="1BE36B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800" b="1" dirty="0">
                  <a:solidFill>
                    <a:schemeClr val="tx1"/>
                  </a:solidFill>
                </a:rPr>
                <a:t>F2</a:t>
              </a:r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57" name="矩形 356"/>
            <p:cNvSpPr/>
            <p:nvPr/>
          </p:nvSpPr>
          <p:spPr>
            <a:xfrm>
              <a:off x="22050470" y="12087423"/>
              <a:ext cx="521480" cy="194350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60" name="文本框 359"/>
          <p:cNvSpPr txBox="1"/>
          <p:nvPr/>
        </p:nvSpPr>
        <p:spPr>
          <a:xfrm>
            <a:off x="23921269" y="9858232"/>
            <a:ext cx="2393186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The copies of Family 1</a:t>
            </a:r>
          </a:p>
        </p:txBody>
      </p:sp>
      <p:sp>
        <p:nvSpPr>
          <p:cNvPr id="361" name="文本框 360"/>
          <p:cNvSpPr txBox="1"/>
          <p:nvPr/>
        </p:nvSpPr>
        <p:spPr>
          <a:xfrm>
            <a:off x="23901959" y="9088171"/>
            <a:ext cx="2393186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unmapped sequence</a:t>
            </a:r>
          </a:p>
        </p:txBody>
      </p:sp>
      <p:sp>
        <p:nvSpPr>
          <p:cNvPr id="362" name="文本框 361"/>
          <p:cNvSpPr txBox="1"/>
          <p:nvPr/>
        </p:nvSpPr>
        <p:spPr>
          <a:xfrm>
            <a:off x="23930825" y="10594110"/>
            <a:ext cx="2393186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The copies of Family 2</a:t>
            </a:r>
          </a:p>
        </p:txBody>
      </p:sp>
      <p:sp>
        <p:nvSpPr>
          <p:cNvPr id="363" name="文本框 362"/>
          <p:cNvSpPr txBox="1"/>
          <p:nvPr/>
        </p:nvSpPr>
        <p:spPr>
          <a:xfrm>
            <a:off x="23559688" y="11397832"/>
            <a:ext cx="2941601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Nested family</a:t>
            </a:r>
          </a:p>
        </p:txBody>
      </p:sp>
      <p:sp>
        <p:nvSpPr>
          <p:cNvPr id="384" name="六边形 383"/>
          <p:cNvSpPr/>
          <p:nvPr/>
        </p:nvSpPr>
        <p:spPr>
          <a:xfrm>
            <a:off x="24245626" y="13314813"/>
            <a:ext cx="1731040" cy="963419"/>
          </a:xfrm>
          <a:prstGeom prst="hexagon">
            <a:avLst/>
          </a:prstGeom>
          <a:solidFill>
            <a:srgbClr val="1BA0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ym typeface="+mn-ea"/>
              </a:rPr>
              <a:t>External processing module</a:t>
            </a:r>
          </a:p>
        </p:txBody>
      </p:sp>
      <p:sp>
        <p:nvSpPr>
          <p:cNvPr id="386" name="圆角矩形 385"/>
          <p:cNvSpPr/>
          <p:nvPr/>
        </p:nvSpPr>
        <p:spPr>
          <a:xfrm>
            <a:off x="24676677" y="11936113"/>
            <a:ext cx="271811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87" name="圆角矩形 386"/>
          <p:cNvSpPr/>
          <p:nvPr/>
        </p:nvSpPr>
        <p:spPr>
          <a:xfrm>
            <a:off x="25235145" y="11936113"/>
            <a:ext cx="271811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388" name="直接箭头连接符 387"/>
          <p:cNvCxnSpPr/>
          <p:nvPr/>
        </p:nvCxnSpPr>
        <p:spPr>
          <a:xfrm>
            <a:off x="24685726" y="11852469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箭头连接符 388"/>
          <p:cNvCxnSpPr/>
          <p:nvPr/>
        </p:nvCxnSpPr>
        <p:spPr>
          <a:xfrm>
            <a:off x="25235145" y="11853815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圆角矩形 389"/>
          <p:cNvSpPr/>
          <p:nvPr/>
        </p:nvSpPr>
        <p:spPr>
          <a:xfrm>
            <a:off x="24936738" y="11936113"/>
            <a:ext cx="308747" cy="1609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92" name="文本框 391"/>
          <p:cNvSpPr txBox="1"/>
          <p:nvPr/>
        </p:nvSpPr>
        <p:spPr>
          <a:xfrm>
            <a:off x="24448832" y="12205491"/>
            <a:ext cx="12159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TIR</a:t>
            </a:r>
          </a:p>
        </p:txBody>
      </p:sp>
      <p:sp>
        <p:nvSpPr>
          <p:cNvPr id="401" name="圆角矩形 400"/>
          <p:cNvSpPr/>
          <p:nvPr/>
        </p:nvSpPr>
        <p:spPr>
          <a:xfrm>
            <a:off x="24610044" y="12625095"/>
            <a:ext cx="271811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02" name="圆角矩形 401"/>
          <p:cNvSpPr/>
          <p:nvPr/>
        </p:nvSpPr>
        <p:spPr>
          <a:xfrm>
            <a:off x="25263557" y="12625091"/>
            <a:ext cx="271811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03" name="直接箭头连接符 402"/>
          <p:cNvCxnSpPr/>
          <p:nvPr/>
        </p:nvCxnSpPr>
        <p:spPr>
          <a:xfrm>
            <a:off x="24610044" y="12541450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箭头连接符 403"/>
          <p:cNvCxnSpPr/>
          <p:nvPr/>
        </p:nvCxnSpPr>
        <p:spPr>
          <a:xfrm>
            <a:off x="25263557" y="12541450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圆角矩形 404"/>
          <p:cNvSpPr/>
          <p:nvPr/>
        </p:nvSpPr>
        <p:spPr>
          <a:xfrm>
            <a:off x="24847717" y="12625091"/>
            <a:ext cx="426181" cy="1609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07" name="文本框 406"/>
          <p:cNvSpPr txBox="1"/>
          <p:nvPr/>
        </p:nvSpPr>
        <p:spPr>
          <a:xfrm>
            <a:off x="24455339" y="12889471"/>
            <a:ext cx="12159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LTR</a:t>
            </a:r>
          </a:p>
        </p:txBody>
      </p:sp>
      <p:sp>
        <p:nvSpPr>
          <p:cNvPr id="429" name="圆角矩形 428"/>
          <p:cNvSpPr/>
          <p:nvPr/>
        </p:nvSpPr>
        <p:spPr>
          <a:xfrm>
            <a:off x="14649906" y="10290408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0" name="圆角矩形 429"/>
          <p:cNvSpPr/>
          <p:nvPr/>
        </p:nvSpPr>
        <p:spPr>
          <a:xfrm>
            <a:off x="16088102" y="10294889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1" name="圆角矩形 430"/>
          <p:cNvSpPr/>
          <p:nvPr/>
        </p:nvSpPr>
        <p:spPr>
          <a:xfrm>
            <a:off x="14670991" y="10705244"/>
            <a:ext cx="378878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35" name="圆角矩形 434"/>
          <p:cNvSpPr/>
          <p:nvPr/>
        </p:nvSpPr>
        <p:spPr>
          <a:xfrm>
            <a:off x="17690961" y="10215667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6" name="圆角矩形 435"/>
          <p:cNvSpPr/>
          <p:nvPr/>
        </p:nvSpPr>
        <p:spPr>
          <a:xfrm>
            <a:off x="17707260" y="10643322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9" name="圆角矩形 438"/>
          <p:cNvSpPr/>
          <p:nvPr/>
        </p:nvSpPr>
        <p:spPr>
          <a:xfrm>
            <a:off x="19172427" y="10221709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40" name="圆角矩形 439"/>
          <p:cNvSpPr/>
          <p:nvPr/>
        </p:nvSpPr>
        <p:spPr>
          <a:xfrm>
            <a:off x="19184582" y="10781517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74" name="圆角矩形 473"/>
          <p:cNvSpPr/>
          <p:nvPr/>
        </p:nvSpPr>
        <p:spPr>
          <a:xfrm>
            <a:off x="15211087" y="11859991"/>
            <a:ext cx="297703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75" name="圆角矩形 474"/>
          <p:cNvSpPr/>
          <p:nvPr/>
        </p:nvSpPr>
        <p:spPr>
          <a:xfrm>
            <a:off x="15768487" y="11859993"/>
            <a:ext cx="325618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76" name="直接箭头连接符 475"/>
          <p:cNvCxnSpPr/>
          <p:nvPr/>
        </p:nvCxnSpPr>
        <p:spPr>
          <a:xfrm>
            <a:off x="15244034" y="11776084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接箭头连接符 476"/>
          <p:cNvCxnSpPr/>
          <p:nvPr/>
        </p:nvCxnSpPr>
        <p:spPr>
          <a:xfrm>
            <a:off x="15769184" y="11776084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圆角矩形 477"/>
          <p:cNvSpPr/>
          <p:nvPr/>
        </p:nvSpPr>
        <p:spPr>
          <a:xfrm>
            <a:off x="15495582" y="11858401"/>
            <a:ext cx="280747" cy="29064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80" name="圆角矩形 479"/>
          <p:cNvSpPr/>
          <p:nvPr/>
        </p:nvSpPr>
        <p:spPr>
          <a:xfrm>
            <a:off x="17919205" y="11858506"/>
            <a:ext cx="297703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81" name="圆角矩形 480"/>
          <p:cNvSpPr/>
          <p:nvPr/>
        </p:nvSpPr>
        <p:spPr>
          <a:xfrm>
            <a:off x="18645534" y="11878407"/>
            <a:ext cx="288064" cy="26011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82" name="直接箭头连接符 481"/>
          <p:cNvCxnSpPr/>
          <p:nvPr/>
        </p:nvCxnSpPr>
        <p:spPr>
          <a:xfrm>
            <a:off x="17952329" y="11776084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圆角矩形 483"/>
          <p:cNvSpPr/>
          <p:nvPr/>
        </p:nvSpPr>
        <p:spPr>
          <a:xfrm>
            <a:off x="18216712" y="11872044"/>
            <a:ext cx="438877" cy="275644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88" name="直接箭头连接符 487"/>
          <p:cNvCxnSpPr/>
          <p:nvPr/>
        </p:nvCxnSpPr>
        <p:spPr>
          <a:xfrm>
            <a:off x="18658342" y="11776084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文本框 500"/>
          <p:cNvSpPr txBox="1"/>
          <p:nvPr/>
        </p:nvSpPr>
        <p:spPr>
          <a:xfrm>
            <a:off x="21335287" y="900389"/>
            <a:ext cx="393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a</a:t>
            </a:r>
            <a:endParaRPr lang="zh-CN" altLang="en-US" sz="4000" b="1" dirty="0"/>
          </a:p>
        </p:txBody>
      </p:sp>
      <p:sp>
        <p:nvSpPr>
          <p:cNvPr id="502" name="文本框 501"/>
          <p:cNvSpPr txBox="1"/>
          <p:nvPr/>
        </p:nvSpPr>
        <p:spPr>
          <a:xfrm>
            <a:off x="21327840" y="8935298"/>
            <a:ext cx="40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d</a:t>
            </a:r>
            <a:endParaRPr lang="zh-CN" altLang="en-US" sz="4000" b="1" dirty="0"/>
          </a:p>
        </p:txBody>
      </p:sp>
      <p:sp>
        <p:nvSpPr>
          <p:cNvPr id="503" name="文本框 502"/>
          <p:cNvSpPr txBox="1"/>
          <p:nvPr/>
        </p:nvSpPr>
        <p:spPr>
          <a:xfrm>
            <a:off x="10378225" y="836616"/>
            <a:ext cx="379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b</a:t>
            </a:r>
            <a:endParaRPr lang="zh-CN" altLang="en-US" sz="4000" b="1" dirty="0"/>
          </a:p>
        </p:txBody>
      </p:sp>
      <p:sp>
        <p:nvSpPr>
          <p:cNvPr id="504" name="文本框 503"/>
          <p:cNvSpPr txBox="1"/>
          <p:nvPr/>
        </p:nvSpPr>
        <p:spPr>
          <a:xfrm>
            <a:off x="10380102" y="9038828"/>
            <a:ext cx="38339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c</a:t>
            </a:r>
            <a:endParaRPr lang="zh-CN" altLang="en-US" sz="4000" b="1" dirty="0"/>
          </a:p>
        </p:txBody>
      </p:sp>
      <p:cxnSp>
        <p:nvCxnSpPr>
          <p:cNvPr id="391" name="直接箭头连接符 390"/>
          <p:cNvCxnSpPr>
            <a:stCxn id="12" idx="3"/>
            <a:endCxn id="154" idx="3"/>
          </p:cNvCxnSpPr>
          <p:nvPr/>
        </p:nvCxnSpPr>
        <p:spPr>
          <a:xfrm rot="10800000" flipV="1">
            <a:off x="11029262" y="6196133"/>
            <a:ext cx="3270720" cy="5963138"/>
          </a:xfrm>
          <a:prstGeom prst="bentConnector3">
            <a:avLst>
              <a:gd name="adj1" fmla="val 73880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接箭头连接符 392"/>
          <p:cNvCxnSpPr>
            <a:stCxn id="14" idx="0"/>
            <a:endCxn id="155" idx="0"/>
          </p:cNvCxnSpPr>
          <p:nvPr/>
        </p:nvCxnSpPr>
        <p:spPr>
          <a:xfrm flipH="1">
            <a:off x="17510044" y="5300580"/>
            <a:ext cx="3006811" cy="3061782"/>
          </a:xfrm>
          <a:prstGeom prst="bentConnector4">
            <a:avLst>
              <a:gd name="adj1" fmla="val -78562"/>
              <a:gd name="adj2" fmla="val 90150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箭头连接符 390"/>
          <p:cNvCxnSpPr>
            <a:stCxn id="11" idx="3"/>
            <a:endCxn id="222" idx="3"/>
          </p:cNvCxnSpPr>
          <p:nvPr/>
        </p:nvCxnSpPr>
        <p:spPr>
          <a:xfrm rot="10800000">
            <a:off x="11054106" y="4100518"/>
            <a:ext cx="3245879" cy="1270644"/>
          </a:xfrm>
          <a:prstGeom prst="bentConnector3">
            <a:avLst>
              <a:gd name="adj1" fmla="val 73115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矩形 431"/>
          <p:cNvSpPr/>
          <p:nvPr/>
        </p:nvSpPr>
        <p:spPr>
          <a:xfrm>
            <a:off x="8394119" y="9157798"/>
            <a:ext cx="872064" cy="33639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441" name="矩形 440"/>
          <p:cNvSpPr/>
          <p:nvPr/>
        </p:nvSpPr>
        <p:spPr>
          <a:xfrm>
            <a:off x="4082854" y="9988257"/>
            <a:ext cx="1155379" cy="442039"/>
          </a:xfrm>
          <a:prstGeom prst="rect">
            <a:avLst/>
          </a:prstGeom>
          <a:solidFill>
            <a:srgbClr val="1BE36B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F2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444" name="圆角矩形 443"/>
          <p:cNvSpPr/>
          <p:nvPr/>
        </p:nvSpPr>
        <p:spPr>
          <a:xfrm>
            <a:off x="1891981" y="11368860"/>
            <a:ext cx="8261628" cy="32987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45" name="矩形 444"/>
          <p:cNvSpPr/>
          <p:nvPr/>
        </p:nvSpPr>
        <p:spPr>
          <a:xfrm>
            <a:off x="2635509" y="11364904"/>
            <a:ext cx="872064" cy="32946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446" name="矩形 445"/>
          <p:cNvSpPr/>
          <p:nvPr/>
        </p:nvSpPr>
        <p:spPr>
          <a:xfrm>
            <a:off x="4081938" y="11364908"/>
            <a:ext cx="1155379" cy="331487"/>
          </a:xfrm>
          <a:prstGeom prst="rect">
            <a:avLst/>
          </a:prstGeom>
          <a:solidFill>
            <a:srgbClr val="1BE36B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447" name="矩形 446"/>
          <p:cNvSpPr/>
          <p:nvPr/>
        </p:nvSpPr>
        <p:spPr>
          <a:xfrm>
            <a:off x="6468589" y="11362881"/>
            <a:ext cx="1155379" cy="333508"/>
          </a:xfrm>
          <a:prstGeom prst="rect">
            <a:avLst/>
          </a:prstGeom>
          <a:solidFill>
            <a:srgbClr val="1BE36B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F2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13" name="矩形 512"/>
          <p:cNvSpPr/>
          <p:nvPr/>
        </p:nvSpPr>
        <p:spPr>
          <a:xfrm>
            <a:off x="7626356" y="11362881"/>
            <a:ext cx="412747" cy="3314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14" name="矩形 513"/>
          <p:cNvSpPr/>
          <p:nvPr/>
        </p:nvSpPr>
        <p:spPr>
          <a:xfrm>
            <a:off x="6063880" y="11364903"/>
            <a:ext cx="412747" cy="32946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16" name="矩形 515"/>
          <p:cNvSpPr/>
          <p:nvPr/>
        </p:nvSpPr>
        <p:spPr>
          <a:xfrm>
            <a:off x="8394119" y="11362883"/>
            <a:ext cx="872064" cy="3325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17" name="矩形 516"/>
          <p:cNvSpPr/>
          <p:nvPr/>
        </p:nvSpPr>
        <p:spPr>
          <a:xfrm>
            <a:off x="2635509" y="12654202"/>
            <a:ext cx="872064" cy="3262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18" name="矩形 517"/>
          <p:cNvSpPr/>
          <p:nvPr/>
        </p:nvSpPr>
        <p:spPr>
          <a:xfrm>
            <a:off x="4081938" y="12644964"/>
            <a:ext cx="1155379" cy="335447"/>
          </a:xfrm>
          <a:prstGeom prst="rect">
            <a:avLst/>
          </a:prstGeom>
          <a:solidFill>
            <a:srgbClr val="1BE36B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19" name="矩形 518"/>
          <p:cNvSpPr/>
          <p:nvPr/>
        </p:nvSpPr>
        <p:spPr>
          <a:xfrm>
            <a:off x="6063880" y="12648070"/>
            <a:ext cx="412747" cy="33233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20" name="矩形 519"/>
          <p:cNvSpPr/>
          <p:nvPr/>
        </p:nvSpPr>
        <p:spPr>
          <a:xfrm>
            <a:off x="6484570" y="12648166"/>
            <a:ext cx="412747" cy="332240"/>
          </a:xfrm>
          <a:prstGeom prst="rect">
            <a:avLst/>
          </a:prstGeom>
          <a:solidFill>
            <a:schemeClr val="accent4">
              <a:lumMod val="60000"/>
              <a:lumOff val="40000"/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21" name="矩形 520"/>
          <p:cNvSpPr/>
          <p:nvPr/>
        </p:nvSpPr>
        <p:spPr>
          <a:xfrm>
            <a:off x="7205667" y="13594667"/>
            <a:ext cx="412747" cy="331964"/>
          </a:xfrm>
          <a:prstGeom prst="rect">
            <a:avLst/>
          </a:prstGeom>
          <a:solidFill>
            <a:schemeClr val="accent4">
              <a:lumMod val="60000"/>
              <a:lumOff val="40000"/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22" name="矩形 521"/>
          <p:cNvSpPr/>
          <p:nvPr/>
        </p:nvSpPr>
        <p:spPr>
          <a:xfrm>
            <a:off x="7626356" y="13594767"/>
            <a:ext cx="412747" cy="34193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23" name="矩形 522"/>
          <p:cNvSpPr/>
          <p:nvPr/>
        </p:nvSpPr>
        <p:spPr>
          <a:xfrm>
            <a:off x="8403319" y="12654202"/>
            <a:ext cx="872064" cy="3262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24" name="矩形 523"/>
          <p:cNvSpPr/>
          <p:nvPr/>
        </p:nvSpPr>
        <p:spPr>
          <a:xfrm>
            <a:off x="6468589" y="14432386"/>
            <a:ext cx="1155379" cy="336787"/>
          </a:xfrm>
          <a:prstGeom prst="rect">
            <a:avLst/>
          </a:prstGeom>
          <a:solidFill>
            <a:srgbClr val="1BE36B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F2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25" name="矩形 524"/>
          <p:cNvSpPr/>
          <p:nvPr/>
        </p:nvSpPr>
        <p:spPr>
          <a:xfrm>
            <a:off x="6484568" y="15369940"/>
            <a:ext cx="1155379" cy="355994"/>
          </a:xfrm>
          <a:prstGeom prst="rect">
            <a:avLst/>
          </a:prstGeom>
          <a:solidFill>
            <a:srgbClr val="1BE36B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F2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26" name="矩形 525"/>
          <p:cNvSpPr/>
          <p:nvPr/>
        </p:nvSpPr>
        <p:spPr>
          <a:xfrm>
            <a:off x="7642336" y="15369944"/>
            <a:ext cx="412747" cy="355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27" name="矩形 526"/>
          <p:cNvSpPr/>
          <p:nvPr/>
        </p:nvSpPr>
        <p:spPr>
          <a:xfrm>
            <a:off x="6079860" y="15369944"/>
            <a:ext cx="412747" cy="35599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28" name="矩形 527"/>
          <p:cNvSpPr/>
          <p:nvPr/>
        </p:nvSpPr>
        <p:spPr>
          <a:xfrm>
            <a:off x="3037942" y="13596247"/>
            <a:ext cx="1155379" cy="330389"/>
          </a:xfrm>
          <a:prstGeom prst="rect">
            <a:avLst/>
          </a:prstGeom>
          <a:solidFill>
            <a:srgbClr val="1BE36B">
              <a:alpha val="1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F2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29" name="矩形 528"/>
          <p:cNvSpPr/>
          <p:nvPr/>
        </p:nvSpPr>
        <p:spPr>
          <a:xfrm>
            <a:off x="4195711" y="13600443"/>
            <a:ext cx="412747" cy="326188"/>
          </a:xfrm>
          <a:prstGeom prst="rect">
            <a:avLst/>
          </a:prstGeom>
          <a:solidFill>
            <a:schemeClr val="accent4">
              <a:lumMod val="60000"/>
              <a:lumOff val="40000"/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30" name="矩形 529"/>
          <p:cNvSpPr/>
          <p:nvPr/>
        </p:nvSpPr>
        <p:spPr>
          <a:xfrm>
            <a:off x="2633235" y="13600443"/>
            <a:ext cx="412747" cy="3281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31" name="矩形 530"/>
          <p:cNvSpPr/>
          <p:nvPr/>
        </p:nvSpPr>
        <p:spPr>
          <a:xfrm>
            <a:off x="4099614" y="14431224"/>
            <a:ext cx="1155379" cy="338879"/>
          </a:xfrm>
          <a:prstGeom prst="rect">
            <a:avLst/>
          </a:prstGeom>
          <a:solidFill>
            <a:srgbClr val="1BE36B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F2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32" name="矩形 531"/>
          <p:cNvSpPr/>
          <p:nvPr/>
        </p:nvSpPr>
        <p:spPr>
          <a:xfrm>
            <a:off x="5240622" y="14436211"/>
            <a:ext cx="412747" cy="333890"/>
          </a:xfrm>
          <a:prstGeom prst="rect">
            <a:avLst/>
          </a:prstGeom>
          <a:solidFill>
            <a:schemeClr val="accent4">
              <a:lumMod val="60000"/>
              <a:lumOff val="40000"/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33" name="矩形 532"/>
          <p:cNvSpPr/>
          <p:nvPr/>
        </p:nvSpPr>
        <p:spPr>
          <a:xfrm>
            <a:off x="3678146" y="14436212"/>
            <a:ext cx="412747" cy="333891"/>
          </a:xfrm>
          <a:prstGeom prst="rect">
            <a:avLst/>
          </a:prstGeom>
          <a:solidFill>
            <a:schemeClr val="accent4">
              <a:lumMod val="60000"/>
              <a:lumOff val="40000"/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34" name="矩形 533"/>
          <p:cNvSpPr/>
          <p:nvPr/>
        </p:nvSpPr>
        <p:spPr>
          <a:xfrm>
            <a:off x="1935663" y="15384422"/>
            <a:ext cx="1155379" cy="341515"/>
          </a:xfrm>
          <a:prstGeom prst="rect">
            <a:avLst/>
          </a:prstGeom>
          <a:solidFill>
            <a:srgbClr val="1BE36B">
              <a:alpha val="15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tx1"/>
                </a:solidFill>
              </a:rPr>
              <a:t>F2</a:t>
            </a:r>
            <a:endParaRPr lang="zh-CN" altLang="en-US" sz="2400" b="1" dirty="0">
              <a:solidFill>
                <a:schemeClr val="tx1"/>
              </a:solidFill>
            </a:endParaRPr>
          </a:p>
        </p:txBody>
      </p:sp>
      <p:sp>
        <p:nvSpPr>
          <p:cNvPr id="535" name="矩形 534"/>
          <p:cNvSpPr/>
          <p:nvPr/>
        </p:nvSpPr>
        <p:spPr>
          <a:xfrm>
            <a:off x="3093430" y="15374310"/>
            <a:ext cx="412747" cy="35162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36" name="矩形 535"/>
          <p:cNvSpPr/>
          <p:nvPr/>
        </p:nvSpPr>
        <p:spPr>
          <a:xfrm>
            <a:off x="1503818" y="15384419"/>
            <a:ext cx="412747" cy="341514"/>
          </a:xfrm>
          <a:prstGeom prst="rect">
            <a:avLst/>
          </a:prstGeom>
          <a:solidFill>
            <a:schemeClr val="accent4">
              <a:lumMod val="60000"/>
              <a:lumOff val="40000"/>
              <a:alpha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>
              <a:solidFill>
                <a:schemeClr val="tx1"/>
              </a:solidFill>
            </a:endParaRPr>
          </a:p>
        </p:txBody>
      </p:sp>
      <p:cxnSp>
        <p:nvCxnSpPr>
          <p:cNvPr id="537" name="直接箭头连接符 536"/>
          <p:cNvCxnSpPr>
            <a:stCxn id="445" idx="3"/>
            <a:endCxn id="535" idx="3"/>
          </p:cNvCxnSpPr>
          <p:nvPr/>
        </p:nvCxnSpPr>
        <p:spPr>
          <a:xfrm flipH="1">
            <a:off x="3506175" y="11529634"/>
            <a:ext cx="1398" cy="4020486"/>
          </a:xfrm>
          <a:prstGeom prst="straightConnector1">
            <a:avLst/>
          </a:prstGeom>
          <a:ln w="28575">
            <a:solidFill>
              <a:srgbClr val="CD2B2B"/>
            </a:solidFill>
            <a:prstDash val="sysDot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8" name="直接箭头连接符 537"/>
          <p:cNvCxnSpPr>
            <a:stCxn id="445" idx="2"/>
            <a:endCxn id="535" idx="1"/>
          </p:cNvCxnSpPr>
          <p:nvPr/>
        </p:nvCxnSpPr>
        <p:spPr>
          <a:xfrm>
            <a:off x="3071544" y="11694369"/>
            <a:ext cx="21887" cy="3855755"/>
          </a:xfrm>
          <a:prstGeom prst="straightConnector1">
            <a:avLst/>
          </a:prstGeom>
          <a:ln w="28575">
            <a:solidFill>
              <a:srgbClr val="CD2B2B"/>
            </a:solidFill>
            <a:prstDash val="sysDot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39" name="直接箭头连接符 538"/>
          <p:cNvCxnSpPr>
            <a:stCxn id="446" idx="1"/>
            <a:endCxn id="533" idx="3"/>
          </p:cNvCxnSpPr>
          <p:nvPr/>
        </p:nvCxnSpPr>
        <p:spPr>
          <a:xfrm>
            <a:off x="4081938" y="11530650"/>
            <a:ext cx="8955" cy="3072507"/>
          </a:xfrm>
          <a:prstGeom prst="straightConnector1">
            <a:avLst/>
          </a:prstGeom>
          <a:ln w="28575">
            <a:solidFill>
              <a:srgbClr val="CD2B2B"/>
            </a:solidFill>
            <a:prstDash val="sysDot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0" name="直接箭头连接符 539"/>
          <p:cNvCxnSpPr>
            <a:stCxn id="446" idx="3"/>
            <a:endCxn id="532" idx="1"/>
          </p:cNvCxnSpPr>
          <p:nvPr/>
        </p:nvCxnSpPr>
        <p:spPr>
          <a:xfrm>
            <a:off x="5237319" y="11530650"/>
            <a:ext cx="3305" cy="3072507"/>
          </a:xfrm>
          <a:prstGeom prst="straightConnector1">
            <a:avLst/>
          </a:prstGeom>
          <a:ln w="28575">
            <a:solidFill>
              <a:srgbClr val="CD2B2B"/>
            </a:solidFill>
            <a:prstDash val="sysDot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1" name="直接箭头连接符 540"/>
          <p:cNvCxnSpPr>
            <a:stCxn id="514" idx="1"/>
            <a:endCxn id="527" idx="1"/>
          </p:cNvCxnSpPr>
          <p:nvPr/>
        </p:nvCxnSpPr>
        <p:spPr>
          <a:xfrm>
            <a:off x="6063882" y="11529635"/>
            <a:ext cx="15981" cy="4018302"/>
          </a:xfrm>
          <a:prstGeom prst="straightConnector1">
            <a:avLst/>
          </a:prstGeom>
          <a:ln w="28575">
            <a:solidFill>
              <a:srgbClr val="CD2B2B"/>
            </a:solidFill>
            <a:prstDash val="sysDot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2" name="直接箭头连接符 541"/>
          <p:cNvCxnSpPr>
            <a:stCxn id="447" idx="1"/>
            <a:endCxn id="524" idx="1"/>
          </p:cNvCxnSpPr>
          <p:nvPr/>
        </p:nvCxnSpPr>
        <p:spPr>
          <a:xfrm>
            <a:off x="6468585" y="11529637"/>
            <a:ext cx="0" cy="3071140"/>
          </a:xfrm>
          <a:prstGeom prst="straightConnector1">
            <a:avLst/>
          </a:prstGeom>
          <a:ln w="28575">
            <a:solidFill>
              <a:srgbClr val="CD2B2B"/>
            </a:solidFill>
            <a:prstDash val="sysDot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3" name="直接箭头连接符 542"/>
          <p:cNvCxnSpPr>
            <a:stCxn id="513" idx="1"/>
            <a:endCxn id="524" idx="3"/>
          </p:cNvCxnSpPr>
          <p:nvPr/>
        </p:nvCxnSpPr>
        <p:spPr>
          <a:xfrm flipH="1">
            <a:off x="7623969" y="11528627"/>
            <a:ext cx="2389" cy="3072151"/>
          </a:xfrm>
          <a:prstGeom prst="straightConnector1">
            <a:avLst/>
          </a:prstGeom>
          <a:ln w="28575">
            <a:solidFill>
              <a:srgbClr val="CD2B2B"/>
            </a:solidFill>
            <a:prstDash val="sysDot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4" name="直接箭头连接符 543"/>
          <p:cNvCxnSpPr>
            <a:stCxn id="513" idx="3"/>
            <a:endCxn id="526" idx="3"/>
          </p:cNvCxnSpPr>
          <p:nvPr/>
        </p:nvCxnSpPr>
        <p:spPr>
          <a:xfrm>
            <a:off x="8039104" y="11528628"/>
            <a:ext cx="15981" cy="4019313"/>
          </a:xfrm>
          <a:prstGeom prst="straightConnector1">
            <a:avLst/>
          </a:prstGeom>
          <a:ln w="28575">
            <a:solidFill>
              <a:srgbClr val="CD2B2B"/>
            </a:solidFill>
            <a:prstDash val="sysDot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5" name="直接箭头连接符 544"/>
          <p:cNvCxnSpPr>
            <a:stCxn id="516" idx="1"/>
            <a:endCxn id="523" idx="1"/>
          </p:cNvCxnSpPr>
          <p:nvPr/>
        </p:nvCxnSpPr>
        <p:spPr>
          <a:xfrm>
            <a:off x="8394119" y="11529145"/>
            <a:ext cx="9200" cy="1288163"/>
          </a:xfrm>
          <a:prstGeom prst="straightConnector1">
            <a:avLst/>
          </a:prstGeom>
          <a:ln w="28575">
            <a:solidFill>
              <a:srgbClr val="CD2B2B"/>
            </a:solidFill>
            <a:prstDash val="sysDot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46" name="直接箭头连接符 545"/>
          <p:cNvCxnSpPr>
            <a:stCxn id="516" idx="3"/>
            <a:endCxn id="523" idx="3"/>
          </p:cNvCxnSpPr>
          <p:nvPr/>
        </p:nvCxnSpPr>
        <p:spPr>
          <a:xfrm>
            <a:off x="9266183" y="11529145"/>
            <a:ext cx="9200" cy="1288163"/>
          </a:xfrm>
          <a:prstGeom prst="straightConnector1">
            <a:avLst/>
          </a:prstGeom>
          <a:ln w="28575">
            <a:solidFill>
              <a:srgbClr val="CD2B2B"/>
            </a:solidFill>
            <a:prstDash val="sysDot"/>
            <a:tailEnd type="non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548" name="文本框 547"/>
          <p:cNvSpPr txBox="1"/>
          <p:nvPr/>
        </p:nvSpPr>
        <p:spPr>
          <a:xfrm>
            <a:off x="8391636" y="12224979"/>
            <a:ext cx="78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b</a:t>
            </a:r>
            <a:r>
              <a:rPr lang="zh-CN" altLang="en-US" sz="2400" b="1" dirty="0"/>
              <a:t>）</a:t>
            </a:r>
          </a:p>
        </p:txBody>
      </p:sp>
      <p:sp>
        <p:nvSpPr>
          <p:cNvPr id="549" name="文本框 548"/>
          <p:cNvSpPr txBox="1"/>
          <p:nvPr/>
        </p:nvSpPr>
        <p:spPr>
          <a:xfrm>
            <a:off x="6293238" y="12264422"/>
            <a:ext cx="78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c</a:t>
            </a:r>
            <a:r>
              <a:rPr lang="zh-CN" altLang="en-US" sz="2400" b="1" dirty="0"/>
              <a:t>）</a:t>
            </a:r>
          </a:p>
        </p:txBody>
      </p:sp>
      <p:sp>
        <p:nvSpPr>
          <p:cNvPr id="550" name="文本框 549"/>
          <p:cNvSpPr txBox="1"/>
          <p:nvPr/>
        </p:nvSpPr>
        <p:spPr>
          <a:xfrm>
            <a:off x="6876084" y="13181534"/>
            <a:ext cx="78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d</a:t>
            </a:r>
            <a:r>
              <a:rPr lang="zh-CN" altLang="en-US" sz="2400" b="1" dirty="0"/>
              <a:t>）</a:t>
            </a:r>
          </a:p>
        </p:txBody>
      </p:sp>
      <p:sp>
        <p:nvSpPr>
          <p:cNvPr id="551" name="文本框 550"/>
          <p:cNvSpPr txBox="1"/>
          <p:nvPr/>
        </p:nvSpPr>
        <p:spPr>
          <a:xfrm>
            <a:off x="4215227" y="12205492"/>
            <a:ext cx="78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e</a:t>
            </a:r>
            <a:r>
              <a:rPr lang="zh-CN" altLang="en-US" sz="2400" b="1" dirty="0"/>
              <a:t>）</a:t>
            </a:r>
          </a:p>
        </p:txBody>
      </p:sp>
      <p:sp>
        <p:nvSpPr>
          <p:cNvPr id="552" name="文本框 551"/>
          <p:cNvSpPr txBox="1"/>
          <p:nvPr/>
        </p:nvSpPr>
        <p:spPr>
          <a:xfrm>
            <a:off x="6669227" y="14037744"/>
            <a:ext cx="78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f</a:t>
            </a:r>
            <a:r>
              <a:rPr lang="zh-CN" altLang="en-US" sz="2400" b="1" dirty="0"/>
              <a:t>）</a:t>
            </a:r>
          </a:p>
        </p:txBody>
      </p:sp>
      <p:sp>
        <p:nvSpPr>
          <p:cNvPr id="553" name="文本框 552"/>
          <p:cNvSpPr txBox="1"/>
          <p:nvPr/>
        </p:nvSpPr>
        <p:spPr>
          <a:xfrm>
            <a:off x="3377322" y="13178283"/>
            <a:ext cx="78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g</a:t>
            </a:r>
            <a:r>
              <a:rPr lang="zh-CN" altLang="en-US" sz="2400" b="1" dirty="0"/>
              <a:t>）</a:t>
            </a:r>
          </a:p>
        </p:txBody>
      </p:sp>
      <p:sp>
        <p:nvSpPr>
          <p:cNvPr id="554" name="文本框 553"/>
          <p:cNvSpPr txBox="1"/>
          <p:nvPr/>
        </p:nvSpPr>
        <p:spPr>
          <a:xfrm>
            <a:off x="4386566" y="14023006"/>
            <a:ext cx="78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i</a:t>
            </a:r>
            <a:r>
              <a:rPr lang="zh-CN" altLang="en-US" sz="2400" b="1" dirty="0"/>
              <a:t>）</a:t>
            </a:r>
          </a:p>
        </p:txBody>
      </p:sp>
      <p:sp>
        <p:nvSpPr>
          <p:cNvPr id="555" name="文本框 554"/>
          <p:cNvSpPr txBox="1"/>
          <p:nvPr/>
        </p:nvSpPr>
        <p:spPr>
          <a:xfrm>
            <a:off x="6705525" y="14980935"/>
            <a:ext cx="7860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（</a:t>
            </a:r>
            <a:r>
              <a:rPr lang="en-US" altLang="zh-CN" sz="2400" b="1" dirty="0"/>
              <a:t>j</a:t>
            </a:r>
            <a:r>
              <a:rPr lang="zh-CN" altLang="en-US" sz="2400" b="1" dirty="0"/>
              <a:t>）</a:t>
            </a:r>
          </a:p>
        </p:txBody>
      </p:sp>
      <p:sp>
        <p:nvSpPr>
          <p:cNvPr id="584" name="文本框 583"/>
          <p:cNvSpPr txBox="1"/>
          <p:nvPr/>
        </p:nvSpPr>
        <p:spPr>
          <a:xfrm>
            <a:off x="20292966" y="9812065"/>
            <a:ext cx="2084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Length filter</a:t>
            </a:r>
          </a:p>
        </p:txBody>
      </p:sp>
    </p:spTree>
    <p:extLst>
      <p:ext uri="{BB962C8B-B14F-4D97-AF65-F5344CB8AC3E}">
        <p14:creationId xmlns:p14="http://schemas.microsoft.com/office/powerpoint/2010/main" val="2028289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流程图: 可选过程 28"/>
          <p:cNvSpPr/>
          <p:nvPr/>
        </p:nvSpPr>
        <p:spPr>
          <a:xfrm>
            <a:off x="23878458" y="4379752"/>
            <a:ext cx="3271995" cy="1608441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3200" dirty="0"/>
              <a:t>K-mer Based De Novo TE Searching</a:t>
            </a:r>
            <a:endParaRPr lang="en-US" altLang="zh-CN" sz="3200" dirty="0">
              <a:sym typeface="+mn-ea"/>
            </a:endParaRPr>
          </a:p>
        </p:txBody>
      </p:sp>
      <p:sp>
        <p:nvSpPr>
          <p:cNvPr id="247" name="流程图: 可选过程 246"/>
          <p:cNvSpPr/>
          <p:nvPr/>
        </p:nvSpPr>
        <p:spPr>
          <a:xfrm rot="5400000">
            <a:off x="15693481" y="-2073634"/>
            <a:ext cx="884464" cy="5232021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altLang="zh-CN" sz="3200" dirty="0"/>
              <a:t>Genome Assembly</a:t>
            </a:r>
            <a:endParaRPr lang="en-US" altLang="zh-CN" sz="3200" dirty="0">
              <a:sym typeface="+mn-ea"/>
            </a:endParaRPr>
          </a:p>
        </p:txBody>
      </p:sp>
      <p:cxnSp>
        <p:nvCxnSpPr>
          <p:cNvPr id="248" name="直接箭头连接符 247"/>
          <p:cNvCxnSpPr>
            <a:stCxn id="247" idx="3"/>
            <a:endCxn id="251" idx="0"/>
          </p:cNvCxnSpPr>
          <p:nvPr/>
        </p:nvCxnSpPr>
        <p:spPr>
          <a:xfrm flipH="1">
            <a:off x="16133598" y="984609"/>
            <a:ext cx="2115" cy="490819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51" name="流程图: 可选过程 250"/>
          <p:cNvSpPr/>
          <p:nvPr/>
        </p:nvSpPr>
        <p:spPr>
          <a:xfrm>
            <a:off x="13031244" y="1475428"/>
            <a:ext cx="6204708" cy="679224"/>
          </a:xfrm>
          <a:prstGeom prst="flowChartAlternateProcess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Splitting into chunks 200MB</a:t>
            </a:r>
            <a:endParaRPr lang="en-US" altLang="zh-CN" sz="3200" dirty="0">
              <a:sym typeface="+mn-ea"/>
            </a:endParaRPr>
          </a:p>
        </p:txBody>
      </p:sp>
      <p:sp>
        <p:nvSpPr>
          <p:cNvPr id="253" name="流程图: 可选过程 252"/>
          <p:cNvSpPr/>
          <p:nvPr/>
        </p:nvSpPr>
        <p:spPr>
          <a:xfrm>
            <a:off x="14376765" y="4375909"/>
            <a:ext cx="3524702" cy="1497802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Structural-Based LTR Searching</a:t>
            </a:r>
            <a:endParaRPr lang="en-US" altLang="zh-CN" sz="3200" dirty="0">
              <a:sym typeface="+mn-ea"/>
            </a:endParaRPr>
          </a:p>
        </p:txBody>
      </p:sp>
      <p:sp>
        <p:nvSpPr>
          <p:cNvPr id="255" name="流程图: 可选过程 254"/>
          <p:cNvSpPr/>
          <p:nvPr/>
        </p:nvSpPr>
        <p:spPr>
          <a:xfrm>
            <a:off x="15435314" y="9548250"/>
            <a:ext cx="1428649" cy="711639"/>
          </a:xfrm>
          <a:prstGeom prst="flowChartAlternateProcess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3200" dirty="0"/>
              <a:t>TIR</a:t>
            </a:r>
            <a:endParaRPr lang="en-US" altLang="zh-CN" sz="3200" dirty="0">
              <a:sym typeface="+mn-ea"/>
            </a:endParaRPr>
          </a:p>
        </p:txBody>
      </p:sp>
      <p:sp>
        <p:nvSpPr>
          <p:cNvPr id="256" name="流程图: 可选过程 255"/>
          <p:cNvSpPr/>
          <p:nvPr/>
        </p:nvSpPr>
        <p:spPr>
          <a:xfrm>
            <a:off x="9941208" y="9430671"/>
            <a:ext cx="1963254" cy="702243"/>
          </a:xfrm>
          <a:prstGeom prst="flowChartAlternateProcess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LTR</a:t>
            </a:r>
            <a:endParaRPr lang="en-US" altLang="zh-CN" sz="3200" dirty="0">
              <a:sym typeface="+mn-ea"/>
            </a:endParaRPr>
          </a:p>
        </p:txBody>
      </p:sp>
      <p:sp>
        <p:nvSpPr>
          <p:cNvPr id="261" name="流程图: 可选过程 260"/>
          <p:cNvSpPr/>
          <p:nvPr/>
        </p:nvSpPr>
        <p:spPr>
          <a:xfrm>
            <a:off x="14067106" y="13539541"/>
            <a:ext cx="4175313" cy="1949685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3200" dirty="0"/>
              <a:t>Filtering false positives</a:t>
            </a:r>
            <a:endParaRPr lang="en-US" altLang="zh-CN" sz="3200" dirty="0">
              <a:sym typeface="+mn-ea"/>
            </a:endParaRPr>
          </a:p>
        </p:txBody>
      </p:sp>
      <p:sp>
        <p:nvSpPr>
          <p:cNvPr id="263" name="圆角矩形 262"/>
          <p:cNvSpPr/>
          <p:nvPr/>
        </p:nvSpPr>
        <p:spPr>
          <a:xfrm rot="5400000">
            <a:off x="16029655" y="2244822"/>
            <a:ext cx="4258379" cy="18072063"/>
          </a:xfrm>
          <a:prstGeom prst="roundRect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" name="矩形 9"/>
          <p:cNvSpPr/>
          <p:nvPr/>
        </p:nvSpPr>
        <p:spPr>
          <a:xfrm>
            <a:off x="23082054" y="10623390"/>
            <a:ext cx="390844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3200" dirty="0"/>
              <a:t>Determine </a:t>
            </a:r>
          </a:p>
          <a:p>
            <a:pPr algn="ctr">
              <a:buClrTx/>
              <a:buSzTx/>
              <a:buFontTx/>
            </a:pPr>
            <a:r>
              <a:rPr lang="en-US" altLang="zh-CN" sz="3200" dirty="0"/>
              <a:t>fine-grained boundary</a:t>
            </a:r>
            <a:endParaRPr lang="en-US" altLang="zh-CN" sz="3200" dirty="0">
              <a:sym typeface="+mn-ea"/>
            </a:endParaRPr>
          </a:p>
        </p:txBody>
      </p:sp>
      <p:sp>
        <p:nvSpPr>
          <p:cNvPr id="266" name="流程图: 可选过程 265"/>
          <p:cNvSpPr/>
          <p:nvPr/>
        </p:nvSpPr>
        <p:spPr>
          <a:xfrm>
            <a:off x="14446368" y="10733540"/>
            <a:ext cx="3416787" cy="1269985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3200" dirty="0"/>
              <a:t>Structural-Based TIR Searching</a:t>
            </a:r>
            <a:endParaRPr lang="en-US" altLang="zh-CN" sz="3200" dirty="0">
              <a:sym typeface="+mn-ea"/>
            </a:endParaRPr>
          </a:p>
        </p:txBody>
      </p:sp>
      <p:sp>
        <p:nvSpPr>
          <p:cNvPr id="267" name="流程图: 可选过程 266"/>
          <p:cNvSpPr/>
          <p:nvPr/>
        </p:nvSpPr>
        <p:spPr>
          <a:xfrm>
            <a:off x="13858493" y="2691515"/>
            <a:ext cx="4554440" cy="778913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3200" dirty="0"/>
              <a:t>Filtering sequencing gaps</a:t>
            </a:r>
            <a:endParaRPr lang="en-US" altLang="zh-CN" sz="3200" dirty="0">
              <a:sym typeface="+mn-ea"/>
            </a:endParaRPr>
          </a:p>
        </p:txBody>
      </p:sp>
      <p:sp>
        <p:nvSpPr>
          <p:cNvPr id="269" name="六边形 268"/>
          <p:cNvSpPr/>
          <p:nvPr/>
        </p:nvSpPr>
        <p:spPr>
          <a:xfrm>
            <a:off x="24824225" y="8212146"/>
            <a:ext cx="1330960" cy="839941"/>
          </a:xfrm>
          <a:custGeom>
            <a:avLst/>
            <a:gdLst>
              <a:gd name="connsiteX0" fmla="*/ 0 w 1330960"/>
              <a:gd name="connsiteY0" fmla="*/ 418697 h 837394"/>
              <a:gd name="connsiteX1" fmla="*/ 209349 w 1330960"/>
              <a:gd name="connsiteY1" fmla="*/ 0 h 837394"/>
              <a:gd name="connsiteX2" fmla="*/ 1121612 w 1330960"/>
              <a:gd name="connsiteY2" fmla="*/ 0 h 837394"/>
              <a:gd name="connsiteX3" fmla="*/ 1330960 w 1330960"/>
              <a:gd name="connsiteY3" fmla="*/ 418697 h 837394"/>
              <a:gd name="connsiteX4" fmla="*/ 1121612 w 1330960"/>
              <a:gd name="connsiteY4" fmla="*/ 837394 h 837394"/>
              <a:gd name="connsiteX5" fmla="*/ 209349 w 1330960"/>
              <a:gd name="connsiteY5" fmla="*/ 837394 h 837394"/>
              <a:gd name="connsiteX6" fmla="*/ 0 w 1330960"/>
              <a:gd name="connsiteY6" fmla="*/ 418697 h 837394"/>
              <a:gd name="connsiteX0" fmla="*/ 0 w 1330960"/>
              <a:gd name="connsiteY0" fmla="*/ 421244 h 839941"/>
              <a:gd name="connsiteX1" fmla="*/ 209349 w 1330960"/>
              <a:gd name="connsiteY1" fmla="*/ 2547 h 839941"/>
              <a:gd name="connsiteX2" fmla="*/ 680486 w 1330960"/>
              <a:gd name="connsiteY2" fmla="*/ 0 h 839941"/>
              <a:gd name="connsiteX3" fmla="*/ 1121612 w 1330960"/>
              <a:gd name="connsiteY3" fmla="*/ 2547 h 839941"/>
              <a:gd name="connsiteX4" fmla="*/ 1330960 w 1330960"/>
              <a:gd name="connsiteY4" fmla="*/ 421244 h 839941"/>
              <a:gd name="connsiteX5" fmla="*/ 1121612 w 1330960"/>
              <a:gd name="connsiteY5" fmla="*/ 839941 h 839941"/>
              <a:gd name="connsiteX6" fmla="*/ 209349 w 1330960"/>
              <a:gd name="connsiteY6" fmla="*/ 839941 h 839941"/>
              <a:gd name="connsiteX7" fmla="*/ 0 w 1330960"/>
              <a:gd name="connsiteY7" fmla="*/ 421244 h 839941"/>
              <a:gd name="connsiteX0" fmla="*/ 0 w 1330960"/>
              <a:gd name="connsiteY0" fmla="*/ 421244 h 839941"/>
              <a:gd name="connsiteX1" fmla="*/ 209349 w 1330960"/>
              <a:gd name="connsiteY1" fmla="*/ 2547 h 839941"/>
              <a:gd name="connsiteX2" fmla="*/ 680486 w 1330960"/>
              <a:gd name="connsiteY2" fmla="*/ 0 h 839941"/>
              <a:gd name="connsiteX3" fmla="*/ 1121612 w 1330960"/>
              <a:gd name="connsiteY3" fmla="*/ 2547 h 839941"/>
              <a:gd name="connsiteX4" fmla="*/ 1330960 w 1330960"/>
              <a:gd name="connsiteY4" fmla="*/ 421244 h 839941"/>
              <a:gd name="connsiteX5" fmla="*/ 1121612 w 1330960"/>
              <a:gd name="connsiteY5" fmla="*/ 839941 h 839941"/>
              <a:gd name="connsiteX6" fmla="*/ 680486 w 1330960"/>
              <a:gd name="connsiteY6" fmla="*/ 838201 h 839941"/>
              <a:gd name="connsiteX7" fmla="*/ 209349 w 1330960"/>
              <a:gd name="connsiteY7" fmla="*/ 839941 h 839941"/>
              <a:gd name="connsiteX8" fmla="*/ 0 w 1330960"/>
              <a:gd name="connsiteY8" fmla="*/ 421244 h 839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960" h="839941">
                <a:moveTo>
                  <a:pt x="0" y="421244"/>
                </a:moveTo>
                <a:lnTo>
                  <a:pt x="209349" y="2547"/>
                </a:lnTo>
                <a:lnTo>
                  <a:pt x="680486" y="0"/>
                </a:lnTo>
                <a:lnTo>
                  <a:pt x="1121612" y="2547"/>
                </a:lnTo>
                <a:lnTo>
                  <a:pt x="1330960" y="421244"/>
                </a:lnTo>
                <a:lnTo>
                  <a:pt x="1121612" y="839941"/>
                </a:lnTo>
                <a:lnTo>
                  <a:pt x="680486" y="838201"/>
                </a:lnTo>
                <a:lnTo>
                  <a:pt x="209349" y="839941"/>
                </a:lnTo>
                <a:lnTo>
                  <a:pt x="0" y="421244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sym typeface="+mn-ea"/>
              </a:rPr>
              <a:t>TRF</a:t>
            </a:r>
            <a:endParaRPr lang="en-US" altLang="zh-CN" sz="3200" dirty="0">
              <a:solidFill>
                <a:schemeClr val="bg1"/>
              </a:solidFill>
              <a:sym typeface="+mn-ea"/>
            </a:endParaRPr>
          </a:p>
        </p:txBody>
      </p:sp>
      <p:sp>
        <p:nvSpPr>
          <p:cNvPr id="270" name="流程图: 可选过程 269"/>
          <p:cNvSpPr/>
          <p:nvPr/>
        </p:nvSpPr>
        <p:spPr>
          <a:xfrm>
            <a:off x="5305138" y="4385863"/>
            <a:ext cx="3773252" cy="1335351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3200" dirty="0">
                <a:sym typeface="+mn-ea"/>
              </a:rPr>
              <a:t>Homology-Based TE Searching</a:t>
            </a:r>
          </a:p>
        </p:txBody>
      </p:sp>
      <p:sp>
        <p:nvSpPr>
          <p:cNvPr id="272" name="流程图: 可选过程 271"/>
          <p:cNvSpPr/>
          <p:nvPr/>
        </p:nvSpPr>
        <p:spPr>
          <a:xfrm>
            <a:off x="5002509" y="13600021"/>
            <a:ext cx="4391129" cy="1889205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ym typeface="+mn-ea"/>
              </a:rPr>
              <a:t>Generating a clean, classified, and </a:t>
            </a:r>
          </a:p>
          <a:p>
            <a:pPr algn="ctr"/>
            <a:r>
              <a:rPr lang="en-US" altLang="zh-CN" sz="3200" dirty="0">
                <a:sym typeface="+mn-ea"/>
              </a:rPr>
              <a:t>non-redundant </a:t>
            </a:r>
          </a:p>
          <a:p>
            <a:pPr algn="ctr"/>
            <a:r>
              <a:rPr lang="en-US" altLang="zh-CN" sz="3200" dirty="0">
                <a:sym typeface="+mn-ea"/>
              </a:rPr>
              <a:t>TE library</a:t>
            </a:r>
          </a:p>
        </p:txBody>
      </p:sp>
      <p:cxnSp>
        <p:nvCxnSpPr>
          <p:cNvPr id="273" name="直接箭头连接符 272"/>
          <p:cNvCxnSpPr>
            <a:stCxn id="251" idx="2"/>
            <a:endCxn id="267" idx="0"/>
          </p:cNvCxnSpPr>
          <p:nvPr/>
        </p:nvCxnSpPr>
        <p:spPr>
          <a:xfrm>
            <a:off x="16133598" y="2154652"/>
            <a:ext cx="2115" cy="53686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肘形连接符 15"/>
          <p:cNvCxnSpPr>
            <a:stCxn id="267" idx="2"/>
            <a:endCxn id="29" idx="0"/>
          </p:cNvCxnSpPr>
          <p:nvPr/>
        </p:nvCxnSpPr>
        <p:spPr>
          <a:xfrm rot="16200000" flipH="1">
            <a:off x="20370422" y="-764282"/>
            <a:ext cx="909324" cy="9378743"/>
          </a:xfrm>
          <a:prstGeom prst="bentConnector3">
            <a:avLst>
              <a:gd name="adj1" fmla="val 50000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5" name="肘形连接符 274"/>
          <p:cNvCxnSpPr>
            <a:stCxn id="267" idx="2"/>
            <a:endCxn id="270" idx="0"/>
          </p:cNvCxnSpPr>
          <p:nvPr/>
        </p:nvCxnSpPr>
        <p:spPr>
          <a:xfrm rot="5400000">
            <a:off x="11206022" y="-543829"/>
            <a:ext cx="915435" cy="8943949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接箭头连接符 281"/>
          <p:cNvCxnSpPr>
            <a:stCxn id="253" idx="2"/>
            <a:endCxn id="256" idx="0"/>
          </p:cNvCxnSpPr>
          <p:nvPr/>
        </p:nvCxnSpPr>
        <p:spPr>
          <a:xfrm rot="5400000">
            <a:off x="11752496" y="5044051"/>
            <a:ext cx="3556960" cy="5216281"/>
          </a:xfrm>
          <a:prstGeom prst="bentConnector3">
            <a:avLst>
              <a:gd name="adj1" fmla="val 33793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9" name="直接箭头连接符 288"/>
          <p:cNvCxnSpPr>
            <a:stCxn id="29" idx="2"/>
            <a:endCxn id="349" idx="0"/>
          </p:cNvCxnSpPr>
          <p:nvPr/>
        </p:nvCxnSpPr>
        <p:spPr>
          <a:xfrm flipH="1">
            <a:off x="25509583" y="5988193"/>
            <a:ext cx="4873" cy="58996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94" name="流程图: 可选过程 293"/>
          <p:cNvSpPr/>
          <p:nvPr/>
        </p:nvSpPr>
        <p:spPr>
          <a:xfrm>
            <a:off x="19833385" y="9526068"/>
            <a:ext cx="1642302" cy="711639"/>
          </a:xfrm>
          <a:prstGeom prst="flowChartAlternateProcess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3200" dirty="0"/>
              <a:t>Helitron</a:t>
            </a:r>
            <a:endParaRPr lang="en-US" altLang="zh-CN" sz="3200" dirty="0">
              <a:sym typeface="+mn-ea"/>
            </a:endParaRPr>
          </a:p>
        </p:txBody>
      </p:sp>
      <p:cxnSp>
        <p:nvCxnSpPr>
          <p:cNvPr id="304" name="肘形连接符 303"/>
          <p:cNvCxnSpPr>
            <a:stCxn id="269" idx="0"/>
            <a:endCxn id="255" idx="0"/>
          </p:cNvCxnSpPr>
          <p:nvPr/>
        </p:nvCxnSpPr>
        <p:spPr>
          <a:xfrm flipH="1">
            <a:off x="16149639" y="8633390"/>
            <a:ext cx="8674586" cy="914860"/>
          </a:xfrm>
          <a:prstGeom prst="bentConnector4">
            <a:avLst>
              <a:gd name="adj1" fmla="val 100027"/>
              <a:gd name="adj2" fmla="val 72883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9" name="直接箭头连接符 308"/>
          <p:cNvCxnSpPr>
            <a:stCxn id="294" idx="2"/>
            <a:endCxn id="752" idx="2"/>
          </p:cNvCxnSpPr>
          <p:nvPr/>
        </p:nvCxnSpPr>
        <p:spPr>
          <a:xfrm>
            <a:off x="20654536" y="10237707"/>
            <a:ext cx="3586" cy="494844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5" name="直接箭头连接符 314"/>
          <p:cNvCxnSpPr>
            <a:stCxn id="255" idx="2"/>
            <a:endCxn id="266" idx="0"/>
          </p:cNvCxnSpPr>
          <p:nvPr/>
        </p:nvCxnSpPr>
        <p:spPr>
          <a:xfrm>
            <a:off x="16149639" y="10259889"/>
            <a:ext cx="5123" cy="47365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8" name="直接箭头连接符 317"/>
          <p:cNvCxnSpPr>
            <a:stCxn id="256" idx="2"/>
            <a:endCxn id="763" idx="2"/>
          </p:cNvCxnSpPr>
          <p:nvPr/>
        </p:nvCxnSpPr>
        <p:spPr>
          <a:xfrm>
            <a:off x="10922835" y="10132914"/>
            <a:ext cx="7905" cy="59736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接箭头连接符 325"/>
          <p:cNvCxnSpPr>
            <a:stCxn id="261" idx="1"/>
            <a:endCxn id="272" idx="3"/>
          </p:cNvCxnSpPr>
          <p:nvPr/>
        </p:nvCxnSpPr>
        <p:spPr>
          <a:xfrm flipH="1">
            <a:off x="9393638" y="14514384"/>
            <a:ext cx="4673468" cy="3024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35" name="流程图: 可选过程 334"/>
          <p:cNvSpPr/>
          <p:nvPr/>
        </p:nvSpPr>
        <p:spPr>
          <a:xfrm>
            <a:off x="5723814" y="9430672"/>
            <a:ext cx="2937676" cy="702242"/>
          </a:xfrm>
          <a:prstGeom prst="flowChartAlternateProcess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3200" dirty="0"/>
              <a:t>LINE and SINE</a:t>
            </a:r>
            <a:endParaRPr lang="en-US" altLang="zh-CN" sz="3200" dirty="0">
              <a:sym typeface="+mn-ea"/>
            </a:endParaRPr>
          </a:p>
        </p:txBody>
      </p:sp>
      <p:cxnSp>
        <p:nvCxnSpPr>
          <p:cNvPr id="336" name="肘形连接符 335"/>
          <p:cNvCxnSpPr>
            <a:stCxn id="752" idx="6"/>
            <a:endCxn id="261" idx="0"/>
          </p:cNvCxnSpPr>
          <p:nvPr/>
        </p:nvCxnSpPr>
        <p:spPr>
          <a:xfrm flipH="1">
            <a:off x="16154763" y="12000892"/>
            <a:ext cx="4503359" cy="1538649"/>
          </a:xfrm>
          <a:prstGeom prst="bentConnector4">
            <a:avLst>
              <a:gd name="adj1" fmla="val -5076"/>
              <a:gd name="adj2" fmla="val 50086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3" name="肘形连接符 342"/>
          <p:cNvCxnSpPr/>
          <p:nvPr/>
        </p:nvCxnSpPr>
        <p:spPr>
          <a:xfrm rot="16200000" flipH="1">
            <a:off x="11835486" y="9220263"/>
            <a:ext cx="3406627" cy="5231928"/>
          </a:xfrm>
          <a:prstGeom prst="bentConnector3">
            <a:avLst>
              <a:gd name="adj1" fmla="val 77961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9" name="流程图: 可选过程 348"/>
          <p:cNvSpPr/>
          <p:nvPr/>
        </p:nvSpPr>
        <p:spPr>
          <a:xfrm>
            <a:off x="23287401" y="6578159"/>
            <a:ext cx="4444364" cy="790502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3200" dirty="0"/>
              <a:t>RepeatMasking &amp; FMEA</a:t>
            </a:r>
            <a:endParaRPr lang="en-US" altLang="zh-CN" sz="3200" dirty="0">
              <a:sym typeface="+mn-ea"/>
            </a:endParaRPr>
          </a:p>
        </p:txBody>
      </p:sp>
      <p:cxnSp>
        <p:nvCxnSpPr>
          <p:cNvPr id="355" name="直接箭头连接符 354"/>
          <p:cNvCxnSpPr>
            <a:stCxn id="349" idx="2"/>
            <a:endCxn id="269" idx="2"/>
          </p:cNvCxnSpPr>
          <p:nvPr/>
        </p:nvCxnSpPr>
        <p:spPr>
          <a:xfrm flipH="1">
            <a:off x="25504711" y="7368661"/>
            <a:ext cx="4872" cy="843485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2" name="直接箭头连接符 361"/>
          <p:cNvCxnSpPr>
            <a:stCxn id="270" idx="2"/>
            <a:endCxn id="335" idx="0"/>
          </p:cNvCxnSpPr>
          <p:nvPr/>
        </p:nvCxnSpPr>
        <p:spPr>
          <a:xfrm>
            <a:off x="7191764" y="5721214"/>
            <a:ext cx="888" cy="370945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矩形 316"/>
          <p:cNvSpPr/>
          <p:nvPr/>
        </p:nvSpPr>
        <p:spPr>
          <a:xfrm>
            <a:off x="1203526" y="3876853"/>
            <a:ext cx="2814338" cy="92030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1" name="文本框 320"/>
          <p:cNvSpPr txBox="1"/>
          <p:nvPr/>
        </p:nvSpPr>
        <p:spPr>
          <a:xfrm>
            <a:off x="1949544" y="12458826"/>
            <a:ext cx="1322302" cy="523220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800" b="1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Legend</a:t>
            </a:r>
          </a:p>
        </p:txBody>
      </p:sp>
      <p:sp>
        <p:nvSpPr>
          <p:cNvPr id="330" name="圆角矩形 329"/>
          <p:cNvSpPr/>
          <p:nvPr/>
        </p:nvSpPr>
        <p:spPr>
          <a:xfrm>
            <a:off x="1683980" y="4289450"/>
            <a:ext cx="1835159" cy="66372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ym typeface="+mn-ea"/>
              </a:rPr>
              <a:t>Assembly</a:t>
            </a:r>
            <a:endParaRPr lang="zh-CN" altLang="en-US" sz="2400" dirty="0"/>
          </a:p>
        </p:txBody>
      </p:sp>
      <p:sp>
        <p:nvSpPr>
          <p:cNvPr id="384" name="六边形 383"/>
          <p:cNvSpPr/>
          <p:nvPr/>
        </p:nvSpPr>
        <p:spPr>
          <a:xfrm>
            <a:off x="1570057" y="7033739"/>
            <a:ext cx="2075525" cy="1390969"/>
          </a:xfrm>
          <a:prstGeom prst="hexagon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ym typeface="+mn-ea"/>
              </a:rPr>
              <a:t>External processing module</a:t>
            </a:r>
          </a:p>
        </p:txBody>
      </p:sp>
      <p:sp>
        <p:nvSpPr>
          <p:cNvPr id="281" name="流程图: 可选过程 280"/>
          <p:cNvSpPr/>
          <p:nvPr/>
        </p:nvSpPr>
        <p:spPr>
          <a:xfrm>
            <a:off x="1385088" y="5366935"/>
            <a:ext cx="2451214" cy="1360466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ym typeface="+mn-ea"/>
              </a:rPr>
              <a:t>Internal processing module</a:t>
            </a:r>
          </a:p>
        </p:txBody>
      </p:sp>
      <p:sp>
        <p:nvSpPr>
          <p:cNvPr id="388" name="流程图: 可选过程 387"/>
          <p:cNvSpPr/>
          <p:nvPr/>
        </p:nvSpPr>
        <p:spPr>
          <a:xfrm>
            <a:off x="1736118" y="8864600"/>
            <a:ext cx="1730885" cy="789033"/>
          </a:xfrm>
          <a:prstGeom prst="flowChartAlternateProcess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2400" dirty="0"/>
              <a:t>Type of TE</a:t>
            </a:r>
            <a:endParaRPr lang="en-US" altLang="zh-CN" sz="2400" dirty="0">
              <a:sym typeface="+mn-ea"/>
            </a:endParaRPr>
          </a:p>
        </p:txBody>
      </p:sp>
      <p:cxnSp>
        <p:nvCxnSpPr>
          <p:cNvPr id="649" name="直接箭头连接符 648"/>
          <p:cNvCxnSpPr>
            <a:stCxn id="267" idx="2"/>
            <a:endCxn id="253" idx="0"/>
          </p:cNvCxnSpPr>
          <p:nvPr/>
        </p:nvCxnSpPr>
        <p:spPr>
          <a:xfrm>
            <a:off x="16135713" y="3470428"/>
            <a:ext cx="3403" cy="90548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52" name="六边形 268"/>
          <p:cNvSpPr/>
          <p:nvPr/>
        </p:nvSpPr>
        <p:spPr>
          <a:xfrm>
            <a:off x="18957720" y="10732551"/>
            <a:ext cx="3325810" cy="1270974"/>
          </a:xfrm>
          <a:custGeom>
            <a:avLst/>
            <a:gdLst>
              <a:gd name="connsiteX0" fmla="*/ 0 w 1330960"/>
              <a:gd name="connsiteY0" fmla="*/ 418697 h 837394"/>
              <a:gd name="connsiteX1" fmla="*/ 209349 w 1330960"/>
              <a:gd name="connsiteY1" fmla="*/ 0 h 837394"/>
              <a:gd name="connsiteX2" fmla="*/ 1121612 w 1330960"/>
              <a:gd name="connsiteY2" fmla="*/ 0 h 837394"/>
              <a:gd name="connsiteX3" fmla="*/ 1330960 w 1330960"/>
              <a:gd name="connsiteY3" fmla="*/ 418697 h 837394"/>
              <a:gd name="connsiteX4" fmla="*/ 1121612 w 1330960"/>
              <a:gd name="connsiteY4" fmla="*/ 837394 h 837394"/>
              <a:gd name="connsiteX5" fmla="*/ 209349 w 1330960"/>
              <a:gd name="connsiteY5" fmla="*/ 837394 h 837394"/>
              <a:gd name="connsiteX6" fmla="*/ 0 w 1330960"/>
              <a:gd name="connsiteY6" fmla="*/ 418697 h 837394"/>
              <a:gd name="connsiteX0" fmla="*/ 0 w 1330960"/>
              <a:gd name="connsiteY0" fmla="*/ 421244 h 839941"/>
              <a:gd name="connsiteX1" fmla="*/ 209349 w 1330960"/>
              <a:gd name="connsiteY1" fmla="*/ 2547 h 839941"/>
              <a:gd name="connsiteX2" fmla="*/ 680486 w 1330960"/>
              <a:gd name="connsiteY2" fmla="*/ 0 h 839941"/>
              <a:gd name="connsiteX3" fmla="*/ 1121612 w 1330960"/>
              <a:gd name="connsiteY3" fmla="*/ 2547 h 839941"/>
              <a:gd name="connsiteX4" fmla="*/ 1330960 w 1330960"/>
              <a:gd name="connsiteY4" fmla="*/ 421244 h 839941"/>
              <a:gd name="connsiteX5" fmla="*/ 1121612 w 1330960"/>
              <a:gd name="connsiteY5" fmla="*/ 839941 h 839941"/>
              <a:gd name="connsiteX6" fmla="*/ 209349 w 1330960"/>
              <a:gd name="connsiteY6" fmla="*/ 839941 h 839941"/>
              <a:gd name="connsiteX7" fmla="*/ 0 w 1330960"/>
              <a:gd name="connsiteY7" fmla="*/ 421244 h 839941"/>
              <a:gd name="connsiteX0" fmla="*/ 0 w 1330960"/>
              <a:gd name="connsiteY0" fmla="*/ 421244 h 839941"/>
              <a:gd name="connsiteX1" fmla="*/ 209349 w 1330960"/>
              <a:gd name="connsiteY1" fmla="*/ 2547 h 839941"/>
              <a:gd name="connsiteX2" fmla="*/ 680486 w 1330960"/>
              <a:gd name="connsiteY2" fmla="*/ 0 h 839941"/>
              <a:gd name="connsiteX3" fmla="*/ 1121612 w 1330960"/>
              <a:gd name="connsiteY3" fmla="*/ 2547 h 839941"/>
              <a:gd name="connsiteX4" fmla="*/ 1330960 w 1330960"/>
              <a:gd name="connsiteY4" fmla="*/ 421244 h 839941"/>
              <a:gd name="connsiteX5" fmla="*/ 1121612 w 1330960"/>
              <a:gd name="connsiteY5" fmla="*/ 839941 h 839941"/>
              <a:gd name="connsiteX6" fmla="*/ 680486 w 1330960"/>
              <a:gd name="connsiteY6" fmla="*/ 838201 h 839941"/>
              <a:gd name="connsiteX7" fmla="*/ 209349 w 1330960"/>
              <a:gd name="connsiteY7" fmla="*/ 839941 h 839941"/>
              <a:gd name="connsiteX8" fmla="*/ 0 w 1330960"/>
              <a:gd name="connsiteY8" fmla="*/ 421244 h 839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960" h="839941">
                <a:moveTo>
                  <a:pt x="0" y="421244"/>
                </a:moveTo>
                <a:lnTo>
                  <a:pt x="209349" y="2547"/>
                </a:lnTo>
                <a:lnTo>
                  <a:pt x="680486" y="0"/>
                </a:lnTo>
                <a:lnTo>
                  <a:pt x="1121612" y="2547"/>
                </a:lnTo>
                <a:lnTo>
                  <a:pt x="1330960" y="421244"/>
                </a:lnTo>
                <a:lnTo>
                  <a:pt x="1121612" y="839941"/>
                </a:lnTo>
                <a:lnTo>
                  <a:pt x="680486" y="838201"/>
                </a:lnTo>
                <a:lnTo>
                  <a:pt x="209349" y="839941"/>
                </a:lnTo>
                <a:lnTo>
                  <a:pt x="0" y="421244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>
                <a:solidFill>
                  <a:schemeClr val="bg1"/>
                </a:solidFill>
                <a:sym typeface="+mn-ea"/>
              </a:rPr>
              <a:t>EAHelitron</a:t>
            </a:r>
          </a:p>
        </p:txBody>
      </p:sp>
      <p:sp>
        <p:nvSpPr>
          <p:cNvPr id="763" name="六边形 268"/>
          <p:cNvSpPr/>
          <p:nvPr/>
        </p:nvSpPr>
        <p:spPr>
          <a:xfrm>
            <a:off x="9399715" y="10730275"/>
            <a:ext cx="2994526" cy="1273612"/>
          </a:xfrm>
          <a:custGeom>
            <a:avLst/>
            <a:gdLst>
              <a:gd name="connsiteX0" fmla="*/ 0 w 1330960"/>
              <a:gd name="connsiteY0" fmla="*/ 418697 h 837394"/>
              <a:gd name="connsiteX1" fmla="*/ 209349 w 1330960"/>
              <a:gd name="connsiteY1" fmla="*/ 0 h 837394"/>
              <a:gd name="connsiteX2" fmla="*/ 1121612 w 1330960"/>
              <a:gd name="connsiteY2" fmla="*/ 0 h 837394"/>
              <a:gd name="connsiteX3" fmla="*/ 1330960 w 1330960"/>
              <a:gd name="connsiteY3" fmla="*/ 418697 h 837394"/>
              <a:gd name="connsiteX4" fmla="*/ 1121612 w 1330960"/>
              <a:gd name="connsiteY4" fmla="*/ 837394 h 837394"/>
              <a:gd name="connsiteX5" fmla="*/ 209349 w 1330960"/>
              <a:gd name="connsiteY5" fmla="*/ 837394 h 837394"/>
              <a:gd name="connsiteX6" fmla="*/ 0 w 1330960"/>
              <a:gd name="connsiteY6" fmla="*/ 418697 h 837394"/>
              <a:gd name="connsiteX0" fmla="*/ 0 w 1330960"/>
              <a:gd name="connsiteY0" fmla="*/ 421244 h 839941"/>
              <a:gd name="connsiteX1" fmla="*/ 209349 w 1330960"/>
              <a:gd name="connsiteY1" fmla="*/ 2547 h 839941"/>
              <a:gd name="connsiteX2" fmla="*/ 680486 w 1330960"/>
              <a:gd name="connsiteY2" fmla="*/ 0 h 839941"/>
              <a:gd name="connsiteX3" fmla="*/ 1121612 w 1330960"/>
              <a:gd name="connsiteY3" fmla="*/ 2547 h 839941"/>
              <a:gd name="connsiteX4" fmla="*/ 1330960 w 1330960"/>
              <a:gd name="connsiteY4" fmla="*/ 421244 h 839941"/>
              <a:gd name="connsiteX5" fmla="*/ 1121612 w 1330960"/>
              <a:gd name="connsiteY5" fmla="*/ 839941 h 839941"/>
              <a:gd name="connsiteX6" fmla="*/ 209349 w 1330960"/>
              <a:gd name="connsiteY6" fmla="*/ 839941 h 839941"/>
              <a:gd name="connsiteX7" fmla="*/ 0 w 1330960"/>
              <a:gd name="connsiteY7" fmla="*/ 421244 h 839941"/>
              <a:gd name="connsiteX0" fmla="*/ 0 w 1330960"/>
              <a:gd name="connsiteY0" fmla="*/ 421244 h 839941"/>
              <a:gd name="connsiteX1" fmla="*/ 209349 w 1330960"/>
              <a:gd name="connsiteY1" fmla="*/ 2547 h 839941"/>
              <a:gd name="connsiteX2" fmla="*/ 680486 w 1330960"/>
              <a:gd name="connsiteY2" fmla="*/ 0 h 839941"/>
              <a:gd name="connsiteX3" fmla="*/ 1121612 w 1330960"/>
              <a:gd name="connsiteY3" fmla="*/ 2547 h 839941"/>
              <a:gd name="connsiteX4" fmla="*/ 1330960 w 1330960"/>
              <a:gd name="connsiteY4" fmla="*/ 421244 h 839941"/>
              <a:gd name="connsiteX5" fmla="*/ 1121612 w 1330960"/>
              <a:gd name="connsiteY5" fmla="*/ 839941 h 839941"/>
              <a:gd name="connsiteX6" fmla="*/ 680486 w 1330960"/>
              <a:gd name="connsiteY6" fmla="*/ 838201 h 839941"/>
              <a:gd name="connsiteX7" fmla="*/ 209349 w 1330960"/>
              <a:gd name="connsiteY7" fmla="*/ 839941 h 839941"/>
              <a:gd name="connsiteX8" fmla="*/ 0 w 1330960"/>
              <a:gd name="connsiteY8" fmla="*/ 421244 h 839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960" h="839941">
                <a:moveTo>
                  <a:pt x="0" y="421244"/>
                </a:moveTo>
                <a:lnTo>
                  <a:pt x="209349" y="2547"/>
                </a:lnTo>
                <a:lnTo>
                  <a:pt x="680486" y="0"/>
                </a:lnTo>
                <a:lnTo>
                  <a:pt x="1121612" y="2547"/>
                </a:lnTo>
                <a:lnTo>
                  <a:pt x="1330960" y="421244"/>
                </a:lnTo>
                <a:lnTo>
                  <a:pt x="1121612" y="839941"/>
                </a:lnTo>
                <a:lnTo>
                  <a:pt x="680486" y="838201"/>
                </a:lnTo>
                <a:lnTo>
                  <a:pt x="209349" y="839941"/>
                </a:lnTo>
                <a:lnTo>
                  <a:pt x="0" y="421244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>
                <a:solidFill>
                  <a:schemeClr val="bg1"/>
                </a:solidFill>
                <a:sym typeface="+mn-ea"/>
              </a:rPr>
              <a:t>LTR_retriever</a:t>
            </a:r>
            <a:endParaRPr lang="en-US" altLang="zh-CN" sz="3200" dirty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768" name="直接箭头连接符 767"/>
          <p:cNvCxnSpPr>
            <a:stCxn id="269" idx="6"/>
            <a:endCxn id="294" idx="3"/>
          </p:cNvCxnSpPr>
          <p:nvPr/>
        </p:nvCxnSpPr>
        <p:spPr>
          <a:xfrm flipH="1">
            <a:off x="21475687" y="9050347"/>
            <a:ext cx="4029024" cy="831541"/>
          </a:xfrm>
          <a:prstGeom prst="bentConnector3">
            <a:avLst>
              <a:gd name="adj1" fmla="val 383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69" name="直接箭头连接符 768"/>
          <p:cNvCxnSpPr>
            <a:stCxn id="266" idx="2"/>
            <a:endCxn id="261" idx="0"/>
          </p:cNvCxnSpPr>
          <p:nvPr/>
        </p:nvCxnSpPr>
        <p:spPr>
          <a:xfrm>
            <a:off x="16154762" y="12003525"/>
            <a:ext cx="1" cy="1536016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71" name="直接箭头连接符 770"/>
          <p:cNvCxnSpPr>
            <a:stCxn id="335" idx="2"/>
            <a:endCxn id="272" idx="0"/>
          </p:cNvCxnSpPr>
          <p:nvPr/>
        </p:nvCxnSpPr>
        <p:spPr>
          <a:xfrm>
            <a:off x="7192652" y="10132914"/>
            <a:ext cx="5422" cy="3467107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36" name="直接箭头连接符 281"/>
          <p:cNvCxnSpPr>
            <a:stCxn id="253" idx="2"/>
            <a:endCxn id="294" idx="0"/>
          </p:cNvCxnSpPr>
          <p:nvPr/>
        </p:nvCxnSpPr>
        <p:spPr>
          <a:xfrm rot="16200000" flipH="1">
            <a:off x="16570648" y="5442179"/>
            <a:ext cx="3652357" cy="4515420"/>
          </a:xfrm>
          <a:prstGeom prst="bentConnector3">
            <a:avLst>
              <a:gd name="adj1" fmla="val 32584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接箭头连接符 843"/>
          <p:cNvCxnSpPr>
            <a:stCxn id="253" idx="2"/>
            <a:endCxn id="255" idx="0"/>
          </p:cNvCxnSpPr>
          <p:nvPr/>
        </p:nvCxnSpPr>
        <p:spPr>
          <a:xfrm>
            <a:off x="16139116" y="5873711"/>
            <a:ext cx="10523" cy="3674539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肘形连接符 852"/>
          <p:cNvCxnSpPr>
            <a:stCxn id="269" idx="0"/>
            <a:endCxn id="335" idx="0"/>
          </p:cNvCxnSpPr>
          <p:nvPr/>
        </p:nvCxnSpPr>
        <p:spPr>
          <a:xfrm flipH="1">
            <a:off x="7192652" y="8633390"/>
            <a:ext cx="17631573" cy="797282"/>
          </a:xfrm>
          <a:prstGeom prst="bentConnector4">
            <a:avLst>
              <a:gd name="adj1" fmla="val -57"/>
              <a:gd name="adj2" fmla="val -80818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59" name="直接箭头连接符 858"/>
          <p:cNvCxnSpPr/>
          <p:nvPr/>
        </p:nvCxnSpPr>
        <p:spPr>
          <a:xfrm>
            <a:off x="1495015" y="10383940"/>
            <a:ext cx="2058070" cy="3473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68" name="直接箭头连接符 867"/>
          <p:cNvCxnSpPr/>
          <p:nvPr/>
        </p:nvCxnSpPr>
        <p:spPr>
          <a:xfrm>
            <a:off x="1495015" y="11563020"/>
            <a:ext cx="2058070" cy="3473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9" name="矩形 868"/>
          <p:cNvSpPr/>
          <p:nvPr/>
        </p:nvSpPr>
        <p:spPr>
          <a:xfrm>
            <a:off x="1950202" y="10436228"/>
            <a:ext cx="13790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2400" dirty="0"/>
              <a:t>Data flow</a:t>
            </a:r>
            <a:endParaRPr lang="en-US" altLang="zh-CN" sz="2400" dirty="0">
              <a:sym typeface="+mn-ea"/>
            </a:endParaRPr>
          </a:p>
        </p:txBody>
      </p:sp>
      <p:sp>
        <p:nvSpPr>
          <p:cNvPr id="870" name="矩形 869"/>
          <p:cNvSpPr/>
          <p:nvPr/>
        </p:nvSpPr>
        <p:spPr>
          <a:xfrm>
            <a:off x="1698633" y="11619582"/>
            <a:ext cx="16508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buClrTx/>
              <a:buSzTx/>
              <a:buFontTx/>
            </a:pPr>
            <a:r>
              <a:rPr lang="en-US" altLang="zh-CN" sz="2400" dirty="0"/>
              <a:t>Logical flow</a:t>
            </a:r>
            <a:endParaRPr lang="en-US" altLang="zh-CN" sz="2400" dirty="0">
              <a:sym typeface="+mn-ea"/>
            </a:endParaRPr>
          </a:p>
        </p:txBody>
      </p:sp>
      <p:sp>
        <p:nvSpPr>
          <p:cNvPr id="871" name="六边形 268"/>
          <p:cNvSpPr/>
          <p:nvPr/>
        </p:nvSpPr>
        <p:spPr>
          <a:xfrm>
            <a:off x="10231498" y="6641045"/>
            <a:ext cx="1330960" cy="839941"/>
          </a:xfrm>
          <a:custGeom>
            <a:avLst/>
            <a:gdLst>
              <a:gd name="connsiteX0" fmla="*/ 0 w 1330960"/>
              <a:gd name="connsiteY0" fmla="*/ 418697 h 837394"/>
              <a:gd name="connsiteX1" fmla="*/ 209349 w 1330960"/>
              <a:gd name="connsiteY1" fmla="*/ 0 h 837394"/>
              <a:gd name="connsiteX2" fmla="*/ 1121612 w 1330960"/>
              <a:gd name="connsiteY2" fmla="*/ 0 h 837394"/>
              <a:gd name="connsiteX3" fmla="*/ 1330960 w 1330960"/>
              <a:gd name="connsiteY3" fmla="*/ 418697 h 837394"/>
              <a:gd name="connsiteX4" fmla="*/ 1121612 w 1330960"/>
              <a:gd name="connsiteY4" fmla="*/ 837394 h 837394"/>
              <a:gd name="connsiteX5" fmla="*/ 209349 w 1330960"/>
              <a:gd name="connsiteY5" fmla="*/ 837394 h 837394"/>
              <a:gd name="connsiteX6" fmla="*/ 0 w 1330960"/>
              <a:gd name="connsiteY6" fmla="*/ 418697 h 837394"/>
              <a:gd name="connsiteX0" fmla="*/ 0 w 1330960"/>
              <a:gd name="connsiteY0" fmla="*/ 421244 h 839941"/>
              <a:gd name="connsiteX1" fmla="*/ 209349 w 1330960"/>
              <a:gd name="connsiteY1" fmla="*/ 2547 h 839941"/>
              <a:gd name="connsiteX2" fmla="*/ 680486 w 1330960"/>
              <a:gd name="connsiteY2" fmla="*/ 0 h 839941"/>
              <a:gd name="connsiteX3" fmla="*/ 1121612 w 1330960"/>
              <a:gd name="connsiteY3" fmla="*/ 2547 h 839941"/>
              <a:gd name="connsiteX4" fmla="*/ 1330960 w 1330960"/>
              <a:gd name="connsiteY4" fmla="*/ 421244 h 839941"/>
              <a:gd name="connsiteX5" fmla="*/ 1121612 w 1330960"/>
              <a:gd name="connsiteY5" fmla="*/ 839941 h 839941"/>
              <a:gd name="connsiteX6" fmla="*/ 209349 w 1330960"/>
              <a:gd name="connsiteY6" fmla="*/ 839941 h 839941"/>
              <a:gd name="connsiteX7" fmla="*/ 0 w 1330960"/>
              <a:gd name="connsiteY7" fmla="*/ 421244 h 839941"/>
              <a:gd name="connsiteX0" fmla="*/ 0 w 1330960"/>
              <a:gd name="connsiteY0" fmla="*/ 421244 h 839941"/>
              <a:gd name="connsiteX1" fmla="*/ 209349 w 1330960"/>
              <a:gd name="connsiteY1" fmla="*/ 2547 h 839941"/>
              <a:gd name="connsiteX2" fmla="*/ 680486 w 1330960"/>
              <a:gd name="connsiteY2" fmla="*/ 0 h 839941"/>
              <a:gd name="connsiteX3" fmla="*/ 1121612 w 1330960"/>
              <a:gd name="connsiteY3" fmla="*/ 2547 h 839941"/>
              <a:gd name="connsiteX4" fmla="*/ 1330960 w 1330960"/>
              <a:gd name="connsiteY4" fmla="*/ 421244 h 839941"/>
              <a:gd name="connsiteX5" fmla="*/ 1121612 w 1330960"/>
              <a:gd name="connsiteY5" fmla="*/ 839941 h 839941"/>
              <a:gd name="connsiteX6" fmla="*/ 680486 w 1330960"/>
              <a:gd name="connsiteY6" fmla="*/ 838201 h 839941"/>
              <a:gd name="connsiteX7" fmla="*/ 209349 w 1330960"/>
              <a:gd name="connsiteY7" fmla="*/ 839941 h 839941"/>
              <a:gd name="connsiteX8" fmla="*/ 0 w 1330960"/>
              <a:gd name="connsiteY8" fmla="*/ 421244 h 8399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30960" h="839941">
                <a:moveTo>
                  <a:pt x="0" y="421244"/>
                </a:moveTo>
                <a:lnTo>
                  <a:pt x="209349" y="2547"/>
                </a:lnTo>
                <a:lnTo>
                  <a:pt x="680486" y="0"/>
                </a:lnTo>
                <a:lnTo>
                  <a:pt x="1121612" y="2547"/>
                </a:lnTo>
                <a:lnTo>
                  <a:pt x="1330960" y="421244"/>
                </a:lnTo>
                <a:lnTo>
                  <a:pt x="1121612" y="839941"/>
                </a:lnTo>
                <a:lnTo>
                  <a:pt x="680486" y="838201"/>
                </a:lnTo>
                <a:lnTo>
                  <a:pt x="209349" y="839941"/>
                </a:lnTo>
                <a:lnTo>
                  <a:pt x="0" y="421244"/>
                </a:lnTo>
                <a:close/>
              </a:path>
            </a:pathLst>
          </a:cu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bg1"/>
                </a:solidFill>
                <a:sym typeface="+mn-ea"/>
              </a:rPr>
              <a:t>TRF</a:t>
            </a:r>
            <a:endParaRPr lang="en-US" altLang="zh-CN" sz="3200" dirty="0">
              <a:solidFill>
                <a:schemeClr val="bg1"/>
              </a:solidFill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592814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6B5ECF4-2A63-0F49-3EA1-EDBFA29786FE}"/>
              </a:ext>
            </a:extLst>
          </p:cNvPr>
          <p:cNvGrpSpPr/>
          <p:nvPr/>
        </p:nvGrpSpPr>
        <p:grpSpPr>
          <a:xfrm>
            <a:off x="141053" y="6887570"/>
            <a:ext cx="3346759" cy="2280145"/>
            <a:chOff x="5731632" y="216514"/>
            <a:chExt cx="3346759" cy="2280145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4E9EFA0-581B-5A09-3BA8-765CD48AEE6B}"/>
                </a:ext>
              </a:extLst>
            </p:cNvPr>
            <p:cNvGrpSpPr/>
            <p:nvPr/>
          </p:nvGrpSpPr>
          <p:grpSpPr>
            <a:xfrm>
              <a:off x="5731632" y="216514"/>
              <a:ext cx="3346759" cy="2280145"/>
              <a:chOff x="5731632" y="216514"/>
              <a:chExt cx="3346759" cy="2280145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7A692960-2F35-BAFD-1E59-7FFD56272DE9}"/>
                  </a:ext>
                </a:extLst>
              </p:cNvPr>
              <p:cNvSpPr/>
              <p:nvPr/>
            </p:nvSpPr>
            <p:spPr>
              <a:xfrm>
                <a:off x="5731633" y="216515"/>
                <a:ext cx="3346758" cy="2280144"/>
              </a:xfrm>
              <a:custGeom>
                <a:avLst/>
                <a:gdLst>
                  <a:gd name="connsiteX0" fmla="*/ 0 w 4303319"/>
                  <a:gd name="connsiteY0" fmla="*/ 422618 h 2535657"/>
                  <a:gd name="connsiteX1" fmla="*/ 422618 w 4303319"/>
                  <a:gd name="connsiteY1" fmla="*/ 0 h 2535657"/>
                  <a:gd name="connsiteX2" fmla="*/ 3880701 w 4303319"/>
                  <a:gd name="connsiteY2" fmla="*/ 0 h 2535657"/>
                  <a:gd name="connsiteX3" fmla="*/ 4303319 w 4303319"/>
                  <a:gd name="connsiteY3" fmla="*/ 422618 h 2535657"/>
                  <a:gd name="connsiteX4" fmla="*/ 4303319 w 4303319"/>
                  <a:gd name="connsiteY4" fmla="*/ 2113039 h 2535657"/>
                  <a:gd name="connsiteX5" fmla="*/ 3880701 w 4303319"/>
                  <a:gd name="connsiteY5" fmla="*/ 2535657 h 2535657"/>
                  <a:gd name="connsiteX6" fmla="*/ 422618 w 4303319"/>
                  <a:gd name="connsiteY6" fmla="*/ 2535657 h 2535657"/>
                  <a:gd name="connsiteX7" fmla="*/ 0 w 4303319"/>
                  <a:gd name="connsiteY7" fmla="*/ 2113039 h 2535657"/>
                  <a:gd name="connsiteX8" fmla="*/ 0 w 4303319"/>
                  <a:gd name="connsiteY8" fmla="*/ 422618 h 2535657"/>
                  <a:gd name="connsiteX0" fmla="*/ 632 w 4303951"/>
                  <a:gd name="connsiteY0" fmla="*/ 422618 h 2535657"/>
                  <a:gd name="connsiteX1" fmla="*/ 423250 w 4303951"/>
                  <a:gd name="connsiteY1" fmla="*/ 0 h 2535657"/>
                  <a:gd name="connsiteX2" fmla="*/ 3881333 w 4303951"/>
                  <a:gd name="connsiteY2" fmla="*/ 0 h 2535657"/>
                  <a:gd name="connsiteX3" fmla="*/ 4303951 w 4303951"/>
                  <a:gd name="connsiteY3" fmla="*/ 422618 h 2535657"/>
                  <a:gd name="connsiteX4" fmla="*/ 4303951 w 4303951"/>
                  <a:gd name="connsiteY4" fmla="*/ 2113039 h 2535657"/>
                  <a:gd name="connsiteX5" fmla="*/ 3881333 w 4303951"/>
                  <a:gd name="connsiteY5" fmla="*/ 2535657 h 2535657"/>
                  <a:gd name="connsiteX6" fmla="*/ 423250 w 4303951"/>
                  <a:gd name="connsiteY6" fmla="*/ 2535657 h 2535657"/>
                  <a:gd name="connsiteX7" fmla="*/ 632 w 4303951"/>
                  <a:gd name="connsiteY7" fmla="*/ 2113039 h 2535657"/>
                  <a:gd name="connsiteX8" fmla="*/ 0 w 4303951"/>
                  <a:gd name="connsiteY8" fmla="*/ 625315 h 2535657"/>
                  <a:gd name="connsiteX9" fmla="*/ 632 w 4303951"/>
                  <a:gd name="connsiteY9" fmla="*/ 422618 h 2535657"/>
                  <a:gd name="connsiteX0" fmla="*/ 632 w 4310743"/>
                  <a:gd name="connsiteY0" fmla="*/ 422618 h 2535657"/>
                  <a:gd name="connsiteX1" fmla="*/ 423250 w 4310743"/>
                  <a:gd name="connsiteY1" fmla="*/ 0 h 2535657"/>
                  <a:gd name="connsiteX2" fmla="*/ 3881333 w 4310743"/>
                  <a:gd name="connsiteY2" fmla="*/ 0 h 2535657"/>
                  <a:gd name="connsiteX3" fmla="*/ 4303951 w 4310743"/>
                  <a:gd name="connsiteY3" fmla="*/ 422618 h 2535657"/>
                  <a:gd name="connsiteX4" fmla="*/ 4310743 w 4310743"/>
                  <a:gd name="connsiteY4" fmla="*/ 654343 h 2535657"/>
                  <a:gd name="connsiteX5" fmla="*/ 4303951 w 4310743"/>
                  <a:gd name="connsiteY5" fmla="*/ 2113039 h 2535657"/>
                  <a:gd name="connsiteX6" fmla="*/ 3881333 w 4310743"/>
                  <a:gd name="connsiteY6" fmla="*/ 2535657 h 2535657"/>
                  <a:gd name="connsiteX7" fmla="*/ 423250 w 4310743"/>
                  <a:gd name="connsiteY7" fmla="*/ 2535657 h 2535657"/>
                  <a:gd name="connsiteX8" fmla="*/ 632 w 4310743"/>
                  <a:gd name="connsiteY8" fmla="*/ 2113039 h 2535657"/>
                  <a:gd name="connsiteX9" fmla="*/ 0 w 4310743"/>
                  <a:gd name="connsiteY9" fmla="*/ 625315 h 2535657"/>
                  <a:gd name="connsiteX10" fmla="*/ 632 w 4310743"/>
                  <a:gd name="connsiteY10" fmla="*/ 422618 h 2535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10743" h="2535657">
                    <a:moveTo>
                      <a:pt x="632" y="422618"/>
                    </a:moveTo>
                    <a:cubicBezTo>
                      <a:pt x="632" y="189213"/>
                      <a:pt x="189845" y="0"/>
                      <a:pt x="423250" y="0"/>
                    </a:cubicBezTo>
                    <a:lnTo>
                      <a:pt x="3881333" y="0"/>
                    </a:lnTo>
                    <a:cubicBezTo>
                      <a:pt x="4114738" y="0"/>
                      <a:pt x="4303951" y="189213"/>
                      <a:pt x="4303951" y="422618"/>
                    </a:cubicBezTo>
                    <a:lnTo>
                      <a:pt x="4310743" y="654343"/>
                    </a:lnTo>
                    <a:lnTo>
                      <a:pt x="4303951" y="2113039"/>
                    </a:lnTo>
                    <a:cubicBezTo>
                      <a:pt x="4303951" y="2346444"/>
                      <a:pt x="4114738" y="2535657"/>
                      <a:pt x="3881333" y="2535657"/>
                    </a:cubicBezTo>
                    <a:lnTo>
                      <a:pt x="423250" y="2535657"/>
                    </a:lnTo>
                    <a:cubicBezTo>
                      <a:pt x="189845" y="2535657"/>
                      <a:pt x="632" y="2346444"/>
                      <a:pt x="632" y="2113039"/>
                    </a:cubicBezTo>
                    <a:cubicBezTo>
                      <a:pt x="421" y="1617131"/>
                      <a:pt x="211" y="1121223"/>
                      <a:pt x="0" y="625315"/>
                    </a:cubicBezTo>
                    <a:cubicBezTo>
                      <a:pt x="211" y="557749"/>
                      <a:pt x="421" y="490184"/>
                      <a:pt x="632" y="422618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: 圆顶角 20">
                <a:extLst>
                  <a:ext uri="{FF2B5EF4-FFF2-40B4-BE49-F238E27FC236}">
                    <a16:creationId xmlns:a16="http://schemas.microsoft.com/office/drawing/2014/main" id="{D23F1606-CA4F-434D-7FDB-A7F75A5A95B2}"/>
                  </a:ext>
                </a:extLst>
              </p:cNvPr>
              <p:cNvSpPr/>
              <p:nvPr/>
            </p:nvSpPr>
            <p:spPr>
              <a:xfrm>
                <a:off x="5731632" y="216514"/>
                <a:ext cx="3346757" cy="702242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b="1" dirty="0">
                    <a:solidFill>
                      <a:srgbClr val="FF0000"/>
                    </a:solidFill>
                  </a:rPr>
                  <a:t>(a)</a:t>
                </a:r>
                <a:r>
                  <a:rPr lang="en-US" altLang="zh-CN" sz="2000" b="1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sz="2000" dirty="0">
                    <a:solidFill>
                      <a:schemeClr val="tx1"/>
                    </a:solidFill>
                  </a:rPr>
                  <a:t>Genome Assembly</a:t>
                </a:r>
                <a:endParaRPr lang="zh-CN" altLang="en-US" sz="2000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E1AF097B-5F5F-02EB-09F8-577BE9875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41562" y="1431600"/>
              <a:ext cx="2726895" cy="431758"/>
            </a:xfrm>
            <a:prstGeom prst="rect">
              <a:avLst/>
            </a:prstGeom>
          </p:spPr>
        </p:pic>
      </p:grpSp>
      <p:sp>
        <p:nvSpPr>
          <p:cNvPr id="28" name="流程图: 文档 27">
            <a:extLst>
              <a:ext uri="{FF2B5EF4-FFF2-40B4-BE49-F238E27FC236}">
                <a16:creationId xmlns:a16="http://schemas.microsoft.com/office/drawing/2014/main" id="{D26D0F14-4088-0BE7-D790-C7D0A0D52C51}"/>
              </a:ext>
            </a:extLst>
          </p:cNvPr>
          <p:cNvSpPr/>
          <p:nvPr/>
        </p:nvSpPr>
        <p:spPr>
          <a:xfrm>
            <a:off x="4620206" y="7238691"/>
            <a:ext cx="1417356" cy="1682243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Splitting into chunks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87" name="矩形: 圆角 286">
            <a:extLst>
              <a:ext uri="{FF2B5EF4-FFF2-40B4-BE49-F238E27FC236}">
                <a16:creationId xmlns:a16="http://schemas.microsoft.com/office/drawing/2014/main" id="{45E6E6CA-0681-9934-FFCC-3F7E9ED6AFE5}"/>
              </a:ext>
            </a:extLst>
          </p:cNvPr>
          <p:cNvSpPr/>
          <p:nvPr/>
        </p:nvSpPr>
        <p:spPr>
          <a:xfrm>
            <a:off x="7561640" y="7244138"/>
            <a:ext cx="2575753" cy="16822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(b)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K-</a:t>
            </a:r>
            <a:r>
              <a:rPr lang="en-US" altLang="zh-CN" sz="2000" dirty="0" err="1">
                <a:solidFill>
                  <a:schemeClr val="tx1"/>
                </a:solidFill>
              </a:rPr>
              <a:t>mer</a:t>
            </a:r>
            <a:r>
              <a:rPr lang="en-US" altLang="zh-CN" sz="2000" dirty="0">
                <a:solidFill>
                  <a:schemeClr val="tx1"/>
                </a:solidFill>
              </a:rPr>
              <a:t> Based De novo TE Searching</a:t>
            </a:r>
          </a:p>
        </p:txBody>
      </p:sp>
      <p:cxnSp>
        <p:nvCxnSpPr>
          <p:cNvPr id="248" name="直接箭头连接符 247"/>
          <p:cNvCxnSpPr>
            <a:cxnSpLocks/>
          </p:cNvCxnSpPr>
          <p:nvPr/>
        </p:nvCxnSpPr>
        <p:spPr>
          <a:xfrm flipH="1">
            <a:off x="18077752" y="5228903"/>
            <a:ext cx="2655" cy="543862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9E5A82D-A295-AB1F-DFCF-75A4FB80F51C}"/>
              </a:ext>
            </a:extLst>
          </p:cNvPr>
          <p:cNvGrpSpPr/>
          <p:nvPr/>
        </p:nvGrpSpPr>
        <p:grpSpPr>
          <a:xfrm>
            <a:off x="10832149" y="5252785"/>
            <a:ext cx="7601553" cy="6447874"/>
            <a:chOff x="5731632" y="216514"/>
            <a:chExt cx="3346759" cy="2280145"/>
          </a:xfrm>
        </p:grpSpPr>
        <p:sp>
          <p:nvSpPr>
            <p:cNvPr id="26" name="矩形: 圆角 2">
              <a:extLst>
                <a:ext uri="{FF2B5EF4-FFF2-40B4-BE49-F238E27FC236}">
                  <a16:creationId xmlns:a16="http://schemas.microsoft.com/office/drawing/2014/main" id="{A36E3BB1-4257-1B6F-F1FE-72143E716B39}"/>
                </a:ext>
              </a:extLst>
            </p:cNvPr>
            <p:cNvSpPr/>
            <p:nvPr/>
          </p:nvSpPr>
          <p:spPr>
            <a:xfrm>
              <a:off x="5731633" y="216515"/>
              <a:ext cx="3346758" cy="2280144"/>
            </a:xfrm>
            <a:custGeom>
              <a:avLst/>
              <a:gdLst>
                <a:gd name="connsiteX0" fmla="*/ 0 w 4303319"/>
                <a:gd name="connsiteY0" fmla="*/ 422618 h 2535657"/>
                <a:gd name="connsiteX1" fmla="*/ 422618 w 4303319"/>
                <a:gd name="connsiteY1" fmla="*/ 0 h 2535657"/>
                <a:gd name="connsiteX2" fmla="*/ 3880701 w 4303319"/>
                <a:gd name="connsiteY2" fmla="*/ 0 h 2535657"/>
                <a:gd name="connsiteX3" fmla="*/ 4303319 w 4303319"/>
                <a:gd name="connsiteY3" fmla="*/ 422618 h 2535657"/>
                <a:gd name="connsiteX4" fmla="*/ 4303319 w 4303319"/>
                <a:gd name="connsiteY4" fmla="*/ 2113039 h 2535657"/>
                <a:gd name="connsiteX5" fmla="*/ 3880701 w 4303319"/>
                <a:gd name="connsiteY5" fmla="*/ 2535657 h 2535657"/>
                <a:gd name="connsiteX6" fmla="*/ 422618 w 4303319"/>
                <a:gd name="connsiteY6" fmla="*/ 2535657 h 2535657"/>
                <a:gd name="connsiteX7" fmla="*/ 0 w 4303319"/>
                <a:gd name="connsiteY7" fmla="*/ 2113039 h 2535657"/>
                <a:gd name="connsiteX8" fmla="*/ 0 w 4303319"/>
                <a:gd name="connsiteY8" fmla="*/ 422618 h 2535657"/>
                <a:gd name="connsiteX0" fmla="*/ 632 w 4303951"/>
                <a:gd name="connsiteY0" fmla="*/ 422618 h 2535657"/>
                <a:gd name="connsiteX1" fmla="*/ 423250 w 4303951"/>
                <a:gd name="connsiteY1" fmla="*/ 0 h 2535657"/>
                <a:gd name="connsiteX2" fmla="*/ 3881333 w 4303951"/>
                <a:gd name="connsiteY2" fmla="*/ 0 h 2535657"/>
                <a:gd name="connsiteX3" fmla="*/ 4303951 w 4303951"/>
                <a:gd name="connsiteY3" fmla="*/ 422618 h 2535657"/>
                <a:gd name="connsiteX4" fmla="*/ 4303951 w 4303951"/>
                <a:gd name="connsiteY4" fmla="*/ 2113039 h 2535657"/>
                <a:gd name="connsiteX5" fmla="*/ 3881333 w 4303951"/>
                <a:gd name="connsiteY5" fmla="*/ 2535657 h 2535657"/>
                <a:gd name="connsiteX6" fmla="*/ 423250 w 4303951"/>
                <a:gd name="connsiteY6" fmla="*/ 2535657 h 2535657"/>
                <a:gd name="connsiteX7" fmla="*/ 632 w 4303951"/>
                <a:gd name="connsiteY7" fmla="*/ 2113039 h 2535657"/>
                <a:gd name="connsiteX8" fmla="*/ 0 w 4303951"/>
                <a:gd name="connsiteY8" fmla="*/ 625315 h 2535657"/>
                <a:gd name="connsiteX9" fmla="*/ 632 w 4303951"/>
                <a:gd name="connsiteY9" fmla="*/ 422618 h 2535657"/>
                <a:gd name="connsiteX0" fmla="*/ 632 w 4310743"/>
                <a:gd name="connsiteY0" fmla="*/ 422618 h 2535657"/>
                <a:gd name="connsiteX1" fmla="*/ 423250 w 4310743"/>
                <a:gd name="connsiteY1" fmla="*/ 0 h 2535657"/>
                <a:gd name="connsiteX2" fmla="*/ 3881333 w 4310743"/>
                <a:gd name="connsiteY2" fmla="*/ 0 h 2535657"/>
                <a:gd name="connsiteX3" fmla="*/ 4303951 w 4310743"/>
                <a:gd name="connsiteY3" fmla="*/ 422618 h 2535657"/>
                <a:gd name="connsiteX4" fmla="*/ 4310743 w 4310743"/>
                <a:gd name="connsiteY4" fmla="*/ 654343 h 2535657"/>
                <a:gd name="connsiteX5" fmla="*/ 4303951 w 4310743"/>
                <a:gd name="connsiteY5" fmla="*/ 2113039 h 2535657"/>
                <a:gd name="connsiteX6" fmla="*/ 3881333 w 4310743"/>
                <a:gd name="connsiteY6" fmla="*/ 2535657 h 2535657"/>
                <a:gd name="connsiteX7" fmla="*/ 423250 w 4310743"/>
                <a:gd name="connsiteY7" fmla="*/ 2535657 h 2535657"/>
                <a:gd name="connsiteX8" fmla="*/ 632 w 4310743"/>
                <a:gd name="connsiteY8" fmla="*/ 2113039 h 2535657"/>
                <a:gd name="connsiteX9" fmla="*/ 0 w 4310743"/>
                <a:gd name="connsiteY9" fmla="*/ 625315 h 2535657"/>
                <a:gd name="connsiteX10" fmla="*/ 632 w 4310743"/>
                <a:gd name="connsiteY10" fmla="*/ 422618 h 253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10743" h="2535657">
                  <a:moveTo>
                    <a:pt x="632" y="422618"/>
                  </a:moveTo>
                  <a:cubicBezTo>
                    <a:pt x="632" y="189213"/>
                    <a:pt x="189845" y="0"/>
                    <a:pt x="423250" y="0"/>
                  </a:cubicBezTo>
                  <a:lnTo>
                    <a:pt x="3881333" y="0"/>
                  </a:lnTo>
                  <a:cubicBezTo>
                    <a:pt x="4114738" y="0"/>
                    <a:pt x="4303951" y="189213"/>
                    <a:pt x="4303951" y="422618"/>
                  </a:cubicBezTo>
                  <a:lnTo>
                    <a:pt x="4310743" y="654343"/>
                  </a:lnTo>
                  <a:lnTo>
                    <a:pt x="4303951" y="2113039"/>
                  </a:lnTo>
                  <a:cubicBezTo>
                    <a:pt x="4303951" y="2346444"/>
                    <a:pt x="4114738" y="2535657"/>
                    <a:pt x="3881333" y="2535657"/>
                  </a:cubicBezTo>
                  <a:lnTo>
                    <a:pt x="423250" y="2535657"/>
                  </a:lnTo>
                  <a:cubicBezTo>
                    <a:pt x="189845" y="2535657"/>
                    <a:pt x="632" y="2346444"/>
                    <a:pt x="632" y="2113039"/>
                  </a:cubicBezTo>
                  <a:cubicBezTo>
                    <a:pt x="421" y="1617131"/>
                    <a:pt x="211" y="1121223"/>
                    <a:pt x="0" y="625315"/>
                  </a:cubicBezTo>
                  <a:cubicBezTo>
                    <a:pt x="211" y="557749"/>
                    <a:pt x="421" y="490184"/>
                    <a:pt x="632" y="42261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矩形: 圆顶角 26">
              <a:extLst>
                <a:ext uri="{FF2B5EF4-FFF2-40B4-BE49-F238E27FC236}">
                  <a16:creationId xmlns:a16="http://schemas.microsoft.com/office/drawing/2014/main" id="{D42F2D49-B392-AF14-145D-981FAF9828B5}"/>
                </a:ext>
              </a:extLst>
            </p:cNvPr>
            <p:cNvSpPr/>
            <p:nvPr/>
          </p:nvSpPr>
          <p:spPr>
            <a:xfrm>
              <a:off x="5731632" y="216514"/>
              <a:ext cx="3346757" cy="428508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</a:rPr>
                <a:t>(e)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RepeatMasking</a:t>
              </a:r>
              <a:r>
                <a:rPr lang="en-US" altLang="zh-CN" sz="2000" dirty="0">
                  <a:solidFill>
                    <a:schemeClr val="tx1"/>
                  </a:solidFill>
                </a:rPr>
                <a:t> and 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(f)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FMEA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4" name="圆角矩形 75">
            <a:extLst>
              <a:ext uri="{FF2B5EF4-FFF2-40B4-BE49-F238E27FC236}">
                <a16:creationId xmlns:a16="http://schemas.microsoft.com/office/drawing/2014/main" id="{1B42F642-3682-96D0-9669-469DCEDBE61E}"/>
              </a:ext>
            </a:extLst>
          </p:cNvPr>
          <p:cNvSpPr/>
          <p:nvPr/>
        </p:nvSpPr>
        <p:spPr>
          <a:xfrm>
            <a:off x="11837947" y="6797887"/>
            <a:ext cx="5778299" cy="144519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49C4A8D-BD12-45DA-D13E-325473C3205E}"/>
              </a:ext>
            </a:extLst>
          </p:cNvPr>
          <p:cNvSpPr/>
          <p:nvPr/>
        </p:nvSpPr>
        <p:spPr>
          <a:xfrm>
            <a:off x="12796030" y="6798018"/>
            <a:ext cx="750511" cy="14136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9798C4-1F47-ED9C-EAFC-539DF803DA33}"/>
              </a:ext>
            </a:extLst>
          </p:cNvPr>
          <p:cNvSpPr/>
          <p:nvPr/>
        </p:nvSpPr>
        <p:spPr>
          <a:xfrm>
            <a:off x="14169053" y="6798019"/>
            <a:ext cx="750511" cy="141362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EC6912-C5E7-AF99-1BEA-917331EEB361}"/>
              </a:ext>
            </a:extLst>
          </p:cNvPr>
          <p:cNvSpPr txBox="1"/>
          <p:nvPr/>
        </p:nvSpPr>
        <p:spPr>
          <a:xfrm>
            <a:off x="12703890" y="6511934"/>
            <a:ext cx="1284661" cy="341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Repeat1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351D2D-2579-1AA9-6211-5272533DE4F1}"/>
              </a:ext>
            </a:extLst>
          </p:cNvPr>
          <p:cNvSpPr txBox="1"/>
          <p:nvPr/>
        </p:nvSpPr>
        <p:spPr>
          <a:xfrm>
            <a:off x="14106121" y="6495962"/>
            <a:ext cx="1121020" cy="3410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Repeat2</a:t>
            </a:r>
            <a:endParaRPr lang="zh-CN" altLang="en-US" sz="1400" dirty="0"/>
          </a:p>
        </p:txBody>
      </p:sp>
      <p:sp>
        <p:nvSpPr>
          <p:cNvPr id="9" name="圆角矩形 80">
            <a:extLst>
              <a:ext uri="{FF2B5EF4-FFF2-40B4-BE49-F238E27FC236}">
                <a16:creationId xmlns:a16="http://schemas.microsoft.com/office/drawing/2014/main" id="{7B36DBCE-A7BB-C70F-8D97-2BA3E8379778}"/>
              </a:ext>
            </a:extLst>
          </p:cNvPr>
          <p:cNvSpPr/>
          <p:nvPr/>
        </p:nvSpPr>
        <p:spPr>
          <a:xfrm>
            <a:off x="11837955" y="8693710"/>
            <a:ext cx="5778301" cy="14547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6DCDA0-782D-E62B-D75B-180723E54E3B}"/>
              </a:ext>
            </a:extLst>
          </p:cNvPr>
          <p:cNvSpPr/>
          <p:nvPr/>
        </p:nvSpPr>
        <p:spPr>
          <a:xfrm>
            <a:off x="12789984" y="8693709"/>
            <a:ext cx="750511" cy="1454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XXX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2B2104-97DC-8D93-2620-6B525DD304FB}"/>
              </a:ext>
            </a:extLst>
          </p:cNvPr>
          <p:cNvSpPr/>
          <p:nvPr/>
        </p:nvSpPr>
        <p:spPr>
          <a:xfrm>
            <a:off x="14163007" y="8693709"/>
            <a:ext cx="750511" cy="14547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XXX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圆角矩形 83">
            <a:extLst>
              <a:ext uri="{FF2B5EF4-FFF2-40B4-BE49-F238E27FC236}">
                <a16:creationId xmlns:a16="http://schemas.microsoft.com/office/drawing/2014/main" id="{FBF12129-460E-EF86-199D-A12A558B31A8}"/>
              </a:ext>
            </a:extLst>
          </p:cNvPr>
          <p:cNvSpPr/>
          <p:nvPr/>
        </p:nvSpPr>
        <p:spPr>
          <a:xfrm>
            <a:off x="12813016" y="7037721"/>
            <a:ext cx="304170" cy="9809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圆角矩形 84">
            <a:extLst>
              <a:ext uri="{FF2B5EF4-FFF2-40B4-BE49-F238E27FC236}">
                <a16:creationId xmlns:a16="http://schemas.microsoft.com/office/drawing/2014/main" id="{DED8AF09-C8C0-0506-CD18-CE3CB50F4B25}"/>
              </a:ext>
            </a:extLst>
          </p:cNvPr>
          <p:cNvSpPr/>
          <p:nvPr/>
        </p:nvSpPr>
        <p:spPr>
          <a:xfrm>
            <a:off x="12896057" y="7161991"/>
            <a:ext cx="304170" cy="9809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圆角矩形 85">
            <a:extLst>
              <a:ext uri="{FF2B5EF4-FFF2-40B4-BE49-F238E27FC236}">
                <a16:creationId xmlns:a16="http://schemas.microsoft.com/office/drawing/2014/main" id="{638C13F4-F7EA-E893-3558-52958AF5C93F}"/>
              </a:ext>
            </a:extLst>
          </p:cNvPr>
          <p:cNvSpPr/>
          <p:nvPr/>
        </p:nvSpPr>
        <p:spPr>
          <a:xfrm>
            <a:off x="12993593" y="7283672"/>
            <a:ext cx="304170" cy="9809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圆角矩形 86">
            <a:extLst>
              <a:ext uri="{FF2B5EF4-FFF2-40B4-BE49-F238E27FC236}">
                <a16:creationId xmlns:a16="http://schemas.microsoft.com/office/drawing/2014/main" id="{3F7F3348-2FAA-1712-AFF9-ABE7D2921268}"/>
              </a:ext>
            </a:extLst>
          </p:cNvPr>
          <p:cNvSpPr/>
          <p:nvPr/>
        </p:nvSpPr>
        <p:spPr>
          <a:xfrm>
            <a:off x="13091058" y="7415192"/>
            <a:ext cx="304170" cy="9809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圆角矩形 87">
            <a:extLst>
              <a:ext uri="{FF2B5EF4-FFF2-40B4-BE49-F238E27FC236}">
                <a16:creationId xmlns:a16="http://schemas.microsoft.com/office/drawing/2014/main" id="{63430BCC-88CB-66F7-5DC9-EC74F50D0597}"/>
              </a:ext>
            </a:extLst>
          </p:cNvPr>
          <p:cNvSpPr/>
          <p:nvPr/>
        </p:nvSpPr>
        <p:spPr>
          <a:xfrm>
            <a:off x="13244211" y="7546711"/>
            <a:ext cx="304170" cy="9809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圆角矩形 88">
            <a:extLst>
              <a:ext uri="{FF2B5EF4-FFF2-40B4-BE49-F238E27FC236}">
                <a16:creationId xmlns:a16="http://schemas.microsoft.com/office/drawing/2014/main" id="{F0A0EADC-B9E7-10ED-F03F-36EB52B60F9A}"/>
              </a:ext>
            </a:extLst>
          </p:cNvPr>
          <p:cNvSpPr/>
          <p:nvPr/>
        </p:nvSpPr>
        <p:spPr>
          <a:xfrm>
            <a:off x="14184206" y="7037721"/>
            <a:ext cx="304170" cy="9809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0" name="圆角矩形 89">
            <a:extLst>
              <a:ext uri="{FF2B5EF4-FFF2-40B4-BE49-F238E27FC236}">
                <a16:creationId xmlns:a16="http://schemas.microsoft.com/office/drawing/2014/main" id="{68867EB3-6785-4FE2-60B3-722D872C5298}"/>
              </a:ext>
            </a:extLst>
          </p:cNvPr>
          <p:cNvSpPr/>
          <p:nvPr/>
        </p:nvSpPr>
        <p:spPr>
          <a:xfrm>
            <a:off x="14306929" y="7161991"/>
            <a:ext cx="304170" cy="9809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" name="圆角矩形 90">
            <a:extLst>
              <a:ext uri="{FF2B5EF4-FFF2-40B4-BE49-F238E27FC236}">
                <a16:creationId xmlns:a16="http://schemas.microsoft.com/office/drawing/2014/main" id="{092308EF-BD09-3119-8DFE-9147B3A02FB1}"/>
              </a:ext>
            </a:extLst>
          </p:cNvPr>
          <p:cNvSpPr/>
          <p:nvPr/>
        </p:nvSpPr>
        <p:spPr>
          <a:xfrm>
            <a:off x="14404464" y="7283672"/>
            <a:ext cx="304170" cy="9809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0" name="圆角矩形 91">
            <a:extLst>
              <a:ext uri="{FF2B5EF4-FFF2-40B4-BE49-F238E27FC236}">
                <a16:creationId xmlns:a16="http://schemas.microsoft.com/office/drawing/2014/main" id="{4FB270D3-02D8-EF01-A3DD-23B48A6C20C7}"/>
              </a:ext>
            </a:extLst>
          </p:cNvPr>
          <p:cNvSpPr/>
          <p:nvPr/>
        </p:nvSpPr>
        <p:spPr>
          <a:xfrm>
            <a:off x="14501930" y="7415192"/>
            <a:ext cx="304170" cy="9809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" name="圆角矩形 92">
            <a:extLst>
              <a:ext uri="{FF2B5EF4-FFF2-40B4-BE49-F238E27FC236}">
                <a16:creationId xmlns:a16="http://schemas.microsoft.com/office/drawing/2014/main" id="{4625D885-7690-1F2F-DC87-4835747D551B}"/>
              </a:ext>
            </a:extLst>
          </p:cNvPr>
          <p:cNvSpPr/>
          <p:nvPr/>
        </p:nvSpPr>
        <p:spPr>
          <a:xfrm>
            <a:off x="14615398" y="7546711"/>
            <a:ext cx="304170" cy="9809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4" name="圆角矩形 93">
            <a:extLst>
              <a:ext uri="{FF2B5EF4-FFF2-40B4-BE49-F238E27FC236}">
                <a16:creationId xmlns:a16="http://schemas.microsoft.com/office/drawing/2014/main" id="{3BAD83C7-BD10-F3C7-F74A-1F10D79D3921}"/>
              </a:ext>
            </a:extLst>
          </p:cNvPr>
          <p:cNvSpPr/>
          <p:nvPr/>
        </p:nvSpPr>
        <p:spPr>
          <a:xfrm>
            <a:off x="13301803" y="7678231"/>
            <a:ext cx="304170" cy="980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5" name="圆角矩形 94">
            <a:extLst>
              <a:ext uri="{FF2B5EF4-FFF2-40B4-BE49-F238E27FC236}">
                <a16:creationId xmlns:a16="http://schemas.microsoft.com/office/drawing/2014/main" id="{B4D8CAB7-73BD-3160-9CD5-A8EF664DCE87}"/>
              </a:ext>
            </a:extLst>
          </p:cNvPr>
          <p:cNvSpPr/>
          <p:nvPr/>
        </p:nvSpPr>
        <p:spPr>
          <a:xfrm>
            <a:off x="13388674" y="7797716"/>
            <a:ext cx="304170" cy="980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6" name="圆角矩形 95">
            <a:extLst>
              <a:ext uri="{FF2B5EF4-FFF2-40B4-BE49-F238E27FC236}">
                <a16:creationId xmlns:a16="http://schemas.microsoft.com/office/drawing/2014/main" id="{F26B5D7E-8BA8-097B-E69A-3DF9AAB8EDC2}"/>
              </a:ext>
            </a:extLst>
          </p:cNvPr>
          <p:cNvSpPr/>
          <p:nvPr/>
        </p:nvSpPr>
        <p:spPr>
          <a:xfrm>
            <a:off x="13520735" y="7939396"/>
            <a:ext cx="304170" cy="980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7" name="圆角矩形 96">
            <a:extLst>
              <a:ext uri="{FF2B5EF4-FFF2-40B4-BE49-F238E27FC236}">
                <a16:creationId xmlns:a16="http://schemas.microsoft.com/office/drawing/2014/main" id="{312C704B-4DE5-ADBA-0727-F661DDAA827D}"/>
              </a:ext>
            </a:extLst>
          </p:cNvPr>
          <p:cNvSpPr/>
          <p:nvPr/>
        </p:nvSpPr>
        <p:spPr>
          <a:xfrm>
            <a:off x="13641365" y="8083735"/>
            <a:ext cx="304170" cy="980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8" name="圆角矩形 97">
            <a:extLst>
              <a:ext uri="{FF2B5EF4-FFF2-40B4-BE49-F238E27FC236}">
                <a16:creationId xmlns:a16="http://schemas.microsoft.com/office/drawing/2014/main" id="{86C86DFC-7B1D-87C9-2829-188725B606EC}"/>
              </a:ext>
            </a:extLst>
          </p:cNvPr>
          <p:cNvSpPr/>
          <p:nvPr/>
        </p:nvSpPr>
        <p:spPr>
          <a:xfrm>
            <a:off x="13728234" y="8209009"/>
            <a:ext cx="304170" cy="980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9" name="圆角矩形 98">
            <a:extLst>
              <a:ext uri="{FF2B5EF4-FFF2-40B4-BE49-F238E27FC236}">
                <a16:creationId xmlns:a16="http://schemas.microsoft.com/office/drawing/2014/main" id="{319EAC47-A098-7A15-6E98-76A36B375D20}"/>
              </a:ext>
            </a:extLst>
          </p:cNvPr>
          <p:cNvSpPr/>
          <p:nvPr/>
        </p:nvSpPr>
        <p:spPr>
          <a:xfrm>
            <a:off x="13860295" y="8356481"/>
            <a:ext cx="304170" cy="980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0" name="圆角矩形 99">
            <a:extLst>
              <a:ext uri="{FF2B5EF4-FFF2-40B4-BE49-F238E27FC236}">
                <a16:creationId xmlns:a16="http://schemas.microsoft.com/office/drawing/2014/main" id="{400A0DB8-B663-21A1-1F77-349B0E03BBE9}"/>
              </a:ext>
            </a:extLst>
          </p:cNvPr>
          <p:cNvSpPr/>
          <p:nvPr/>
        </p:nvSpPr>
        <p:spPr>
          <a:xfrm>
            <a:off x="13947164" y="8481755"/>
            <a:ext cx="304170" cy="980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1" name="圆角矩形 100">
            <a:extLst>
              <a:ext uri="{FF2B5EF4-FFF2-40B4-BE49-F238E27FC236}">
                <a16:creationId xmlns:a16="http://schemas.microsoft.com/office/drawing/2014/main" id="{F8AC82AD-31D7-D3E7-1B90-5A1FBFC30DB9}"/>
              </a:ext>
            </a:extLst>
          </p:cNvPr>
          <p:cNvSpPr/>
          <p:nvPr/>
        </p:nvSpPr>
        <p:spPr>
          <a:xfrm>
            <a:off x="15414600" y="7047150"/>
            <a:ext cx="304170" cy="980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2" name="圆角矩形 101">
            <a:extLst>
              <a:ext uri="{FF2B5EF4-FFF2-40B4-BE49-F238E27FC236}">
                <a16:creationId xmlns:a16="http://schemas.microsoft.com/office/drawing/2014/main" id="{584D90AB-320A-C9ED-018D-190C144CEC65}"/>
              </a:ext>
            </a:extLst>
          </p:cNvPr>
          <p:cNvSpPr/>
          <p:nvPr/>
        </p:nvSpPr>
        <p:spPr>
          <a:xfrm>
            <a:off x="15545487" y="7166634"/>
            <a:ext cx="304170" cy="980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3" name="圆角矩形 102">
            <a:extLst>
              <a:ext uri="{FF2B5EF4-FFF2-40B4-BE49-F238E27FC236}">
                <a16:creationId xmlns:a16="http://schemas.microsoft.com/office/drawing/2014/main" id="{EC463B8A-8A2F-89E5-61F3-22E3D22FCA34}"/>
              </a:ext>
            </a:extLst>
          </p:cNvPr>
          <p:cNvSpPr/>
          <p:nvPr/>
        </p:nvSpPr>
        <p:spPr>
          <a:xfrm>
            <a:off x="15642912" y="7308314"/>
            <a:ext cx="304170" cy="980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4" name="圆角矩形 103">
            <a:extLst>
              <a:ext uri="{FF2B5EF4-FFF2-40B4-BE49-F238E27FC236}">
                <a16:creationId xmlns:a16="http://schemas.microsoft.com/office/drawing/2014/main" id="{CFDB7AC2-F050-4124-9B87-FD09885C30E5}"/>
              </a:ext>
            </a:extLst>
          </p:cNvPr>
          <p:cNvSpPr/>
          <p:nvPr/>
        </p:nvSpPr>
        <p:spPr>
          <a:xfrm>
            <a:off x="15746227" y="7452654"/>
            <a:ext cx="304170" cy="980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5" name="圆角矩形 104">
            <a:extLst>
              <a:ext uri="{FF2B5EF4-FFF2-40B4-BE49-F238E27FC236}">
                <a16:creationId xmlns:a16="http://schemas.microsoft.com/office/drawing/2014/main" id="{0ADB66B9-E9BB-73E4-6716-CEA4B624F009}"/>
              </a:ext>
            </a:extLst>
          </p:cNvPr>
          <p:cNvSpPr/>
          <p:nvPr/>
        </p:nvSpPr>
        <p:spPr>
          <a:xfrm>
            <a:off x="16448735" y="7049408"/>
            <a:ext cx="304170" cy="980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6" name="圆角矩形 105">
            <a:extLst>
              <a:ext uri="{FF2B5EF4-FFF2-40B4-BE49-F238E27FC236}">
                <a16:creationId xmlns:a16="http://schemas.microsoft.com/office/drawing/2014/main" id="{09C756F8-E4DC-B748-CA9D-C70109E80883}"/>
              </a:ext>
            </a:extLst>
          </p:cNvPr>
          <p:cNvSpPr/>
          <p:nvPr/>
        </p:nvSpPr>
        <p:spPr>
          <a:xfrm>
            <a:off x="16563479" y="7196881"/>
            <a:ext cx="304170" cy="980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7" name="圆角矩形 106">
            <a:extLst>
              <a:ext uri="{FF2B5EF4-FFF2-40B4-BE49-F238E27FC236}">
                <a16:creationId xmlns:a16="http://schemas.microsoft.com/office/drawing/2014/main" id="{8F2B3C88-3D9D-C086-E066-5C29820A5821}"/>
              </a:ext>
            </a:extLst>
          </p:cNvPr>
          <p:cNvSpPr/>
          <p:nvPr/>
        </p:nvSpPr>
        <p:spPr>
          <a:xfrm>
            <a:off x="16667665" y="7322155"/>
            <a:ext cx="304170" cy="98093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4A75A14E-BDE8-0C5C-A9AC-89A6E4B20AD2}"/>
              </a:ext>
            </a:extLst>
          </p:cNvPr>
          <p:cNvSpPr/>
          <p:nvPr/>
        </p:nvSpPr>
        <p:spPr>
          <a:xfrm>
            <a:off x="13520515" y="8693709"/>
            <a:ext cx="677097" cy="14547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XXX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39" name="曲线连接符 3">
            <a:extLst>
              <a:ext uri="{FF2B5EF4-FFF2-40B4-BE49-F238E27FC236}">
                <a16:creationId xmlns:a16="http://schemas.microsoft.com/office/drawing/2014/main" id="{7783FB8C-2623-1664-A6FB-0A70A3AF74CD}"/>
              </a:ext>
            </a:extLst>
          </p:cNvPr>
          <p:cNvCxnSpPr>
            <a:stCxn id="224" idx="3"/>
            <a:endCxn id="231" idx="1"/>
          </p:cNvCxnSpPr>
          <p:nvPr/>
        </p:nvCxnSpPr>
        <p:spPr>
          <a:xfrm flipV="1">
            <a:off x="13605969" y="7098213"/>
            <a:ext cx="1820198" cy="631081"/>
          </a:xfrm>
          <a:prstGeom prst="bentConnector3">
            <a:avLst>
              <a:gd name="adj1" fmla="val 79491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85CC2E94-ED0F-0A48-62AD-2A36BEEBBB78}"/>
              </a:ext>
            </a:extLst>
          </p:cNvPr>
          <p:cNvCxnSpPr>
            <a:stCxn id="14" idx="3"/>
            <a:endCxn id="20" idx="1"/>
          </p:cNvCxnSpPr>
          <p:nvPr/>
        </p:nvCxnSpPr>
        <p:spPr>
          <a:xfrm>
            <a:off x="13200222" y="7213051"/>
            <a:ext cx="11182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BE15FFFA-A6E2-F499-5CB5-51C55B766A1E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13297759" y="7334732"/>
            <a:ext cx="11182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2" name="直接箭头连接符 241">
            <a:extLst>
              <a:ext uri="{FF2B5EF4-FFF2-40B4-BE49-F238E27FC236}">
                <a16:creationId xmlns:a16="http://schemas.microsoft.com/office/drawing/2014/main" id="{1BF1D439-DEF8-E6EF-04B9-80BC1854BB34}"/>
              </a:ext>
            </a:extLst>
          </p:cNvPr>
          <p:cNvCxnSpPr>
            <a:stCxn id="17" idx="3"/>
            <a:endCxn id="30" idx="1"/>
          </p:cNvCxnSpPr>
          <p:nvPr/>
        </p:nvCxnSpPr>
        <p:spPr>
          <a:xfrm>
            <a:off x="13395225" y="7466252"/>
            <a:ext cx="111827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21AAF1CA-03AA-E0EE-27FA-769556E11DF3}"/>
              </a:ext>
            </a:extLst>
          </p:cNvPr>
          <p:cNvCxnSpPr>
            <a:stCxn id="18" idx="3"/>
            <a:endCxn id="31" idx="1"/>
          </p:cNvCxnSpPr>
          <p:nvPr/>
        </p:nvCxnSpPr>
        <p:spPr>
          <a:xfrm>
            <a:off x="13548375" y="7597772"/>
            <a:ext cx="10785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A2F6D8EC-7D85-E9A8-85DE-E40268B288C1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>
            <a:off x="13117181" y="7088780"/>
            <a:ext cx="107859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5" name="曲线连接符 3">
            <a:extLst>
              <a:ext uri="{FF2B5EF4-FFF2-40B4-BE49-F238E27FC236}">
                <a16:creationId xmlns:a16="http://schemas.microsoft.com/office/drawing/2014/main" id="{6E22BACB-5720-CDD2-0201-9682DCA3E136}"/>
              </a:ext>
            </a:extLst>
          </p:cNvPr>
          <p:cNvCxnSpPr>
            <a:stCxn id="225" idx="3"/>
            <a:endCxn id="232" idx="1"/>
          </p:cNvCxnSpPr>
          <p:nvPr/>
        </p:nvCxnSpPr>
        <p:spPr>
          <a:xfrm flipV="1">
            <a:off x="13692840" y="7217695"/>
            <a:ext cx="1864214" cy="631081"/>
          </a:xfrm>
          <a:prstGeom prst="bentConnector3">
            <a:avLst>
              <a:gd name="adj1" fmla="val 78795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6" name="曲线连接符 3">
            <a:extLst>
              <a:ext uri="{FF2B5EF4-FFF2-40B4-BE49-F238E27FC236}">
                <a16:creationId xmlns:a16="http://schemas.microsoft.com/office/drawing/2014/main" id="{76CD069F-2529-65DB-97A1-B49D927E349D}"/>
              </a:ext>
            </a:extLst>
          </p:cNvPr>
          <p:cNvCxnSpPr>
            <a:stCxn id="226" idx="3"/>
            <a:endCxn id="233" idx="1"/>
          </p:cNvCxnSpPr>
          <p:nvPr/>
        </p:nvCxnSpPr>
        <p:spPr>
          <a:xfrm flipV="1">
            <a:off x="13824901" y="7359377"/>
            <a:ext cx="1829579" cy="631081"/>
          </a:xfrm>
          <a:prstGeom prst="bentConnector3">
            <a:avLst>
              <a:gd name="adj1" fmla="val 79814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9" name="曲线连接符 3">
            <a:extLst>
              <a:ext uri="{FF2B5EF4-FFF2-40B4-BE49-F238E27FC236}">
                <a16:creationId xmlns:a16="http://schemas.microsoft.com/office/drawing/2014/main" id="{7AEBA62A-F4CB-2A55-B5FC-D391D346AD10}"/>
              </a:ext>
            </a:extLst>
          </p:cNvPr>
          <p:cNvCxnSpPr>
            <a:stCxn id="227" idx="3"/>
            <a:endCxn id="234" idx="1"/>
          </p:cNvCxnSpPr>
          <p:nvPr/>
        </p:nvCxnSpPr>
        <p:spPr>
          <a:xfrm flipV="1">
            <a:off x="13945529" y="7503716"/>
            <a:ext cx="1812266" cy="631081"/>
          </a:xfrm>
          <a:prstGeom prst="bentConnector3">
            <a:avLst>
              <a:gd name="adj1" fmla="val 7962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0" name="曲线连接符 3">
            <a:extLst>
              <a:ext uri="{FF2B5EF4-FFF2-40B4-BE49-F238E27FC236}">
                <a16:creationId xmlns:a16="http://schemas.microsoft.com/office/drawing/2014/main" id="{AF7B1373-7BAA-A346-5EEB-7C2ECB42EDB5}"/>
              </a:ext>
            </a:extLst>
          </p:cNvPr>
          <p:cNvCxnSpPr>
            <a:stCxn id="228" idx="3"/>
            <a:endCxn id="235" idx="1"/>
          </p:cNvCxnSpPr>
          <p:nvPr/>
        </p:nvCxnSpPr>
        <p:spPr>
          <a:xfrm flipV="1">
            <a:off x="14032405" y="7100472"/>
            <a:ext cx="2427904" cy="1159601"/>
          </a:xfrm>
          <a:prstGeom prst="bentConnector3">
            <a:avLst>
              <a:gd name="adj1" fmla="val 8780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2" name="曲线连接符 3">
            <a:extLst>
              <a:ext uri="{FF2B5EF4-FFF2-40B4-BE49-F238E27FC236}">
                <a16:creationId xmlns:a16="http://schemas.microsoft.com/office/drawing/2014/main" id="{7E42EE60-EFA7-F221-E085-DD53086BDA4C}"/>
              </a:ext>
            </a:extLst>
          </p:cNvPr>
          <p:cNvCxnSpPr>
            <a:stCxn id="229" idx="3"/>
            <a:endCxn id="236" idx="1"/>
          </p:cNvCxnSpPr>
          <p:nvPr/>
        </p:nvCxnSpPr>
        <p:spPr>
          <a:xfrm flipV="1">
            <a:off x="14164455" y="7247944"/>
            <a:ext cx="2410588" cy="1159601"/>
          </a:xfrm>
          <a:prstGeom prst="bentConnector3">
            <a:avLst>
              <a:gd name="adj1" fmla="val 89508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4" name="曲线连接符 3">
            <a:extLst>
              <a:ext uri="{FF2B5EF4-FFF2-40B4-BE49-F238E27FC236}">
                <a16:creationId xmlns:a16="http://schemas.microsoft.com/office/drawing/2014/main" id="{4877DAEA-302D-DE49-E105-DAD9130D6DFC}"/>
              </a:ext>
            </a:extLst>
          </p:cNvPr>
          <p:cNvCxnSpPr>
            <a:stCxn id="230" idx="3"/>
            <a:endCxn id="237" idx="1"/>
          </p:cNvCxnSpPr>
          <p:nvPr/>
        </p:nvCxnSpPr>
        <p:spPr>
          <a:xfrm flipV="1">
            <a:off x="14251335" y="7373218"/>
            <a:ext cx="2427904" cy="1159601"/>
          </a:xfrm>
          <a:prstGeom prst="bentConnector3">
            <a:avLst>
              <a:gd name="adj1" fmla="val 92436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4873C567-9FE2-8302-CAD5-C42A5FF574AD}"/>
              </a:ext>
            </a:extLst>
          </p:cNvPr>
          <p:cNvCxnSpPr>
            <a:stCxn id="5" idx="1"/>
            <a:endCxn id="13" idx="1"/>
          </p:cNvCxnSpPr>
          <p:nvPr/>
        </p:nvCxnSpPr>
        <p:spPr>
          <a:xfrm>
            <a:off x="12824581" y="6871608"/>
            <a:ext cx="0" cy="21717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A2B6162F-D742-60C2-A1FD-2397DEBD7D1B}"/>
              </a:ext>
            </a:extLst>
          </p:cNvPr>
          <p:cNvCxnSpPr>
            <a:stCxn id="5" idx="3"/>
            <a:endCxn id="18" idx="3"/>
          </p:cNvCxnSpPr>
          <p:nvPr/>
        </p:nvCxnSpPr>
        <p:spPr>
          <a:xfrm>
            <a:off x="13546545" y="6871607"/>
            <a:ext cx="1835" cy="72616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>
            <a:extLst>
              <a:ext uri="{FF2B5EF4-FFF2-40B4-BE49-F238E27FC236}">
                <a16:creationId xmlns:a16="http://schemas.microsoft.com/office/drawing/2014/main" id="{81B89327-D507-20FC-5567-FC67156429AD}"/>
              </a:ext>
            </a:extLst>
          </p:cNvPr>
          <p:cNvCxnSpPr/>
          <p:nvPr/>
        </p:nvCxnSpPr>
        <p:spPr>
          <a:xfrm>
            <a:off x="14195704" y="6848486"/>
            <a:ext cx="74" cy="24029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B0F1F543-EA51-0E3E-D169-E7C526599CBF}"/>
              </a:ext>
            </a:extLst>
          </p:cNvPr>
          <p:cNvCxnSpPr>
            <a:stCxn id="6" idx="3"/>
            <a:endCxn id="31" idx="3"/>
          </p:cNvCxnSpPr>
          <p:nvPr/>
        </p:nvCxnSpPr>
        <p:spPr>
          <a:xfrm>
            <a:off x="14919558" y="6871607"/>
            <a:ext cx="0" cy="72616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矩形 261">
            <a:extLst>
              <a:ext uri="{FF2B5EF4-FFF2-40B4-BE49-F238E27FC236}">
                <a16:creationId xmlns:a16="http://schemas.microsoft.com/office/drawing/2014/main" id="{2BBB07A8-8B03-E5F0-F64B-2D333BDDF3CF}"/>
              </a:ext>
            </a:extLst>
          </p:cNvPr>
          <p:cNvSpPr/>
          <p:nvPr/>
        </p:nvSpPr>
        <p:spPr>
          <a:xfrm>
            <a:off x="15397696" y="6798864"/>
            <a:ext cx="652692" cy="14467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264" name="直接连接符 263">
            <a:extLst>
              <a:ext uri="{FF2B5EF4-FFF2-40B4-BE49-F238E27FC236}">
                <a16:creationId xmlns:a16="http://schemas.microsoft.com/office/drawing/2014/main" id="{2D85EBD8-D579-034B-8C59-00F462272313}"/>
              </a:ext>
            </a:extLst>
          </p:cNvPr>
          <p:cNvCxnSpPr>
            <a:stCxn id="262" idx="1"/>
            <a:endCxn id="231" idx="1"/>
          </p:cNvCxnSpPr>
          <p:nvPr/>
        </p:nvCxnSpPr>
        <p:spPr>
          <a:xfrm>
            <a:off x="15422530" y="6874179"/>
            <a:ext cx="3637" cy="224040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45039615-DA04-0050-58F1-A787DF4B3D55}"/>
              </a:ext>
            </a:extLst>
          </p:cNvPr>
          <p:cNvCxnSpPr>
            <a:stCxn id="262" idx="3"/>
            <a:endCxn id="234" idx="3"/>
          </p:cNvCxnSpPr>
          <p:nvPr/>
        </p:nvCxnSpPr>
        <p:spPr>
          <a:xfrm>
            <a:off x="16050394" y="6874176"/>
            <a:ext cx="1" cy="629541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8" name="矩形 267">
            <a:extLst>
              <a:ext uri="{FF2B5EF4-FFF2-40B4-BE49-F238E27FC236}">
                <a16:creationId xmlns:a16="http://schemas.microsoft.com/office/drawing/2014/main" id="{50A73E26-80E5-D462-FD1C-0642906DA0C6}"/>
              </a:ext>
            </a:extLst>
          </p:cNvPr>
          <p:cNvSpPr/>
          <p:nvPr/>
        </p:nvSpPr>
        <p:spPr>
          <a:xfrm>
            <a:off x="16440075" y="6799196"/>
            <a:ext cx="531757" cy="14434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271" name="直接连接符 270">
            <a:extLst>
              <a:ext uri="{FF2B5EF4-FFF2-40B4-BE49-F238E27FC236}">
                <a16:creationId xmlns:a16="http://schemas.microsoft.com/office/drawing/2014/main" id="{3471E270-1327-80F0-A33A-67B534B2C41C}"/>
              </a:ext>
            </a:extLst>
          </p:cNvPr>
          <p:cNvCxnSpPr>
            <a:stCxn id="268" idx="1"/>
            <a:endCxn id="235" idx="1"/>
          </p:cNvCxnSpPr>
          <p:nvPr/>
        </p:nvCxnSpPr>
        <p:spPr>
          <a:xfrm>
            <a:off x="16460301" y="6874335"/>
            <a:ext cx="0" cy="226136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4" name="直接连接符 273">
            <a:extLst>
              <a:ext uri="{FF2B5EF4-FFF2-40B4-BE49-F238E27FC236}">
                <a16:creationId xmlns:a16="http://schemas.microsoft.com/office/drawing/2014/main" id="{F2F4C8F1-AAC1-C8A4-FDF2-E9A2D3D5922D}"/>
              </a:ext>
            </a:extLst>
          </p:cNvPr>
          <p:cNvCxnSpPr>
            <a:stCxn id="268" idx="3"/>
            <a:endCxn id="237" idx="3"/>
          </p:cNvCxnSpPr>
          <p:nvPr/>
        </p:nvCxnSpPr>
        <p:spPr>
          <a:xfrm>
            <a:off x="16971828" y="6874338"/>
            <a:ext cx="0" cy="49888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845" name="组合 844">
            <a:extLst>
              <a:ext uri="{FF2B5EF4-FFF2-40B4-BE49-F238E27FC236}">
                <a16:creationId xmlns:a16="http://schemas.microsoft.com/office/drawing/2014/main" id="{E2FFBC94-268F-EB44-BF5F-9E97D25C75D2}"/>
              </a:ext>
            </a:extLst>
          </p:cNvPr>
          <p:cNvGrpSpPr/>
          <p:nvPr/>
        </p:nvGrpSpPr>
        <p:grpSpPr>
          <a:xfrm>
            <a:off x="11634867" y="9386907"/>
            <a:ext cx="6834999" cy="2262564"/>
            <a:chOff x="12457502" y="10888938"/>
            <a:chExt cx="5445677" cy="2041896"/>
          </a:xfrm>
        </p:grpSpPr>
        <p:cxnSp>
          <p:nvCxnSpPr>
            <p:cNvPr id="290" name="直接连接符 289">
              <a:extLst>
                <a:ext uri="{FF2B5EF4-FFF2-40B4-BE49-F238E27FC236}">
                  <a16:creationId xmlns:a16="http://schemas.microsoft.com/office/drawing/2014/main" id="{0A082C88-F11B-CF7A-AFB7-0211BC9E4B14}"/>
                </a:ext>
              </a:extLst>
            </p:cNvPr>
            <p:cNvCxnSpPr/>
            <p:nvPr/>
          </p:nvCxnSpPr>
          <p:spPr>
            <a:xfrm>
              <a:off x="12647789" y="11187077"/>
              <a:ext cx="3758860" cy="5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箭头连接符 290">
              <a:extLst>
                <a:ext uri="{FF2B5EF4-FFF2-40B4-BE49-F238E27FC236}">
                  <a16:creationId xmlns:a16="http://schemas.microsoft.com/office/drawing/2014/main" id="{AFFDC493-895E-DEA2-646E-400B262BA9B3}"/>
                </a:ext>
              </a:extLst>
            </p:cNvPr>
            <p:cNvCxnSpPr/>
            <p:nvPr/>
          </p:nvCxnSpPr>
          <p:spPr>
            <a:xfrm>
              <a:off x="12647789" y="11187345"/>
              <a:ext cx="63621" cy="184821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箭头连接符 291">
              <a:extLst>
                <a:ext uri="{FF2B5EF4-FFF2-40B4-BE49-F238E27FC236}">
                  <a16:creationId xmlns:a16="http://schemas.microsoft.com/office/drawing/2014/main" id="{364C0377-5B29-C7DA-FD71-0DFCC2636106}"/>
                </a:ext>
              </a:extLst>
            </p:cNvPr>
            <p:cNvCxnSpPr/>
            <p:nvPr/>
          </p:nvCxnSpPr>
          <p:spPr>
            <a:xfrm>
              <a:off x="12984642" y="11190031"/>
              <a:ext cx="68790" cy="184821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箭头连接符 292">
              <a:extLst>
                <a:ext uri="{FF2B5EF4-FFF2-40B4-BE49-F238E27FC236}">
                  <a16:creationId xmlns:a16="http://schemas.microsoft.com/office/drawing/2014/main" id="{8B2CB053-779E-308E-28BC-5CCADDE1B0B0}"/>
                </a:ext>
              </a:extLst>
            </p:cNvPr>
            <p:cNvCxnSpPr/>
            <p:nvPr/>
          </p:nvCxnSpPr>
          <p:spPr>
            <a:xfrm>
              <a:off x="13314699" y="11189803"/>
              <a:ext cx="175300" cy="18972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5" name="直接箭头连接符 294">
              <a:extLst>
                <a:ext uri="{FF2B5EF4-FFF2-40B4-BE49-F238E27FC236}">
                  <a16:creationId xmlns:a16="http://schemas.microsoft.com/office/drawing/2014/main" id="{D77F623B-B0CB-B63D-2951-9C2A48A9842D}"/>
                </a:ext>
              </a:extLst>
            </p:cNvPr>
            <p:cNvCxnSpPr/>
            <p:nvPr/>
          </p:nvCxnSpPr>
          <p:spPr>
            <a:xfrm>
              <a:off x="14055840" y="11188214"/>
              <a:ext cx="273065" cy="18482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箭头连接符 295">
              <a:extLst>
                <a:ext uri="{FF2B5EF4-FFF2-40B4-BE49-F238E27FC236}">
                  <a16:creationId xmlns:a16="http://schemas.microsoft.com/office/drawing/2014/main" id="{0AFAE11F-61CC-EFAC-5E50-06D904856EDC}"/>
                </a:ext>
              </a:extLst>
            </p:cNvPr>
            <p:cNvCxnSpPr/>
            <p:nvPr/>
          </p:nvCxnSpPr>
          <p:spPr>
            <a:xfrm>
              <a:off x="13475233" y="11191498"/>
              <a:ext cx="234112" cy="18482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>
              <a:extLst>
                <a:ext uri="{FF2B5EF4-FFF2-40B4-BE49-F238E27FC236}">
                  <a16:creationId xmlns:a16="http://schemas.microsoft.com/office/drawing/2014/main" id="{476F1984-4259-BED9-81F7-A7952E8B18E5}"/>
                </a:ext>
              </a:extLst>
            </p:cNvPr>
            <p:cNvCxnSpPr/>
            <p:nvPr/>
          </p:nvCxnSpPr>
          <p:spPr>
            <a:xfrm>
              <a:off x="12614156" y="11372433"/>
              <a:ext cx="4117625" cy="24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箭头连接符 297">
              <a:extLst>
                <a:ext uri="{FF2B5EF4-FFF2-40B4-BE49-F238E27FC236}">
                  <a16:creationId xmlns:a16="http://schemas.microsoft.com/office/drawing/2014/main" id="{CD89F450-7064-18C2-B57B-F805933B54BB}"/>
                </a:ext>
              </a:extLst>
            </p:cNvPr>
            <p:cNvCxnSpPr/>
            <p:nvPr/>
          </p:nvCxnSpPr>
          <p:spPr>
            <a:xfrm>
              <a:off x="12864404" y="11187345"/>
              <a:ext cx="154633" cy="18482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9" name="文本框 298">
              <a:extLst>
                <a:ext uri="{FF2B5EF4-FFF2-40B4-BE49-F238E27FC236}">
                  <a16:creationId xmlns:a16="http://schemas.microsoft.com/office/drawing/2014/main" id="{B3A70C46-D141-1135-A71B-52E3A59EF53D}"/>
                </a:ext>
              </a:extLst>
            </p:cNvPr>
            <p:cNvSpPr txBox="1"/>
            <p:nvPr/>
          </p:nvSpPr>
          <p:spPr>
            <a:xfrm>
              <a:off x="12457502" y="11149472"/>
              <a:ext cx="175461" cy="235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a</a:t>
              </a:r>
              <a:endParaRPr lang="zh-CN" altLang="en-US" sz="1000" dirty="0"/>
            </a:p>
          </p:txBody>
        </p:sp>
        <p:sp>
          <p:nvSpPr>
            <p:cNvPr id="300" name="文本框 299">
              <a:extLst>
                <a:ext uri="{FF2B5EF4-FFF2-40B4-BE49-F238E27FC236}">
                  <a16:creationId xmlns:a16="http://schemas.microsoft.com/office/drawing/2014/main" id="{D1C5FB32-786E-A886-847B-7A1B77102C55}"/>
                </a:ext>
              </a:extLst>
            </p:cNvPr>
            <p:cNvSpPr txBox="1"/>
            <p:nvPr/>
          </p:nvSpPr>
          <p:spPr>
            <a:xfrm>
              <a:off x="13187924" y="11161475"/>
              <a:ext cx="175461" cy="235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b</a:t>
              </a:r>
              <a:endParaRPr lang="zh-CN" altLang="en-US" sz="1000" dirty="0"/>
            </a:p>
          </p:txBody>
        </p:sp>
        <p:sp>
          <p:nvSpPr>
            <p:cNvPr id="301" name="文本框 300">
              <a:extLst>
                <a:ext uri="{FF2B5EF4-FFF2-40B4-BE49-F238E27FC236}">
                  <a16:creationId xmlns:a16="http://schemas.microsoft.com/office/drawing/2014/main" id="{686ED58B-986C-A41D-1208-F2D0CE45263E}"/>
                </a:ext>
              </a:extLst>
            </p:cNvPr>
            <p:cNvSpPr txBox="1"/>
            <p:nvPr/>
          </p:nvSpPr>
          <p:spPr>
            <a:xfrm>
              <a:off x="13658522" y="11156762"/>
              <a:ext cx="175461" cy="235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c</a:t>
              </a:r>
              <a:endParaRPr lang="zh-CN" altLang="en-US" sz="1000" dirty="0"/>
            </a:p>
          </p:txBody>
        </p:sp>
        <p:cxnSp>
          <p:nvCxnSpPr>
            <p:cNvPr id="302" name="直接箭头连接符 301">
              <a:extLst>
                <a:ext uri="{FF2B5EF4-FFF2-40B4-BE49-F238E27FC236}">
                  <a16:creationId xmlns:a16="http://schemas.microsoft.com/office/drawing/2014/main" id="{7BDB9C35-2EC3-FFF3-0C7C-0331E7B2C01E}"/>
                </a:ext>
              </a:extLst>
            </p:cNvPr>
            <p:cNvCxnSpPr/>
            <p:nvPr/>
          </p:nvCxnSpPr>
          <p:spPr>
            <a:xfrm flipH="1">
              <a:off x="15070479" y="11192240"/>
              <a:ext cx="153912" cy="181834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箭头连接符 302">
              <a:extLst>
                <a:ext uri="{FF2B5EF4-FFF2-40B4-BE49-F238E27FC236}">
                  <a16:creationId xmlns:a16="http://schemas.microsoft.com/office/drawing/2014/main" id="{529E746B-B817-8C49-3ABF-98C6E1989EDB}"/>
                </a:ext>
              </a:extLst>
            </p:cNvPr>
            <p:cNvCxnSpPr/>
            <p:nvPr/>
          </p:nvCxnSpPr>
          <p:spPr>
            <a:xfrm flipH="1">
              <a:off x="15625536" y="11192240"/>
              <a:ext cx="139418" cy="175521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文本框 304">
              <a:extLst>
                <a:ext uri="{FF2B5EF4-FFF2-40B4-BE49-F238E27FC236}">
                  <a16:creationId xmlns:a16="http://schemas.microsoft.com/office/drawing/2014/main" id="{FC7B0820-CF12-8298-1B05-3F93C9927071}"/>
                </a:ext>
              </a:extLst>
            </p:cNvPr>
            <p:cNvSpPr txBox="1"/>
            <p:nvPr/>
          </p:nvSpPr>
          <p:spPr>
            <a:xfrm>
              <a:off x="14506446" y="11161128"/>
              <a:ext cx="175461" cy="235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d</a:t>
              </a:r>
              <a:endParaRPr lang="zh-CN" altLang="en-US" sz="1000" dirty="0"/>
            </a:p>
          </p:txBody>
        </p:sp>
        <p:cxnSp>
          <p:nvCxnSpPr>
            <p:cNvPr id="306" name="直接箭头连接符 305">
              <a:extLst>
                <a:ext uri="{FF2B5EF4-FFF2-40B4-BE49-F238E27FC236}">
                  <a16:creationId xmlns:a16="http://schemas.microsoft.com/office/drawing/2014/main" id="{4B990219-CDE1-D9BE-4707-D793BDA1C6F4}"/>
                </a:ext>
              </a:extLst>
            </p:cNvPr>
            <p:cNvCxnSpPr/>
            <p:nvPr/>
          </p:nvCxnSpPr>
          <p:spPr>
            <a:xfrm flipV="1">
              <a:off x="12646172" y="11685837"/>
              <a:ext cx="1691402" cy="9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3EB650A3-FF3A-D593-B173-0D20CA7AD890}"/>
                </a:ext>
              </a:extLst>
            </p:cNvPr>
            <p:cNvSpPr/>
            <p:nvPr/>
          </p:nvSpPr>
          <p:spPr>
            <a:xfrm>
              <a:off x="12571796" y="11355940"/>
              <a:ext cx="305517" cy="235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s</a:t>
              </a:r>
              <a:r>
                <a:rPr lang="en-US" altLang="zh-CN" sz="1000" baseline="-25000" dirty="0"/>
                <a:t>1</a:t>
              </a:r>
              <a:endParaRPr lang="zh-CN" altLang="en-US" sz="1000" baseline="-25000" dirty="0"/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D18A0372-7DF7-ECB6-08E4-F068617ABD7F}"/>
                </a:ext>
              </a:extLst>
            </p:cNvPr>
            <p:cNvSpPr/>
            <p:nvPr/>
          </p:nvSpPr>
          <p:spPr>
            <a:xfrm>
              <a:off x="13022655" y="11353151"/>
              <a:ext cx="321393" cy="235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e</a:t>
              </a:r>
              <a:r>
                <a:rPr lang="en-US" altLang="zh-CN" sz="1000" baseline="-25000" dirty="0"/>
                <a:t>1</a:t>
              </a:r>
              <a:endParaRPr lang="zh-CN" altLang="en-US" sz="1000" baseline="-25000" dirty="0"/>
            </a:p>
          </p:txBody>
        </p:sp>
        <p:sp>
          <p:nvSpPr>
            <p:cNvPr id="312" name="矩形 311">
              <a:extLst>
                <a:ext uri="{FF2B5EF4-FFF2-40B4-BE49-F238E27FC236}">
                  <a16:creationId xmlns:a16="http://schemas.microsoft.com/office/drawing/2014/main" id="{D4B9C825-2877-91A9-15F0-6C1855456209}"/>
                </a:ext>
              </a:extLst>
            </p:cNvPr>
            <p:cNvSpPr/>
            <p:nvPr/>
          </p:nvSpPr>
          <p:spPr>
            <a:xfrm>
              <a:off x="12891294" y="11355227"/>
              <a:ext cx="305517" cy="235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s</a:t>
              </a:r>
              <a:r>
                <a:rPr lang="en-US" altLang="zh-CN" sz="1000" baseline="-25000" dirty="0"/>
                <a:t>2</a:t>
              </a:r>
              <a:endParaRPr lang="zh-CN" altLang="en-US" sz="1000" baseline="-25000" dirty="0"/>
            </a:p>
          </p:txBody>
        </p:sp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9CED4F22-2A0E-622E-455A-E590DF0B0CC1}"/>
                </a:ext>
              </a:extLst>
            </p:cNvPr>
            <p:cNvSpPr/>
            <p:nvPr/>
          </p:nvSpPr>
          <p:spPr>
            <a:xfrm>
              <a:off x="13412746" y="11355227"/>
              <a:ext cx="321393" cy="235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e</a:t>
              </a:r>
              <a:r>
                <a:rPr lang="en-US" altLang="zh-CN" sz="1000" baseline="-25000" dirty="0"/>
                <a:t>2</a:t>
              </a:r>
              <a:endParaRPr lang="zh-CN" altLang="en-US" sz="1000" baseline="-25000" dirty="0"/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97E89CC8-7D81-4884-59C9-CD348AB82AAD}"/>
                </a:ext>
              </a:extLst>
            </p:cNvPr>
            <p:cNvSpPr/>
            <p:nvPr/>
          </p:nvSpPr>
          <p:spPr>
            <a:xfrm>
              <a:off x="13750676" y="11352746"/>
              <a:ext cx="305517" cy="235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s</a:t>
              </a:r>
              <a:r>
                <a:rPr lang="en-US" altLang="zh-CN" sz="1000" baseline="-25000" dirty="0"/>
                <a:t>3</a:t>
              </a:r>
              <a:endParaRPr lang="zh-CN" altLang="en-US" sz="1000" baseline="-25000" dirty="0"/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01C7BEE4-A5A7-6A48-3994-F26758D1FBE1}"/>
                </a:ext>
              </a:extLst>
            </p:cNvPr>
            <p:cNvSpPr/>
            <p:nvPr/>
          </p:nvSpPr>
          <p:spPr>
            <a:xfrm>
              <a:off x="14234433" y="11351857"/>
              <a:ext cx="321393" cy="235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e</a:t>
              </a:r>
              <a:r>
                <a:rPr lang="en-US" altLang="zh-CN" sz="1000" baseline="-25000" dirty="0"/>
                <a:t>3</a:t>
              </a:r>
              <a:endParaRPr lang="zh-CN" altLang="en-US" sz="1000" baseline="-25000" dirty="0"/>
            </a:p>
          </p:txBody>
        </p: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864D3A13-99C0-B867-2628-0CE45045D359}"/>
                </a:ext>
              </a:extLst>
            </p:cNvPr>
            <p:cNvSpPr/>
            <p:nvPr/>
          </p:nvSpPr>
          <p:spPr>
            <a:xfrm>
              <a:off x="14960032" y="11355227"/>
              <a:ext cx="305517" cy="235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s</a:t>
              </a:r>
              <a:r>
                <a:rPr lang="en-US" altLang="zh-CN" sz="1000" baseline="-25000" dirty="0"/>
                <a:t>5</a:t>
              </a:r>
              <a:endParaRPr lang="zh-CN" altLang="en-US" sz="1000" baseline="-25000" dirty="0"/>
            </a:p>
          </p:txBody>
        </p:sp>
        <p:sp>
          <p:nvSpPr>
            <p:cNvPr id="736" name="矩形 735">
              <a:extLst>
                <a:ext uri="{FF2B5EF4-FFF2-40B4-BE49-F238E27FC236}">
                  <a16:creationId xmlns:a16="http://schemas.microsoft.com/office/drawing/2014/main" id="{80782D79-B61E-0F53-4276-778F0C63F571}"/>
                </a:ext>
              </a:extLst>
            </p:cNvPr>
            <p:cNvSpPr/>
            <p:nvPr/>
          </p:nvSpPr>
          <p:spPr>
            <a:xfrm>
              <a:off x="15549473" y="11354368"/>
              <a:ext cx="321393" cy="235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e</a:t>
              </a:r>
              <a:r>
                <a:rPr lang="en-US" altLang="zh-CN" sz="1000" baseline="-25000" dirty="0"/>
                <a:t>5</a:t>
              </a:r>
              <a:endParaRPr lang="zh-CN" altLang="en-US" sz="1000" baseline="-25000" dirty="0"/>
            </a:p>
          </p:txBody>
        </p:sp>
        <p:sp>
          <p:nvSpPr>
            <p:cNvPr id="737" name="文本框 736">
              <a:extLst>
                <a:ext uri="{FF2B5EF4-FFF2-40B4-BE49-F238E27FC236}">
                  <a16:creationId xmlns:a16="http://schemas.microsoft.com/office/drawing/2014/main" id="{0A127AA1-4030-FF6B-544F-4A89C9985E3E}"/>
                </a:ext>
              </a:extLst>
            </p:cNvPr>
            <p:cNvSpPr txBox="1"/>
            <p:nvPr/>
          </p:nvSpPr>
          <p:spPr>
            <a:xfrm>
              <a:off x="16829828" y="11316603"/>
              <a:ext cx="1073351" cy="264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Target</a:t>
              </a:r>
            </a:p>
          </p:txBody>
        </p:sp>
        <p:sp>
          <p:nvSpPr>
            <p:cNvPr id="738" name="文本框 737">
              <a:extLst>
                <a:ext uri="{FF2B5EF4-FFF2-40B4-BE49-F238E27FC236}">
                  <a16:creationId xmlns:a16="http://schemas.microsoft.com/office/drawing/2014/main" id="{9E8DCD32-DC50-E700-4B66-51EE30A346D2}"/>
                </a:ext>
              </a:extLst>
            </p:cNvPr>
            <p:cNvSpPr txBox="1"/>
            <p:nvPr/>
          </p:nvSpPr>
          <p:spPr>
            <a:xfrm>
              <a:off x="13070866" y="11680018"/>
              <a:ext cx="715202" cy="235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direction</a:t>
              </a:r>
              <a:endParaRPr lang="zh-CN" altLang="en-US" sz="1000" dirty="0"/>
            </a:p>
          </p:txBody>
        </p:sp>
        <p:cxnSp>
          <p:nvCxnSpPr>
            <p:cNvPr id="739" name="直接箭头连接符 738">
              <a:extLst>
                <a:ext uri="{FF2B5EF4-FFF2-40B4-BE49-F238E27FC236}">
                  <a16:creationId xmlns:a16="http://schemas.microsoft.com/office/drawing/2014/main" id="{BAD66529-455A-1AAB-8D0E-F0D36301A295}"/>
                </a:ext>
              </a:extLst>
            </p:cNvPr>
            <p:cNvCxnSpPr/>
            <p:nvPr/>
          </p:nvCxnSpPr>
          <p:spPr>
            <a:xfrm flipH="1">
              <a:off x="14190436" y="11192240"/>
              <a:ext cx="72710" cy="179926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直接箭头连接符 739">
              <a:extLst>
                <a:ext uri="{FF2B5EF4-FFF2-40B4-BE49-F238E27FC236}">
                  <a16:creationId xmlns:a16="http://schemas.microsoft.com/office/drawing/2014/main" id="{05232D33-D12F-7037-F97B-BD3FB3E93651}"/>
                </a:ext>
              </a:extLst>
            </p:cNvPr>
            <p:cNvCxnSpPr/>
            <p:nvPr/>
          </p:nvCxnSpPr>
          <p:spPr>
            <a:xfrm flipH="1">
              <a:off x="14514622" y="11192240"/>
              <a:ext cx="70834" cy="182880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1" name="文本框 740">
              <a:extLst>
                <a:ext uri="{FF2B5EF4-FFF2-40B4-BE49-F238E27FC236}">
                  <a16:creationId xmlns:a16="http://schemas.microsoft.com/office/drawing/2014/main" id="{8F511749-5DFA-08CB-7E3B-2175A4869150}"/>
                </a:ext>
              </a:extLst>
            </p:cNvPr>
            <p:cNvSpPr txBox="1"/>
            <p:nvPr/>
          </p:nvSpPr>
          <p:spPr>
            <a:xfrm>
              <a:off x="14926826" y="11156761"/>
              <a:ext cx="175461" cy="235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e</a:t>
              </a:r>
              <a:endParaRPr lang="zh-CN" altLang="en-US" sz="1000" dirty="0"/>
            </a:p>
          </p:txBody>
        </p:sp>
        <p:sp>
          <p:nvSpPr>
            <p:cNvPr id="742" name="矩形 741">
              <a:extLst>
                <a:ext uri="{FF2B5EF4-FFF2-40B4-BE49-F238E27FC236}">
                  <a16:creationId xmlns:a16="http://schemas.microsoft.com/office/drawing/2014/main" id="{BA730F4D-57B7-AE0B-8048-8841E5B56C73}"/>
                </a:ext>
              </a:extLst>
            </p:cNvPr>
            <p:cNvSpPr/>
            <p:nvPr/>
          </p:nvSpPr>
          <p:spPr>
            <a:xfrm>
              <a:off x="14091523" y="11357506"/>
              <a:ext cx="305517" cy="235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s</a:t>
              </a:r>
              <a:r>
                <a:rPr lang="en-US" altLang="zh-CN" sz="1000" baseline="-25000" dirty="0"/>
                <a:t>4</a:t>
              </a:r>
              <a:endParaRPr lang="zh-CN" altLang="en-US" sz="1000" baseline="-25000" dirty="0"/>
            </a:p>
          </p:txBody>
        </p:sp>
        <p:sp>
          <p:nvSpPr>
            <p:cNvPr id="743" name="矩形 742">
              <a:extLst>
                <a:ext uri="{FF2B5EF4-FFF2-40B4-BE49-F238E27FC236}">
                  <a16:creationId xmlns:a16="http://schemas.microsoft.com/office/drawing/2014/main" id="{D5591A7B-2FED-C33F-E787-18026562524B}"/>
                </a:ext>
              </a:extLst>
            </p:cNvPr>
            <p:cNvSpPr/>
            <p:nvPr/>
          </p:nvSpPr>
          <p:spPr>
            <a:xfrm>
              <a:off x="14422802" y="11354368"/>
              <a:ext cx="321393" cy="235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e</a:t>
              </a:r>
              <a:r>
                <a:rPr lang="en-US" altLang="zh-CN" sz="1000" baseline="-25000" dirty="0"/>
                <a:t>4</a:t>
              </a:r>
              <a:endParaRPr lang="zh-CN" altLang="en-US" sz="1000" baseline="-25000" dirty="0"/>
            </a:p>
          </p:txBody>
        </p:sp>
        <p:cxnSp>
          <p:nvCxnSpPr>
            <p:cNvPr id="744" name="直接箭头连接符 743">
              <a:extLst>
                <a:ext uri="{FF2B5EF4-FFF2-40B4-BE49-F238E27FC236}">
                  <a16:creationId xmlns:a16="http://schemas.microsoft.com/office/drawing/2014/main" id="{322E0F71-C0E5-2F7D-F6D3-0C502530AC11}"/>
                </a:ext>
              </a:extLst>
            </p:cNvPr>
            <p:cNvCxnSpPr/>
            <p:nvPr/>
          </p:nvCxnSpPr>
          <p:spPr>
            <a:xfrm flipH="1">
              <a:off x="15474370" y="11193753"/>
              <a:ext cx="12027" cy="18181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直接箭头连接符 744">
              <a:extLst>
                <a:ext uri="{FF2B5EF4-FFF2-40B4-BE49-F238E27FC236}">
                  <a16:creationId xmlns:a16="http://schemas.microsoft.com/office/drawing/2014/main" id="{78619258-5F83-05B0-22AD-AB3E08C5179E}"/>
                </a:ext>
              </a:extLst>
            </p:cNvPr>
            <p:cNvCxnSpPr/>
            <p:nvPr/>
          </p:nvCxnSpPr>
          <p:spPr>
            <a:xfrm flipH="1">
              <a:off x="15939773" y="11193034"/>
              <a:ext cx="12027" cy="18181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" name="文本框 745">
              <a:extLst>
                <a:ext uri="{FF2B5EF4-FFF2-40B4-BE49-F238E27FC236}">
                  <a16:creationId xmlns:a16="http://schemas.microsoft.com/office/drawing/2014/main" id="{41376D7D-340F-54DC-CB86-05135BF1A320}"/>
                </a:ext>
              </a:extLst>
            </p:cNvPr>
            <p:cNvSpPr txBox="1"/>
            <p:nvPr/>
          </p:nvSpPr>
          <p:spPr>
            <a:xfrm>
              <a:off x="15310678" y="11174890"/>
              <a:ext cx="175461" cy="235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f</a:t>
              </a:r>
              <a:endParaRPr lang="zh-CN" altLang="en-US" sz="1000" dirty="0"/>
            </a:p>
          </p:txBody>
        </p:sp>
        <p:sp>
          <p:nvSpPr>
            <p:cNvPr id="747" name="矩形 746">
              <a:extLst>
                <a:ext uri="{FF2B5EF4-FFF2-40B4-BE49-F238E27FC236}">
                  <a16:creationId xmlns:a16="http://schemas.microsoft.com/office/drawing/2014/main" id="{F4A95BAF-84B7-88AD-5677-708B6C4AB9FE}"/>
                </a:ext>
              </a:extLst>
            </p:cNvPr>
            <p:cNvSpPr/>
            <p:nvPr/>
          </p:nvSpPr>
          <p:spPr>
            <a:xfrm>
              <a:off x="15376909" y="11354368"/>
              <a:ext cx="305517" cy="235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s</a:t>
              </a:r>
              <a:r>
                <a:rPr lang="en-US" altLang="zh-CN" sz="1000" baseline="-25000" dirty="0"/>
                <a:t>6</a:t>
              </a:r>
              <a:endParaRPr lang="zh-CN" altLang="en-US" sz="1000" baseline="-25000" dirty="0"/>
            </a:p>
          </p:txBody>
        </p:sp>
        <p:sp>
          <p:nvSpPr>
            <p:cNvPr id="748" name="矩形 747">
              <a:extLst>
                <a:ext uri="{FF2B5EF4-FFF2-40B4-BE49-F238E27FC236}">
                  <a16:creationId xmlns:a16="http://schemas.microsoft.com/office/drawing/2014/main" id="{D8E6BDEF-6BA5-924F-D36A-2469443F3184}"/>
                </a:ext>
              </a:extLst>
            </p:cNvPr>
            <p:cNvSpPr/>
            <p:nvPr/>
          </p:nvSpPr>
          <p:spPr>
            <a:xfrm>
              <a:off x="15859505" y="11358433"/>
              <a:ext cx="321393" cy="235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e</a:t>
              </a:r>
              <a:r>
                <a:rPr lang="en-US" altLang="zh-CN" sz="1000" baseline="-25000" dirty="0"/>
                <a:t>6</a:t>
              </a:r>
              <a:endParaRPr lang="zh-CN" altLang="en-US" sz="1000" baseline="-25000" dirty="0"/>
            </a:p>
          </p:txBody>
        </p:sp>
        <p:sp>
          <p:nvSpPr>
            <p:cNvPr id="749" name="左大括号 748">
              <a:extLst>
                <a:ext uri="{FF2B5EF4-FFF2-40B4-BE49-F238E27FC236}">
                  <a16:creationId xmlns:a16="http://schemas.microsoft.com/office/drawing/2014/main" id="{A30F7CCF-7F41-7177-9A0A-60AA94DE6A9A}"/>
                </a:ext>
              </a:extLst>
            </p:cNvPr>
            <p:cNvSpPr/>
            <p:nvPr/>
          </p:nvSpPr>
          <p:spPr>
            <a:xfrm rot="5400000">
              <a:off x="14880420" y="10826007"/>
              <a:ext cx="52245" cy="638934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0" name="文本框 749">
              <a:extLst>
                <a:ext uri="{FF2B5EF4-FFF2-40B4-BE49-F238E27FC236}">
                  <a16:creationId xmlns:a16="http://schemas.microsoft.com/office/drawing/2014/main" id="{080E1C67-424F-51AB-9F3B-5E867DD2E79A}"/>
                </a:ext>
              </a:extLst>
            </p:cNvPr>
            <p:cNvSpPr txBox="1"/>
            <p:nvPr/>
          </p:nvSpPr>
          <p:spPr>
            <a:xfrm>
              <a:off x="14589296" y="10888938"/>
              <a:ext cx="719547" cy="235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s</a:t>
              </a:r>
              <a:r>
                <a:rPr lang="en-US" altLang="zh-CN" sz="1000" baseline="-25000" dirty="0"/>
                <a:t>5</a:t>
              </a:r>
              <a:r>
                <a:rPr lang="en-US" altLang="zh-CN" sz="1000" dirty="0"/>
                <a:t>-e</a:t>
              </a:r>
              <a:r>
                <a:rPr lang="en-US" altLang="zh-CN" sz="1000" baseline="-25000" dirty="0"/>
                <a:t>4</a:t>
              </a:r>
              <a:r>
                <a:rPr lang="en-US" altLang="zh-CN" sz="1000" dirty="0"/>
                <a:t> &gt; p</a:t>
              </a:r>
            </a:p>
          </p:txBody>
        </p:sp>
        <p:sp>
          <p:nvSpPr>
            <p:cNvPr id="751" name="文本框 750">
              <a:extLst>
                <a:ext uri="{FF2B5EF4-FFF2-40B4-BE49-F238E27FC236}">
                  <a16:creationId xmlns:a16="http://schemas.microsoft.com/office/drawing/2014/main" id="{8849BFFE-55B8-BE64-B8C9-8AF38A65A63A}"/>
                </a:ext>
              </a:extLst>
            </p:cNvPr>
            <p:cNvSpPr txBox="1"/>
            <p:nvPr/>
          </p:nvSpPr>
          <p:spPr>
            <a:xfrm>
              <a:off x="14236146" y="11934546"/>
              <a:ext cx="175461" cy="235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a</a:t>
              </a:r>
              <a:endParaRPr lang="zh-CN" altLang="en-US" sz="1000" dirty="0"/>
            </a:p>
          </p:txBody>
        </p:sp>
        <p:sp>
          <p:nvSpPr>
            <p:cNvPr id="753" name="文本框 752">
              <a:extLst>
                <a:ext uri="{FF2B5EF4-FFF2-40B4-BE49-F238E27FC236}">
                  <a16:creationId xmlns:a16="http://schemas.microsoft.com/office/drawing/2014/main" id="{E29F77CD-816B-EF1C-54A8-FE36A8A83D9C}"/>
                </a:ext>
              </a:extLst>
            </p:cNvPr>
            <p:cNvSpPr txBox="1"/>
            <p:nvPr/>
          </p:nvSpPr>
          <p:spPr>
            <a:xfrm>
              <a:off x="14693742" y="11856222"/>
              <a:ext cx="155099" cy="235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b</a:t>
              </a:r>
              <a:endParaRPr lang="zh-CN" altLang="en-US" sz="1000" dirty="0"/>
            </a:p>
          </p:txBody>
        </p:sp>
        <p:sp>
          <p:nvSpPr>
            <p:cNvPr id="754" name="文本框 753">
              <a:extLst>
                <a:ext uri="{FF2B5EF4-FFF2-40B4-BE49-F238E27FC236}">
                  <a16:creationId xmlns:a16="http://schemas.microsoft.com/office/drawing/2014/main" id="{AB101E23-E10A-6A4A-18BC-69B13CE98D3A}"/>
                </a:ext>
              </a:extLst>
            </p:cNvPr>
            <p:cNvSpPr txBox="1"/>
            <p:nvPr/>
          </p:nvSpPr>
          <p:spPr>
            <a:xfrm>
              <a:off x="15154071" y="11930345"/>
              <a:ext cx="175460" cy="235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c</a:t>
              </a:r>
              <a:endParaRPr lang="zh-CN" altLang="en-US" sz="1000" dirty="0"/>
            </a:p>
          </p:txBody>
        </p:sp>
        <p:sp>
          <p:nvSpPr>
            <p:cNvPr id="755" name="文本框 754">
              <a:extLst>
                <a:ext uri="{FF2B5EF4-FFF2-40B4-BE49-F238E27FC236}">
                  <a16:creationId xmlns:a16="http://schemas.microsoft.com/office/drawing/2014/main" id="{F276394C-4E3D-3374-409B-44D013DC6534}"/>
                </a:ext>
              </a:extLst>
            </p:cNvPr>
            <p:cNvSpPr txBox="1"/>
            <p:nvPr/>
          </p:nvSpPr>
          <p:spPr>
            <a:xfrm>
              <a:off x="15154069" y="12308423"/>
              <a:ext cx="175461" cy="235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d</a:t>
              </a:r>
              <a:endParaRPr lang="zh-CN" altLang="en-US" sz="1000" dirty="0"/>
            </a:p>
          </p:txBody>
        </p:sp>
        <p:sp>
          <p:nvSpPr>
            <p:cNvPr id="756" name="文本框 755">
              <a:extLst>
                <a:ext uri="{FF2B5EF4-FFF2-40B4-BE49-F238E27FC236}">
                  <a16:creationId xmlns:a16="http://schemas.microsoft.com/office/drawing/2014/main" id="{15B33CB9-A311-EE5A-0E6D-44B87AB30DDA}"/>
                </a:ext>
              </a:extLst>
            </p:cNvPr>
            <p:cNvSpPr txBox="1"/>
            <p:nvPr/>
          </p:nvSpPr>
          <p:spPr>
            <a:xfrm>
              <a:off x="14225867" y="12190791"/>
              <a:ext cx="175461" cy="235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e</a:t>
              </a:r>
              <a:endParaRPr lang="zh-CN" altLang="en-US" sz="1000" dirty="0"/>
            </a:p>
          </p:txBody>
        </p:sp>
        <p:sp>
          <p:nvSpPr>
            <p:cNvPr id="757" name="文本框 756">
              <a:extLst>
                <a:ext uri="{FF2B5EF4-FFF2-40B4-BE49-F238E27FC236}">
                  <a16:creationId xmlns:a16="http://schemas.microsoft.com/office/drawing/2014/main" id="{243A6A04-2577-E6E8-84E7-4D6A0ECE36C8}"/>
                </a:ext>
              </a:extLst>
            </p:cNvPr>
            <p:cNvSpPr txBox="1"/>
            <p:nvPr/>
          </p:nvSpPr>
          <p:spPr>
            <a:xfrm>
              <a:off x="14672968" y="12301998"/>
              <a:ext cx="169908" cy="2352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dirty="0"/>
                <a:t>f</a:t>
              </a:r>
              <a:endParaRPr lang="zh-CN" altLang="en-US" sz="1000" dirty="0"/>
            </a:p>
          </p:txBody>
        </p:sp>
        <p:cxnSp>
          <p:nvCxnSpPr>
            <p:cNvPr id="758" name="直接箭头连接符 757">
              <a:extLst>
                <a:ext uri="{FF2B5EF4-FFF2-40B4-BE49-F238E27FC236}">
                  <a16:creationId xmlns:a16="http://schemas.microsoft.com/office/drawing/2014/main" id="{CCC7DDB4-D9F1-4777-3367-49D396208E26}"/>
                </a:ext>
              </a:extLst>
            </p:cNvPr>
            <p:cNvCxnSpPr>
              <a:cxnSpLocks/>
              <a:stCxn id="751" idx="3"/>
              <a:endCxn id="753" idx="1"/>
            </p:cNvCxnSpPr>
            <p:nvPr/>
          </p:nvCxnSpPr>
          <p:spPr>
            <a:xfrm flipV="1">
              <a:off x="14411607" y="11973854"/>
              <a:ext cx="282135" cy="78324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直接箭头连接符 758">
              <a:extLst>
                <a:ext uri="{FF2B5EF4-FFF2-40B4-BE49-F238E27FC236}">
                  <a16:creationId xmlns:a16="http://schemas.microsoft.com/office/drawing/2014/main" id="{100EA874-0B78-A760-6F3A-53CC9B7C3CCD}"/>
                </a:ext>
              </a:extLst>
            </p:cNvPr>
            <p:cNvCxnSpPr>
              <a:cxnSpLocks/>
              <a:stCxn id="753" idx="3"/>
              <a:endCxn id="754" idx="1"/>
            </p:cNvCxnSpPr>
            <p:nvPr/>
          </p:nvCxnSpPr>
          <p:spPr>
            <a:xfrm>
              <a:off x="14848841" y="11973854"/>
              <a:ext cx="305231" cy="74123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直接箭头连接符 759">
              <a:extLst>
                <a:ext uri="{FF2B5EF4-FFF2-40B4-BE49-F238E27FC236}">
                  <a16:creationId xmlns:a16="http://schemas.microsoft.com/office/drawing/2014/main" id="{632030A8-C8A6-4416-CC9B-355D6586E7C4}"/>
                </a:ext>
              </a:extLst>
            </p:cNvPr>
            <p:cNvCxnSpPr>
              <a:cxnSpLocks/>
              <a:stCxn id="754" idx="2"/>
              <a:endCxn id="755" idx="0"/>
            </p:cNvCxnSpPr>
            <p:nvPr/>
          </p:nvCxnSpPr>
          <p:spPr>
            <a:xfrm flipH="1">
              <a:off x="15241800" y="12165608"/>
              <a:ext cx="1" cy="142814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直接箭头连接符 760">
              <a:extLst>
                <a:ext uri="{FF2B5EF4-FFF2-40B4-BE49-F238E27FC236}">
                  <a16:creationId xmlns:a16="http://schemas.microsoft.com/office/drawing/2014/main" id="{D21A51DC-F4B3-9B02-4737-422714214E70}"/>
                </a:ext>
              </a:extLst>
            </p:cNvPr>
            <p:cNvCxnSpPr>
              <a:cxnSpLocks/>
              <a:stCxn id="756" idx="3"/>
              <a:endCxn id="757" idx="1"/>
            </p:cNvCxnSpPr>
            <p:nvPr/>
          </p:nvCxnSpPr>
          <p:spPr>
            <a:xfrm>
              <a:off x="14401328" y="12308424"/>
              <a:ext cx="271641" cy="111207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2" name="任意多边形 103">
              <a:extLst>
                <a:ext uri="{FF2B5EF4-FFF2-40B4-BE49-F238E27FC236}">
                  <a16:creationId xmlns:a16="http://schemas.microsoft.com/office/drawing/2014/main" id="{2ADF9FE3-21B4-FA7F-EE6E-4806D2EFD8E4}"/>
                </a:ext>
              </a:extLst>
            </p:cNvPr>
            <p:cNvSpPr/>
            <p:nvPr/>
          </p:nvSpPr>
          <p:spPr>
            <a:xfrm>
              <a:off x="14423623" y="12059477"/>
              <a:ext cx="697478" cy="259660"/>
            </a:xfrm>
            <a:custGeom>
              <a:avLst/>
              <a:gdLst>
                <a:gd name="connsiteX0" fmla="*/ 0 w 1400783"/>
                <a:gd name="connsiteY0" fmla="*/ 282102 h 836579"/>
                <a:gd name="connsiteX1" fmla="*/ 768485 w 1400783"/>
                <a:gd name="connsiteY1" fmla="*/ 0 h 836579"/>
                <a:gd name="connsiteX2" fmla="*/ 1400783 w 1400783"/>
                <a:gd name="connsiteY2" fmla="*/ 243192 h 836579"/>
                <a:gd name="connsiteX3" fmla="*/ 1400783 w 1400783"/>
                <a:gd name="connsiteY3" fmla="*/ 836579 h 83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783" h="836579">
                  <a:moveTo>
                    <a:pt x="0" y="282102"/>
                  </a:moveTo>
                  <a:lnTo>
                    <a:pt x="768485" y="0"/>
                  </a:lnTo>
                  <a:lnTo>
                    <a:pt x="1400783" y="243192"/>
                  </a:lnTo>
                  <a:lnTo>
                    <a:pt x="1400783" y="836579"/>
                  </a:lnTo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4" name="直接连接符 763">
              <a:extLst>
                <a:ext uri="{FF2B5EF4-FFF2-40B4-BE49-F238E27FC236}">
                  <a16:creationId xmlns:a16="http://schemas.microsoft.com/office/drawing/2014/main" id="{4A58B82D-85E6-316A-0953-F68C6CB35821}"/>
                </a:ext>
              </a:extLst>
            </p:cNvPr>
            <p:cNvCxnSpPr/>
            <p:nvPr/>
          </p:nvCxnSpPr>
          <p:spPr>
            <a:xfrm>
              <a:off x="14429935" y="12245375"/>
              <a:ext cx="250010" cy="1034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65" name="矩形 764">
              <a:extLst>
                <a:ext uri="{FF2B5EF4-FFF2-40B4-BE49-F238E27FC236}">
                  <a16:creationId xmlns:a16="http://schemas.microsoft.com/office/drawing/2014/main" id="{AFD37A0E-EC9F-4C18-379C-390213F0759E}"/>
                </a:ext>
              </a:extLst>
            </p:cNvPr>
            <p:cNvSpPr/>
            <p:nvPr/>
          </p:nvSpPr>
          <p:spPr>
            <a:xfrm>
              <a:off x="12516399" y="12695311"/>
              <a:ext cx="305517" cy="235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s</a:t>
              </a:r>
              <a:r>
                <a:rPr lang="en-US" altLang="zh-CN" sz="1000" baseline="-25000" dirty="0"/>
                <a:t>1</a:t>
              </a:r>
              <a:endParaRPr lang="zh-CN" altLang="en-US" sz="1000" baseline="-25000" dirty="0"/>
            </a:p>
          </p:txBody>
        </p:sp>
        <p:sp>
          <p:nvSpPr>
            <p:cNvPr id="766" name="矩形 765">
              <a:extLst>
                <a:ext uri="{FF2B5EF4-FFF2-40B4-BE49-F238E27FC236}">
                  <a16:creationId xmlns:a16="http://schemas.microsoft.com/office/drawing/2014/main" id="{2C3DDB7A-EDC9-634E-0B34-4AB61B4548F7}"/>
                </a:ext>
              </a:extLst>
            </p:cNvPr>
            <p:cNvSpPr/>
            <p:nvPr/>
          </p:nvSpPr>
          <p:spPr>
            <a:xfrm>
              <a:off x="14428093" y="12694541"/>
              <a:ext cx="321393" cy="235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e</a:t>
              </a:r>
              <a:r>
                <a:rPr lang="en-US" altLang="zh-CN" sz="1000" baseline="-25000" dirty="0"/>
                <a:t>4</a:t>
              </a:r>
              <a:endParaRPr lang="zh-CN" altLang="en-US" sz="1000" baseline="-25000" dirty="0"/>
            </a:p>
          </p:txBody>
        </p:sp>
        <p:sp>
          <p:nvSpPr>
            <p:cNvPr id="767" name="矩形 766">
              <a:extLst>
                <a:ext uri="{FF2B5EF4-FFF2-40B4-BE49-F238E27FC236}">
                  <a16:creationId xmlns:a16="http://schemas.microsoft.com/office/drawing/2014/main" id="{A1565C52-4FC0-0CA1-A343-0394ED93EC84}"/>
                </a:ext>
              </a:extLst>
            </p:cNvPr>
            <p:cNvSpPr/>
            <p:nvPr/>
          </p:nvSpPr>
          <p:spPr>
            <a:xfrm>
              <a:off x="14960063" y="12695570"/>
              <a:ext cx="305517" cy="235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s</a:t>
              </a:r>
              <a:r>
                <a:rPr lang="en-US" altLang="zh-CN" sz="1000" baseline="-25000" dirty="0"/>
                <a:t>5</a:t>
              </a:r>
              <a:endParaRPr lang="zh-CN" altLang="en-US" sz="1000" baseline="-25000" dirty="0"/>
            </a:p>
          </p:txBody>
        </p:sp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89EDE8FE-25E2-593C-150B-F63B29F50684}"/>
                </a:ext>
              </a:extLst>
            </p:cNvPr>
            <p:cNvSpPr/>
            <p:nvPr/>
          </p:nvSpPr>
          <p:spPr>
            <a:xfrm>
              <a:off x="15890186" y="12689855"/>
              <a:ext cx="321393" cy="23526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dirty="0"/>
                <a:t>e</a:t>
              </a:r>
              <a:r>
                <a:rPr lang="en-US" altLang="zh-CN" sz="1000" baseline="-25000" dirty="0"/>
                <a:t>6</a:t>
              </a:r>
              <a:endParaRPr lang="zh-CN" altLang="en-US" sz="1000" baseline="-25000" dirty="0"/>
            </a:p>
          </p:txBody>
        </p:sp>
        <p:cxnSp>
          <p:nvCxnSpPr>
            <p:cNvPr id="322" name="直接箭头连接符 321">
              <a:extLst>
                <a:ext uri="{FF2B5EF4-FFF2-40B4-BE49-F238E27FC236}">
                  <a16:creationId xmlns:a16="http://schemas.microsoft.com/office/drawing/2014/main" id="{D46E3E6E-9FD6-EBE2-0D86-07111B95375F}"/>
                </a:ext>
              </a:extLst>
            </p:cNvPr>
            <p:cNvCxnSpPr/>
            <p:nvPr/>
          </p:nvCxnSpPr>
          <p:spPr>
            <a:xfrm>
              <a:off x="14776446" y="11650778"/>
              <a:ext cx="0" cy="17708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箭头连接符 322">
              <a:extLst>
                <a:ext uri="{FF2B5EF4-FFF2-40B4-BE49-F238E27FC236}">
                  <a16:creationId xmlns:a16="http://schemas.microsoft.com/office/drawing/2014/main" id="{16A44FA3-B964-8B15-7191-18B361FFA884}"/>
                </a:ext>
              </a:extLst>
            </p:cNvPr>
            <p:cNvCxnSpPr/>
            <p:nvPr/>
          </p:nvCxnSpPr>
          <p:spPr>
            <a:xfrm>
              <a:off x="14778940" y="12512772"/>
              <a:ext cx="0" cy="17708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矩形 323">
              <a:extLst>
                <a:ext uri="{FF2B5EF4-FFF2-40B4-BE49-F238E27FC236}">
                  <a16:creationId xmlns:a16="http://schemas.microsoft.com/office/drawing/2014/main" id="{A6709F4D-215C-2B8A-FD8B-FCFA52B406F3}"/>
                </a:ext>
              </a:extLst>
            </p:cNvPr>
            <p:cNvSpPr/>
            <p:nvPr/>
          </p:nvSpPr>
          <p:spPr>
            <a:xfrm>
              <a:off x="12590318" y="12659964"/>
              <a:ext cx="1935884" cy="455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矩形 324">
              <a:extLst>
                <a:ext uri="{FF2B5EF4-FFF2-40B4-BE49-F238E27FC236}">
                  <a16:creationId xmlns:a16="http://schemas.microsoft.com/office/drawing/2014/main" id="{FA0F14A5-2D3D-CF78-4FC2-C9A4D978C204}"/>
                </a:ext>
              </a:extLst>
            </p:cNvPr>
            <p:cNvSpPr/>
            <p:nvPr/>
          </p:nvSpPr>
          <p:spPr>
            <a:xfrm>
              <a:off x="15026966" y="12658992"/>
              <a:ext cx="921103" cy="4754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文本框 326">
              <a:extLst>
                <a:ext uri="{FF2B5EF4-FFF2-40B4-BE49-F238E27FC236}">
                  <a16:creationId xmlns:a16="http://schemas.microsoft.com/office/drawing/2014/main" id="{C21C23A6-40CE-555D-9A41-375AF5E6BCB9}"/>
                </a:ext>
              </a:extLst>
            </p:cNvPr>
            <p:cNvSpPr txBox="1"/>
            <p:nvPr/>
          </p:nvSpPr>
          <p:spPr>
            <a:xfrm>
              <a:off x="16602256" y="12622985"/>
              <a:ext cx="1300923" cy="2646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Candidate TE</a:t>
              </a:r>
            </a:p>
          </p:txBody>
        </p:sp>
      </p:grpSp>
      <p:sp>
        <p:nvSpPr>
          <p:cNvPr id="341" name="流程图: 文档 340">
            <a:extLst>
              <a:ext uri="{FF2B5EF4-FFF2-40B4-BE49-F238E27FC236}">
                <a16:creationId xmlns:a16="http://schemas.microsoft.com/office/drawing/2014/main" id="{516F5B78-3E5E-388E-197C-B1FE293C09B1}"/>
              </a:ext>
            </a:extLst>
          </p:cNvPr>
          <p:cNvSpPr/>
          <p:nvPr/>
        </p:nvSpPr>
        <p:spPr>
          <a:xfrm>
            <a:off x="13481435" y="1019417"/>
            <a:ext cx="2291615" cy="1682243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Filtering tandem repeats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</p:txBody>
      </p:sp>
      <p:grpSp>
        <p:nvGrpSpPr>
          <p:cNvPr id="344" name="组合 343">
            <a:extLst>
              <a:ext uri="{FF2B5EF4-FFF2-40B4-BE49-F238E27FC236}">
                <a16:creationId xmlns:a16="http://schemas.microsoft.com/office/drawing/2014/main" id="{E84E5465-00DC-6A75-C725-B40C4E645CE6}"/>
              </a:ext>
            </a:extLst>
          </p:cNvPr>
          <p:cNvGrpSpPr/>
          <p:nvPr/>
        </p:nvGrpSpPr>
        <p:grpSpPr>
          <a:xfrm>
            <a:off x="18843915" y="425509"/>
            <a:ext cx="9786344" cy="5924667"/>
            <a:chOff x="5731632" y="216514"/>
            <a:chExt cx="3346759" cy="2280145"/>
          </a:xfrm>
        </p:grpSpPr>
        <p:sp>
          <p:nvSpPr>
            <p:cNvPr id="346" name="矩形: 圆角 2">
              <a:extLst>
                <a:ext uri="{FF2B5EF4-FFF2-40B4-BE49-F238E27FC236}">
                  <a16:creationId xmlns:a16="http://schemas.microsoft.com/office/drawing/2014/main" id="{71D3EA75-A4DC-2FEA-F0F9-16AB3CF9C837}"/>
                </a:ext>
              </a:extLst>
            </p:cNvPr>
            <p:cNvSpPr/>
            <p:nvPr/>
          </p:nvSpPr>
          <p:spPr>
            <a:xfrm>
              <a:off x="5731633" y="216515"/>
              <a:ext cx="3346758" cy="2280144"/>
            </a:xfrm>
            <a:custGeom>
              <a:avLst/>
              <a:gdLst>
                <a:gd name="connsiteX0" fmla="*/ 0 w 4303319"/>
                <a:gd name="connsiteY0" fmla="*/ 422618 h 2535657"/>
                <a:gd name="connsiteX1" fmla="*/ 422618 w 4303319"/>
                <a:gd name="connsiteY1" fmla="*/ 0 h 2535657"/>
                <a:gd name="connsiteX2" fmla="*/ 3880701 w 4303319"/>
                <a:gd name="connsiteY2" fmla="*/ 0 h 2535657"/>
                <a:gd name="connsiteX3" fmla="*/ 4303319 w 4303319"/>
                <a:gd name="connsiteY3" fmla="*/ 422618 h 2535657"/>
                <a:gd name="connsiteX4" fmla="*/ 4303319 w 4303319"/>
                <a:gd name="connsiteY4" fmla="*/ 2113039 h 2535657"/>
                <a:gd name="connsiteX5" fmla="*/ 3880701 w 4303319"/>
                <a:gd name="connsiteY5" fmla="*/ 2535657 h 2535657"/>
                <a:gd name="connsiteX6" fmla="*/ 422618 w 4303319"/>
                <a:gd name="connsiteY6" fmla="*/ 2535657 h 2535657"/>
                <a:gd name="connsiteX7" fmla="*/ 0 w 4303319"/>
                <a:gd name="connsiteY7" fmla="*/ 2113039 h 2535657"/>
                <a:gd name="connsiteX8" fmla="*/ 0 w 4303319"/>
                <a:gd name="connsiteY8" fmla="*/ 422618 h 2535657"/>
                <a:gd name="connsiteX0" fmla="*/ 632 w 4303951"/>
                <a:gd name="connsiteY0" fmla="*/ 422618 h 2535657"/>
                <a:gd name="connsiteX1" fmla="*/ 423250 w 4303951"/>
                <a:gd name="connsiteY1" fmla="*/ 0 h 2535657"/>
                <a:gd name="connsiteX2" fmla="*/ 3881333 w 4303951"/>
                <a:gd name="connsiteY2" fmla="*/ 0 h 2535657"/>
                <a:gd name="connsiteX3" fmla="*/ 4303951 w 4303951"/>
                <a:gd name="connsiteY3" fmla="*/ 422618 h 2535657"/>
                <a:gd name="connsiteX4" fmla="*/ 4303951 w 4303951"/>
                <a:gd name="connsiteY4" fmla="*/ 2113039 h 2535657"/>
                <a:gd name="connsiteX5" fmla="*/ 3881333 w 4303951"/>
                <a:gd name="connsiteY5" fmla="*/ 2535657 h 2535657"/>
                <a:gd name="connsiteX6" fmla="*/ 423250 w 4303951"/>
                <a:gd name="connsiteY6" fmla="*/ 2535657 h 2535657"/>
                <a:gd name="connsiteX7" fmla="*/ 632 w 4303951"/>
                <a:gd name="connsiteY7" fmla="*/ 2113039 h 2535657"/>
                <a:gd name="connsiteX8" fmla="*/ 0 w 4303951"/>
                <a:gd name="connsiteY8" fmla="*/ 625315 h 2535657"/>
                <a:gd name="connsiteX9" fmla="*/ 632 w 4303951"/>
                <a:gd name="connsiteY9" fmla="*/ 422618 h 2535657"/>
                <a:gd name="connsiteX0" fmla="*/ 632 w 4310743"/>
                <a:gd name="connsiteY0" fmla="*/ 422618 h 2535657"/>
                <a:gd name="connsiteX1" fmla="*/ 423250 w 4310743"/>
                <a:gd name="connsiteY1" fmla="*/ 0 h 2535657"/>
                <a:gd name="connsiteX2" fmla="*/ 3881333 w 4310743"/>
                <a:gd name="connsiteY2" fmla="*/ 0 h 2535657"/>
                <a:gd name="connsiteX3" fmla="*/ 4303951 w 4310743"/>
                <a:gd name="connsiteY3" fmla="*/ 422618 h 2535657"/>
                <a:gd name="connsiteX4" fmla="*/ 4310743 w 4310743"/>
                <a:gd name="connsiteY4" fmla="*/ 654343 h 2535657"/>
                <a:gd name="connsiteX5" fmla="*/ 4303951 w 4310743"/>
                <a:gd name="connsiteY5" fmla="*/ 2113039 h 2535657"/>
                <a:gd name="connsiteX6" fmla="*/ 3881333 w 4310743"/>
                <a:gd name="connsiteY6" fmla="*/ 2535657 h 2535657"/>
                <a:gd name="connsiteX7" fmla="*/ 423250 w 4310743"/>
                <a:gd name="connsiteY7" fmla="*/ 2535657 h 2535657"/>
                <a:gd name="connsiteX8" fmla="*/ 632 w 4310743"/>
                <a:gd name="connsiteY8" fmla="*/ 2113039 h 2535657"/>
                <a:gd name="connsiteX9" fmla="*/ 0 w 4310743"/>
                <a:gd name="connsiteY9" fmla="*/ 625315 h 2535657"/>
                <a:gd name="connsiteX10" fmla="*/ 632 w 4310743"/>
                <a:gd name="connsiteY10" fmla="*/ 422618 h 253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10743" h="2535657">
                  <a:moveTo>
                    <a:pt x="632" y="422618"/>
                  </a:moveTo>
                  <a:cubicBezTo>
                    <a:pt x="632" y="189213"/>
                    <a:pt x="189845" y="0"/>
                    <a:pt x="423250" y="0"/>
                  </a:cubicBezTo>
                  <a:lnTo>
                    <a:pt x="3881333" y="0"/>
                  </a:lnTo>
                  <a:cubicBezTo>
                    <a:pt x="4114738" y="0"/>
                    <a:pt x="4303951" y="189213"/>
                    <a:pt x="4303951" y="422618"/>
                  </a:cubicBezTo>
                  <a:lnTo>
                    <a:pt x="4310743" y="654343"/>
                  </a:lnTo>
                  <a:lnTo>
                    <a:pt x="4303951" y="2113039"/>
                  </a:lnTo>
                  <a:cubicBezTo>
                    <a:pt x="4303951" y="2346444"/>
                    <a:pt x="4114738" y="2535657"/>
                    <a:pt x="3881333" y="2535657"/>
                  </a:cubicBezTo>
                  <a:lnTo>
                    <a:pt x="423250" y="2535657"/>
                  </a:lnTo>
                  <a:cubicBezTo>
                    <a:pt x="189845" y="2535657"/>
                    <a:pt x="632" y="2346444"/>
                    <a:pt x="632" y="2113039"/>
                  </a:cubicBezTo>
                  <a:cubicBezTo>
                    <a:pt x="421" y="1617131"/>
                    <a:pt x="211" y="1121223"/>
                    <a:pt x="0" y="625315"/>
                  </a:cubicBezTo>
                  <a:cubicBezTo>
                    <a:pt x="211" y="557749"/>
                    <a:pt x="421" y="490184"/>
                    <a:pt x="632" y="42261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矩形: 圆顶角 346">
              <a:extLst>
                <a:ext uri="{FF2B5EF4-FFF2-40B4-BE49-F238E27FC236}">
                  <a16:creationId xmlns:a16="http://schemas.microsoft.com/office/drawing/2014/main" id="{B0A81E13-9C2C-A8E4-351C-7DF6D6A14B8A}"/>
                </a:ext>
              </a:extLst>
            </p:cNvPr>
            <p:cNvSpPr/>
            <p:nvPr/>
          </p:nvSpPr>
          <p:spPr>
            <a:xfrm>
              <a:off x="5731632" y="216514"/>
              <a:ext cx="3346757" cy="341819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</a:rPr>
                <a:t>(g)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Determine fine-grained TE boundaries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364" name="直接箭头连接符 363">
            <a:extLst>
              <a:ext uri="{FF2B5EF4-FFF2-40B4-BE49-F238E27FC236}">
                <a16:creationId xmlns:a16="http://schemas.microsoft.com/office/drawing/2014/main" id="{5169DDF5-6C8C-7FE7-FFEE-A81A201D4C5A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487810" y="8079813"/>
            <a:ext cx="1132396" cy="647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矩形: 圆角 367">
            <a:extLst>
              <a:ext uri="{FF2B5EF4-FFF2-40B4-BE49-F238E27FC236}">
                <a16:creationId xmlns:a16="http://schemas.microsoft.com/office/drawing/2014/main" id="{673FCCAF-CF42-14E4-3527-DDC4A672217C}"/>
              </a:ext>
            </a:extLst>
          </p:cNvPr>
          <p:cNvSpPr/>
          <p:nvPr/>
        </p:nvSpPr>
        <p:spPr>
          <a:xfrm>
            <a:off x="7561640" y="1019417"/>
            <a:ext cx="2575753" cy="16822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(c)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Structural-Based LTR Searching</a:t>
            </a:r>
          </a:p>
        </p:txBody>
      </p:sp>
      <p:sp>
        <p:nvSpPr>
          <p:cNvPr id="369" name="矩形: 圆角 368">
            <a:extLst>
              <a:ext uri="{FF2B5EF4-FFF2-40B4-BE49-F238E27FC236}">
                <a16:creationId xmlns:a16="http://schemas.microsoft.com/office/drawing/2014/main" id="{71F343FF-8145-6259-37EC-2D50CBC49BC8}"/>
              </a:ext>
            </a:extLst>
          </p:cNvPr>
          <p:cNvSpPr/>
          <p:nvPr/>
        </p:nvSpPr>
        <p:spPr>
          <a:xfrm>
            <a:off x="7561640" y="12913337"/>
            <a:ext cx="2575753" cy="16822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solidFill>
                  <a:srgbClr val="FF0000"/>
                </a:solidFill>
              </a:rPr>
              <a:t>(d)</a:t>
            </a:r>
            <a:r>
              <a:rPr lang="en-US" altLang="zh-CN" sz="2000" b="1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Homology-Based TE Searching</a:t>
            </a:r>
          </a:p>
        </p:txBody>
      </p:sp>
      <p:cxnSp>
        <p:nvCxnSpPr>
          <p:cNvPr id="370" name="直接箭头连接符 369">
            <a:extLst>
              <a:ext uri="{FF2B5EF4-FFF2-40B4-BE49-F238E27FC236}">
                <a16:creationId xmlns:a16="http://schemas.microsoft.com/office/drawing/2014/main" id="{AAD5B4AA-3833-DD69-73F8-3B878E8D19F2}"/>
              </a:ext>
            </a:extLst>
          </p:cNvPr>
          <p:cNvCxnSpPr>
            <a:cxnSpLocks/>
            <a:stCxn id="28" idx="3"/>
            <a:endCxn id="368" idx="1"/>
          </p:cNvCxnSpPr>
          <p:nvPr/>
        </p:nvCxnSpPr>
        <p:spPr>
          <a:xfrm flipV="1">
            <a:off x="6037562" y="1860539"/>
            <a:ext cx="1524078" cy="6219274"/>
          </a:xfrm>
          <a:prstGeom prst="bentConnector3">
            <a:avLst>
              <a:gd name="adj1" fmla="val 50000"/>
            </a:avLst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接箭头连接符 369">
            <a:extLst>
              <a:ext uri="{FF2B5EF4-FFF2-40B4-BE49-F238E27FC236}">
                <a16:creationId xmlns:a16="http://schemas.microsoft.com/office/drawing/2014/main" id="{8E74AEF4-206A-4BCE-A52F-A2200D522B16}"/>
              </a:ext>
            </a:extLst>
          </p:cNvPr>
          <p:cNvCxnSpPr>
            <a:cxnSpLocks/>
            <a:stCxn id="28" idx="3"/>
            <a:endCxn id="369" idx="1"/>
          </p:cNvCxnSpPr>
          <p:nvPr/>
        </p:nvCxnSpPr>
        <p:spPr>
          <a:xfrm>
            <a:off x="6037562" y="8079813"/>
            <a:ext cx="1524078" cy="5674646"/>
          </a:xfrm>
          <a:prstGeom prst="bentConnector3">
            <a:avLst>
              <a:gd name="adj1" fmla="val 50000"/>
            </a:avLst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接箭头连接符 386">
            <a:extLst>
              <a:ext uri="{FF2B5EF4-FFF2-40B4-BE49-F238E27FC236}">
                <a16:creationId xmlns:a16="http://schemas.microsoft.com/office/drawing/2014/main" id="{733E8F27-E30C-1556-5F51-59C7B21711A7}"/>
              </a:ext>
            </a:extLst>
          </p:cNvPr>
          <p:cNvCxnSpPr>
            <a:cxnSpLocks/>
            <a:stCxn id="341" idx="3"/>
            <a:endCxn id="346" idx="9"/>
          </p:cNvCxnSpPr>
          <p:nvPr/>
        </p:nvCxnSpPr>
        <p:spPr>
          <a:xfrm>
            <a:off x="15773050" y="1860539"/>
            <a:ext cx="3070868" cy="2604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接箭头连接符 369">
            <a:extLst>
              <a:ext uri="{FF2B5EF4-FFF2-40B4-BE49-F238E27FC236}">
                <a16:creationId xmlns:a16="http://schemas.microsoft.com/office/drawing/2014/main" id="{31AF6021-3AA7-06A5-6E4B-482A66A606D2}"/>
              </a:ext>
            </a:extLst>
          </p:cNvPr>
          <p:cNvCxnSpPr>
            <a:cxnSpLocks/>
            <a:stCxn id="369" idx="3"/>
            <a:endCxn id="872" idx="1"/>
          </p:cNvCxnSpPr>
          <p:nvPr/>
        </p:nvCxnSpPr>
        <p:spPr>
          <a:xfrm flipV="1">
            <a:off x="10137393" y="10384712"/>
            <a:ext cx="12696960" cy="3369747"/>
          </a:xfrm>
          <a:prstGeom prst="bentConnector3">
            <a:avLst>
              <a:gd name="adj1" fmla="val 73206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直接箭头连接符 859">
            <a:extLst>
              <a:ext uri="{FF2B5EF4-FFF2-40B4-BE49-F238E27FC236}">
                <a16:creationId xmlns:a16="http://schemas.microsoft.com/office/drawing/2014/main" id="{60EDC2CE-B94C-1C8F-1E3C-1C2FD01141E7}"/>
              </a:ext>
            </a:extLst>
          </p:cNvPr>
          <p:cNvCxnSpPr>
            <a:cxnSpLocks/>
            <a:stCxn id="287" idx="3"/>
          </p:cNvCxnSpPr>
          <p:nvPr/>
        </p:nvCxnSpPr>
        <p:spPr>
          <a:xfrm flipV="1">
            <a:off x="10137393" y="8079813"/>
            <a:ext cx="694756" cy="54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接箭头连接符 642">
            <a:extLst>
              <a:ext uri="{FF2B5EF4-FFF2-40B4-BE49-F238E27FC236}">
                <a16:creationId xmlns:a16="http://schemas.microsoft.com/office/drawing/2014/main" id="{7409F937-0D8C-1408-6FCC-55FC26F998F2}"/>
              </a:ext>
            </a:extLst>
          </p:cNvPr>
          <p:cNvCxnSpPr>
            <a:cxnSpLocks/>
            <a:stCxn id="368" idx="3"/>
            <a:endCxn id="341" idx="1"/>
          </p:cNvCxnSpPr>
          <p:nvPr/>
        </p:nvCxnSpPr>
        <p:spPr>
          <a:xfrm>
            <a:off x="10137393" y="1860539"/>
            <a:ext cx="3344042" cy="0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接箭头连接符 646">
            <a:extLst>
              <a:ext uri="{FF2B5EF4-FFF2-40B4-BE49-F238E27FC236}">
                <a16:creationId xmlns:a16="http://schemas.microsoft.com/office/drawing/2014/main" id="{879277C0-0810-902D-3371-392F4F8942E0}"/>
              </a:ext>
            </a:extLst>
          </p:cNvPr>
          <p:cNvCxnSpPr>
            <a:cxnSpLocks/>
            <a:endCxn id="866" idx="0"/>
          </p:cNvCxnSpPr>
          <p:nvPr/>
        </p:nvCxnSpPr>
        <p:spPr>
          <a:xfrm>
            <a:off x="23978431" y="6384758"/>
            <a:ext cx="0" cy="853933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接箭头连接符 657">
            <a:extLst>
              <a:ext uri="{FF2B5EF4-FFF2-40B4-BE49-F238E27FC236}">
                <a16:creationId xmlns:a16="http://schemas.microsoft.com/office/drawing/2014/main" id="{90A0DE35-6834-0C4B-64DC-377DE4CE88ED}"/>
              </a:ext>
            </a:extLst>
          </p:cNvPr>
          <p:cNvCxnSpPr>
            <a:cxnSpLocks/>
            <a:stCxn id="27" idx="3"/>
            <a:endCxn id="341" idx="2"/>
          </p:cNvCxnSpPr>
          <p:nvPr/>
        </p:nvCxnSpPr>
        <p:spPr>
          <a:xfrm flipH="1" flipV="1">
            <a:off x="14627243" y="2590445"/>
            <a:ext cx="5680" cy="266234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流程图: 文档 865">
            <a:extLst>
              <a:ext uri="{FF2B5EF4-FFF2-40B4-BE49-F238E27FC236}">
                <a16:creationId xmlns:a16="http://schemas.microsoft.com/office/drawing/2014/main" id="{72510665-9DB9-F6D0-4C51-527F9CA3048B}"/>
              </a:ext>
            </a:extLst>
          </p:cNvPr>
          <p:cNvSpPr/>
          <p:nvPr/>
        </p:nvSpPr>
        <p:spPr>
          <a:xfrm>
            <a:off x="22832623" y="7238691"/>
            <a:ext cx="2291615" cy="168224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Filtering false positives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872" name="流程图: 文档 871">
            <a:extLst>
              <a:ext uri="{FF2B5EF4-FFF2-40B4-BE49-F238E27FC236}">
                <a16:creationId xmlns:a16="http://schemas.microsoft.com/office/drawing/2014/main" id="{3BF25CBA-B50C-CE71-B0B4-423A37892AE2}"/>
              </a:ext>
            </a:extLst>
          </p:cNvPr>
          <p:cNvSpPr/>
          <p:nvPr/>
        </p:nvSpPr>
        <p:spPr>
          <a:xfrm>
            <a:off x="22834353" y="9543590"/>
            <a:ext cx="2291615" cy="1682243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Generating TE library</a:t>
            </a:r>
            <a:endParaRPr lang="en-US" altLang="zh-CN" sz="20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889" name="直接箭头连接符 888">
            <a:extLst>
              <a:ext uri="{FF2B5EF4-FFF2-40B4-BE49-F238E27FC236}">
                <a16:creationId xmlns:a16="http://schemas.microsoft.com/office/drawing/2014/main" id="{E14EAAD3-B5AD-3F18-B346-342990CCD5E1}"/>
              </a:ext>
            </a:extLst>
          </p:cNvPr>
          <p:cNvCxnSpPr>
            <a:cxnSpLocks/>
            <a:stCxn id="866" idx="2"/>
            <a:endCxn id="872" idx="0"/>
          </p:cNvCxnSpPr>
          <p:nvPr/>
        </p:nvCxnSpPr>
        <p:spPr>
          <a:xfrm>
            <a:off x="23978431" y="8809719"/>
            <a:ext cx="1730" cy="73387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接箭头连接符 891">
            <a:extLst>
              <a:ext uri="{FF2B5EF4-FFF2-40B4-BE49-F238E27FC236}">
                <a16:creationId xmlns:a16="http://schemas.microsoft.com/office/drawing/2014/main" id="{96536F26-432F-771D-0A52-F5A781B15DF3}"/>
              </a:ext>
            </a:extLst>
          </p:cNvPr>
          <p:cNvCxnSpPr>
            <a:cxnSpLocks/>
            <a:stCxn id="872" idx="2"/>
            <a:endCxn id="1379" idx="3"/>
          </p:cNvCxnSpPr>
          <p:nvPr/>
        </p:nvCxnSpPr>
        <p:spPr>
          <a:xfrm flipH="1">
            <a:off x="23977965" y="11114618"/>
            <a:ext cx="2196" cy="61753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接箭头连接符 908">
            <a:extLst>
              <a:ext uri="{FF2B5EF4-FFF2-40B4-BE49-F238E27FC236}">
                <a16:creationId xmlns:a16="http://schemas.microsoft.com/office/drawing/2014/main" id="{0BEFF9FD-7F80-AE6B-E232-00048853A858}"/>
              </a:ext>
            </a:extLst>
          </p:cNvPr>
          <p:cNvCxnSpPr>
            <a:cxnSpLocks/>
            <a:stCxn id="28" idx="3"/>
            <a:endCxn id="287" idx="1"/>
          </p:cNvCxnSpPr>
          <p:nvPr/>
        </p:nvCxnSpPr>
        <p:spPr>
          <a:xfrm>
            <a:off x="6037562" y="8079813"/>
            <a:ext cx="1524078" cy="5447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接箭头连接符 915">
            <a:extLst>
              <a:ext uri="{FF2B5EF4-FFF2-40B4-BE49-F238E27FC236}">
                <a16:creationId xmlns:a16="http://schemas.microsoft.com/office/drawing/2014/main" id="{3F2C4DBC-342A-C245-D9F3-90055C07D1C3}"/>
              </a:ext>
            </a:extLst>
          </p:cNvPr>
          <p:cNvCxnSpPr>
            <a:cxnSpLocks/>
          </p:cNvCxnSpPr>
          <p:nvPr/>
        </p:nvCxnSpPr>
        <p:spPr>
          <a:xfrm>
            <a:off x="14557563" y="11700659"/>
            <a:ext cx="0" cy="205380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接箭头连接符 918">
            <a:extLst>
              <a:ext uri="{FF2B5EF4-FFF2-40B4-BE49-F238E27FC236}">
                <a16:creationId xmlns:a16="http://schemas.microsoft.com/office/drawing/2014/main" id="{5574AC85-A545-BFB2-226D-A6C6F738AD40}"/>
              </a:ext>
            </a:extLst>
          </p:cNvPr>
          <p:cNvCxnSpPr>
            <a:cxnSpLocks/>
            <a:stCxn id="341" idx="3"/>
          </p:cNvCxnSpPr>
          <p:nvPr/>
        </p:nvCxnSpPr>
        <p:spPr>
          <a:xfrm>
            <a:off x="15773050" y="1860539"/>
            <a:ext cx="3106746" cy="1474301"/>
          </a:xfrm>
          <a:prstGeom prst="bentConnector3">
            <a:avLst>
              <a:gd name="adj1" fmla="val 29112"/>
            </a:avLst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8" name="矩形 1097">
            <a:extLst>
              <a:ext uri="{FF2B5EF4-FFF2-40B4-BE49-F238E27FC236}">
                <a16:creationId xmlns:a16="http://schemas.microsoft.com/office/drawing/2014/main" id="{B5558CAB-29D4-9FED-DA0A-6CE9D2232C8E}"/>
              </a:ext>
            </a:extLst>
          </p:cNvPr>
          <p:cNvSpPr/>
          <p:nvPr/>
        </p:nvSpPr>
        <p:spPr>
          <a:xfrm>
            <a:off x="19297509" y="1564971"/>
            <a:ext cx="4866477" cy="16443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1099" name="组合 1098">
            <a:extLst>
              <a:ext uri="{FF2B5EF4-FFF2-40B4-BE49-F238E27FC236}">
                <a16:creationId xmlns:a16="http://schemas.microsoft.com/office/drawing/2014/main" id="{79B90807-354D-C893-7DCD-431B86E039D2}"/>
              </a:ext>
            </a:extLst>
          </p:cNvPr>
          <p:cNvGrpSpPr/>
          <p:nvPr/>
        </p:nvGrpSpPr>
        <p:grpSpPr>
          <a:xfrm>
            <a:off x="20799407" y="1681728"/>
            <a:ext cx="2479647" cy="1476437"/>
            <a:chOff x="16527320" y="302880"/>
            <a:chExt cx="8169445" cy="3971709"/>
          </a:xfrm>
        </p:grpSpPr>
        <p:sp>
          <p:nvSpPr>
            <p:cNvPr id="1248" name="矩形 1247">
              <a:extLst>
                <a:ext uri="{FF2B5EF4-FFF2-40B4-BE49-F238E27FC236}">
                  <a16:creationId xmlns:a16="http://schemas.microsoft.com/office/drawing/2014/main" id="{6B5F7018-3EC9-5A11-DBA1-443507C46903}"/>
                </a:ext>
              </a:extLst>
            </p:cNvPr>
            <p:cNvSpPr/>
            <p:nvPr/>
          </p:nvSpPr>
          <p:spPr>
            <a:xfrm>
              <a:off x="16527320" y="1520678"/>
              <a:ext cx="7818580" cy="28589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49" name="直接箭头连接符 1248">
              <a:extLst>
                <a:ext uri="{FF2B5EF4-FFF2-40B4-BE49-F238E27FC236}">
                  <a16:creationId xmlns:a16="http://schemas.microsoft.com/office/drawing/2014/main" id="{2CD4D3D2-93F7-58CA-7513-F94D6125CD48}"/>
                </a:ext>
              </a:extLst>
            </p:cNvPr>
            <p:cNvCxnSpPr/>
            <p:nvPr/>
          </p:nvCxnSpPr>
          <p:spPr>
            <a:xfrm>
              <a:off x="20454198" y="2105933"/>
              <a:ext cx="0" cy="1064866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0" name="矩形 1249">
              <a:extLst>
                <a:ext uri="{FF2B5EF4-FFF2-40B4-BE49-F238E27FC236}">
                  <a16:creationId xmlns:a16="http://schemas.microsoft.com/office/drawing/2014/main" id="{3529DA30-0BC8-B5D6-C538-56A22DFBE888}"/>
                </a:ext>
              </a:extLst>
            </p:cNvPr>
            <p:cNvSpPr/>
            <p:nvPr/>
          </p:nvSpPr>
          <p:spPr>
            <a:xfrm>
              <a:off x="20721317" y="2226359"/>
              <a:ext cx="3975448" cy="24622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000" b="1" dirty="0"/>
                <a:t>FMEA algorithm</a:t>
              </a:r>
              <a:endParaRPr lang="zh-CN" altLang="en-US" sz="1000" b="1" dirty="0"/>
            </a:p>
          </p:txBody>
        </p:sp>
        <p:sp>
          <p:nvSpPr>
            <p:cNvPr id="1251" name="矩形 1250">
              <a:extLst>
                <a:ext uri="{FF2B5EF4-FFF2-40B4-BE49-F238E27FC236}">
                  <a16:creationId xmlns:a16="http://schemas.microsoft.com/office/drawing/2014/main" id="{2BD8851E-D874-9BFA-6830-B9E158A957C5}"/>
                </a:ext>
              </a:extLst>
            </p:cNvPr>
            <p:cNvSpPr/>
            <p:nvPr/>
          </p:nvSpPr>
          <p:spPr>
            <a:xfrm>
              <a:off x="16527320" y="3988691"/>
              <a:ext cx="7818579" cy="28589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2" name="矩形 1251">
              <a:extLst>
                <a:ext uri="{FF2B5EF4-FFF2-40B4-BE49-F238E27FC236}">
                  <a16:creationId xmlns:a16="http://schemas.microsoft.com/office/drawing/2014/main" id="{2576B2AD-2E24-44FE-2869-9579BE60DD89}"/>
                </a:ext>
              </a:extLst>
            </p:cNvPr>
            <p:cNvSpPr/>
            <p:nvPr/>
          </p:nvSpPr>
          <p:spPr>
            <a:xfrm>
              <a:off x="17674486" y="3994083"/>
              <a:ext cx="5372564" cy="27994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3" name="文本框 1252">
              <a:extLst>
                <a:ext uri="{FF2B5EF4-FFF2-40B4-BE49-F238E27FC236}">
                  <a16:creationId xmlns:a16="http://schemas.microsoft.com/office/drawing/2014/main" id="{686DDB9D-C254-F16A-DB29-D22C9E0F6270}"/>
                </a:ext>
              </a:extLst>
            </p:cNvPr>
            <p:cNvSpPr txBox="1"/>
            <p:nvPr/>
          </p:nvSpPr>
          <p:spPr>
            <a:xfrm>
              <a:off x="19538186" y="908908"/>
              <a:ext cx="3049917" cy="662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000" b="1" dirty="0"/>
                <a:t>Raw repeats</a:t>
              </a:r>
            </a:p>
          </p:txBody>
        </p:sp>
        <p:sp>
          <p:nvSpPr>
            <p:cNvPr id="1254" name="矩形 1253">
              <a:extLst>
                <a:ext uri="{FF2B5EF4-FFF2-40B4-BE49-F238E27FC236}">
                  <a16:creationId xmlns:a16="http://schemas.microsoft.com/office/drawing/2014/main" id="{7339BDB8-39DF-BD61-2617-F07F429DDEAA}"/>
                </a:ext>
              </a:extLst>
            </p:cNvPr>
            <p:cNvSpPr/>
            <p:nvPr/>
          </p:nvSpPr>
          <p:spPr>
            <a:xfrm>
              <a:off x="17473054" y="302880"/>
              <a:ext cx="2294218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1000" b="1" dirty="0"/>
                <a:t>(A) Determine coarse-grained boundary</a:t>
              </a:r>
              <a:endParaRPr lang="zh-CN" altLang="en-US" sz="1000" b="1" dirty="0"/>
            </a:p>
          </p:txBody>
        </p:sp>
      </p:grpSp>
      <p:sp>
        <p:nvSpPr>
          <p:cNvPr id="1100" name="矩形 1099">
            <a:extLst>
              <a:ext uri="{FF2B5EF4-FFF2-40B4-BE49-F238E27FC236}">
                <a16:creationId xmlns:a16="http://schemas.microsoft.com/office/drawing/2014/main" id="{FE086CF5-8A49-8D09-7C95-CC977B22AFCB}"/>
              </a:ext>
            </a:extLst>
          </p:cNvPr>
          <p:cNvSpPr/>
          <p:nvPr/>
        </p:nvSpPr>
        <p:spPr>
          <a:xfrm>
            <a:off x="19299295" y="3203945"/>
            <a:ext cx="4857648" cy="2727736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01" name="矩形 1100">
            <a:extLst>
              <a:ext uri="{FF2B5EF4-FFF2-40B4-BE49-F238E27FC236}">
                <a16:creationId xmlns:a16="http://schemas.microsoft.com/office/drawing/2014/main" id="{370FF9C3-CA5F-D278-4AEB-907B76D91F80}"/>
              </a:ext>
            </a:extLst>
          </p:cNvPr>
          <p:cNvSpPr/>
          <p:nvPr/>
        </p:nvSpPr>
        <p:spPr>
          <a:xfrm>
            <a:off x="21694814" y="3329180"/>
            <a:ext cx="639916" cy="91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/>
              <a:t>(C) Check the robust of the evidence</a:t>
            </a:r>
            <a:endParaRPr lang="zh-CN" altLang="en-US" sz="1000" b="1" dirty="0"/>
          </a:p>
        </p:txBody>
      </p:sp>
      <p:sp>
        <p:nvSpPr>
          <p:cNvPr id="1102" name="矩形 1101">
            <a:extLst>
              <a:ext uri="{FF2B5EF4-FFF2-40B4-BE49-F238E27FC236}">
                <a16:creationId xmlns:a16="http://schemas.microsoft.com/office/drawing/2014/main" id="{ADA7D964-AAA4-451D-F31A-A50D5E3612EE}"/>
              </a:ext>
            </a:extLst>
          </p:cNvPr>
          <p:cNvSpPr/>
          <p:nvPr/>
        </p:nvSpPr>
        <p:spPr>
          <a:xfrm>
            <a:off x="20820102" y="3917440"/>
            <a:ext cx="2796828" cy="1019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3" name="矩形 1102">
            <a:extLst>
              <a:ext uri="{FF2B5EF4-FFF2-40B4-BE49-F238E27FC236}">
                <a16:creationId xmlns:a16="http://schemas.microsoft.com/office/drawing/2014/main" id="{4750C775-E1D8-D8F4-B107-B78262D2C565}"/>
              </a:ext>
            </a:extLst>
          </p:cNvPr>
          <p:cNvSpPr/>
          <p:nvPr/>
        </p:nvSpPr>
        <p:spPr>
          <a:xfrm>
            <a:off x="21669113" y="5429777"/>
            <a:ext cx="1074028" cy="100596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04" name="直接连接符 1103">
            <a:extLst>
              <a:ext uri="{FF2B5EF4-FFF2-40B4-BE49-F238E27FC236}">
                <a16:creationId xmlns:a16="http://schemas.microsoft.com/office/drawing/2014/main" id="{F9AAE9A0-7976-C3D0-92C2-F9E383D92CCA}"/>
              </a:ext>
            </a:extLst>
          </p:cNvPr>
          <p:cNvCxnSpPr/>
          <p:nvPr/>
        </p:nvCxnSpPr>
        <p:spPr>
          <a:xfrm flipV="1">
            <a:off x="21611411" y="5480072"/>
            <a:ext cx="57701" cy="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直接连接符 1104">
            <a:extLst>
              <a:ext uri="{FF2B5EF4-FFF2-40B4-BE49-F238E27FC236}">
                <a16:creationId xmlns:a16="http://schemas.microsoft.com/office/drawing/2014/main" id="{7AFB59CE-0D91-C1D4-A426-E313C81F4B3C}"/>
              </a:ext>
            </a:extLst>
          </p:cNvPr>
          <p:cNvCxnSpPr/>
          <p:nvPr/>
        </p:nvCxnSpPr>
        <p:spPr>
          <a:xfrm flipV="1">
            <a:off x="22744319" y="5480063"/>
            <a:ext cx="49949" cy="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06" name="组合 1105">
            <a:extLst>
              <a:ext uri="{FF2B5EF4-FFF2-40B4-BE49-F238E27FC236}">
                <a16:creationId xmlns:a16="http://schemas.microsoft.com/office/drawing/2014/main" id="{EE954D08-11C7-A342-BF05-FCAF0998E5D7}"/>
              </a:ext>
            </a:extLst>
          </p:cNvPr>
          <p:cNvGrpSpPr/>
          <p:nvPr/>
        </p:nvGrpSpPr>
        <p:grpSpPr>
          <a:xfrm>
            <a:off x="21338817" y="5429770"/>
            <a:ext cx="266412" cy="100595"/>
            <a:chOff x="14204038" y="12858750"/>
            <a:chExt cx="877721" cy="270608"/>
          </a:xfrm>
        </p:grpSpPr>
        <p:cxnSp>
          <p:nvCxnSpPr>
            <p:cNvPr id="1245" name="直接箭头连接符 1244">
              <a:extLst>
                <a:ext uri="{FF2B5EF4-FFF2-40B4-BE49-F238E27FC236}">
                  <a16:creationId xmlns:a16="http://schemas.microsoft.com/office/drawing/2014/main" id="{89C8E9A8-8C54-C393-A01B-BCD74A79D9ED}"/>
                </a:ext>
              </a:extLst>
            </p:cNvPr>
            <p:cNvCxnSpPr>
              <a:stCxn id="1246" idx="3"/>
              <a:endCxn id="1247" idx="3"/>
            </p:cNvCxnSpPr>
            <p:nvPr/>
          </p:nvCxnSpPr>
          <p:spPr>
            <a:xfrm flipV="1">
              <a:off x="14602981" y="12994049"/>
              <a:ext cx="478778" cy="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6" name="矩形 1245">
              <a:extLst>
                <a:ext uri="{FF2B5EF4-FFF2-40B4-BE49-F238E27FC236}">
                  <a16:creationId xmlns:a16="http://schemas.microsoft.com/office/drawing/2014/main" id="{0E9DFBEA-2B5F-BA54-331E-B2CDE95F32E7}"/>
                </a:ext>
              </a:extLst>
            </p:cNvPr>
            <p:cNvSpPr/>
            <p:nvPr/>
          </p:nvSpPr>
          <p:spPr>
            <a:xfrm>
              <a:off x="14214326" y="12858750"/>
              <a:ext cx="388655" cy="2706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7" name="矩形 1246">
              <a:extLst>
                <a:ext uri="{FF2B5EF4-FFF2-40B4-BE49-F238E27FC236}">
                  <a16:creationId xmlns:a16="http://schemas.microsoft.com/office/drawing/2014/main" id="{69D77E83-93F3-740A-ADAC-53787F8A6FAE}"/>
                </a:ext>
              </a:extLst>
            </p:cNvPr>
            <p:cNvSpPr/>
            <p:nvPr/>
          </p:nvSpPr>
          <p:spPr>
            <a:xfrm>
              <a:off x="14204038" y="12858750"/>
              <a:ext cx="877721" cy="2705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107" name="组合 1106">
            <a:extLst>
              <a:ext uri="{FF2B5EF4-FFF2-40B4-BE49-F238E27FC236}">
                <a16:creationId xmlns:a16="http://schemas.microsoft.com/office/drawing/2014/main" id="{83F7C3BB-A1A0-1466-F3A0-88B1EC208122}"/>
              </a:ext>
            </a:extLst>
          </p:cNvPr>
          <p:cNvGrpSpPr/>
          <p:nvPr/>
        </p:nvGrpSpPr>
        <p:grpSpPr>
          <a:xfrm rot="10800000">
            <a:off x="22795447" y="5429765"/>
            <a:ext cx="266412" cy="100595"/>
            <a:chOff x="14204038" y="12858750"/>
            <a:chExt cx="877721" cy="270608"/>
          </a:xfrm>
        </p:grpSpPr>
        <p:cxnSp>
          <p:nvCxnSpPr>
            <p:cNvPr id="1242" name="直接箭头连接符 1241">
              <a:extLst>
                <a:ext uri="{FF2B5EF4-FFF2-40B4-BE49-F238E27FC236}">
                  <a16:creationId xmlns:a16="http://schemas.microsoft.com/office/drawing/2014/main" id="{36FD995A-1D5C-A722-DD44-CDF6CC60DD7C}"/>
                </a:ext>
              </a:extLst>
            </p:cNvPr>
            <p:cNvCxnSpPr>
              <a:stCxn id="1243" idx="3"/>
              <a:endCxn id="1244" idx="3"/>
            </p:cNvCxnSpPr>
            <p:nvPr/>
          </p:nvCxnSpPr>
          <p:spPr>
            <a:xfrm flipV="1">
              <a:off x="14602981" y="12994049"/>
              <a:ext cx="478778" cy="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43" name="矩形 1242">
              <a:extLst>
                <a:ext uri="{FF2B5EF4-FFF2-40B4-BE49-F238E27FC236}">
                  <a16:creationId xmlns:a16="http://schemas.microsoft.com/office/drawing/2014/main" id="{F837B460-E46E-76A3-6F06-EC3ACC04F08B}"/>
                </a:ext>
              </a:extLst>
            </p:cNvPr>
            <p:cNvSpPr/>
            <p:nvPr/>
          </p:nvSpPr>
          <p:spPr>
            <a:xfrm>
              <a:off x="14214326" y="12858750"/>
              <a:ext cx="388655" cy="2706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4" name="矩形 1243">
              <a:extLst>
                <a:ext uri="{FF2B5EF4-FFF2-40B4-BE49-F238E27FC236}">
                  <a16:creationId xmlns:a16="http://schemas.microsoft.com/office/drawing/2014/main" id="{81FE0397-B885-7365-E6DC-F18CBEC24108}"/>
                </a:ext>
              </a:extLst>
            </p:cNvPr>
            <p:cNvSpPr/>
            <p:nvPr/>
          </p:nvSpPr>
          <p:spPr>
            <a:xfrm>
              <a:off x="14204038" y="12858750"/>
              <a:ext cx="877721" cy="2705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08" name="矩形 1107">
            <a:extLst>
              <a:ext uri="{FF2B5EF4-FFF2-40B4-BE49-F238E27FC236}">
                <a16:creationId xmlns:a16="http://schemas.microsoft.com/office/drawing/2014/main" id="{53EE5B63-395F-8E24-7252-C7BAD9D7A123}"/>
              </a:ext>
            </a:extLst>
          </p:cNvPr>
          <p:cNvSpPr/>
          <p:nvPr/>
        </p:nvSpPr>
        <p:spPr>
          <a:xfrm>
            <a:off x="21327169" y="5202594"/>
            <a:ext cx="39292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TIR</a:t>
            </a:r>
            <a:endParaRPr lang="zh-CN" altLang="en-US" sz="1000" b="1" dirty="0"/>
          </a:p>
        </p:txBody>
      </p:sp>
      <p:sp>
        <p:nvSpPr>
          <p:cNvPr id="1109" name="矩形 1108">
            <a:extLst>
              <a:ext uri="{FF2B5EF4-FFF2-40B4-BE49-F238E27FC236}">
                <a16:creationId xmlns:a16="http://schemas.microsoft.com/office/drawing/2014/main" id="{87A8E385-5AFC-49E4-0FD9-4396C6C0C30D}"/>
              </a:ext>
            </a:extLst>
          </p:cNvPr>
          <p:cNvSpPr/>
          <p:nvPr/>
        </p:nvSpPr>
        <p:spPr>
          <a:xfrm>
            <a:off x="22811863" y="5202594"/>
            <a:ext cx="44012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TIR</a:t>
            </a:r>
            <a:endParaRPr lang="zh-CN" altLang="en-US" sz="1000" b="1" dirty="0"/>
          </a:p>
        </p:txBody>
      </p:sp>
      <p:cxnSp>
        <p:nvCxnSpPr>
          <p:cNvPr id="1110" name="直接箭头连接符 1109">
            <a:extLst>
              <a:ext uri="{FF2B5EF4-FFF2-40B4-BE49-F238E27FC236}">
                <a16:creationId xmlns:a16="http://schemas.microsoft.com/office/drawing/2014/main" id="{067FEA5E-1327-67EE-DF2C-6D15DDB7F62D}"/>
              </a:ext>
            </a:extLst>
          </p:cNvPr>
          <p:cNvCxnSpPr/>
          <p:nvPr/>
        </p:nvCxnSpPr>
        <p:spPr>
          <a:xfrm>
            <a:off x="22177862" y="5013896"/>
            <a:ext cx="0" cy="39585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1" name="矩形 1110">
            <a:extLst>
              <a:ext uri="{FF2B5EF4-FFF2-40B4-BE49-F238E27FC236}">
                <a16:creationId xmlns:a16="http://schemas.microsoft.com/office/drawing/2014/main" id="{E3343DF9-3226-984A-8AC8-3EBE27E4DA6D}"/>
              </a:ext>
            </a:extLst>
          </p:cNvPr>
          <p:cNvSpPr/>
          <p:nvPr/>
        </p:nvSpPr>
        <p:spPr>
          <a:xfrm>
            <a:off x="20820103" y="3915308"/>
            <a:ext cx="122484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2" name="等腰三角形 1111">
            <a:extLst>
              <a:ext uri="{FF2B5EF4-FFF2-40B4-BE49-F238E27FC236}">
                <a16:creationId xmlns:a16="http://schemas.microsoft.com/office/drawing/2014/main" id="{A8A9359E-ABFE-B0C7-EE15-B44C35E09296}"/>
              </a:ext>
            </a:extLst>
          </p:cNvPr>
          <p:cNvSpPr/>
          <p:nvPr/>
        </p:nvSpPr>
        <p:spPr>
          <a:xfrm>
            <a:off x="20820103" y="3919232"/>
            <a:ext cx="110092" cy="977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3" name="矩形 1112">
            <a:extLst>
              <a:ext uri="{FF2B5EF4-FFF2-40B4-BE49-F238E27FC236}">
                <a16:creationId xmlns:a16="http://schemas.microsoft.com/office/drawing/2014/main" id="{CD8C032E-2389-36FC-CE00-883BC32515F9}"/>
              </a:ext>
            </a:extLst>
          </p:cNvPr>
          <p:cNvSpPr/>
          <p:nvPr/>
        </p:nvSpPr>
        <p:spPr>
          <a:xfrm>
            <a:off x="20802904" y="4079982"/>
            <a:ext cx="4213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TSD</a:t>
            </a:r>
            <a:endParaRPr lang="zh-CN" altLang="en-US" sz="1000" b="1" dirty="0"/>
          </a:p>
        </p:txBody>
      </p:sp>
      <p:sp>
        <p:nvSpPr>
          <p:cNvPr id="1114" name="矩形 1113">
            <a:extLst>
              <a:ext uri="{FF2B5EF4-FFF2-40B4-BE49-F238E27FC236}">
                <a16:creationId xmlns:a16="http://schemas.microsoft.com/office/drawing/2014/main" id="{322F85D4-B7BD-E0D4-9293-C2F738AEEFA8}"/>
              </a:ext>
            </a:extLst>
          </p:cNvPr>
          <p:cNvSpPr/>
          <p:nvPr/>
        </p:nvSpPr>
        <p:spPr>
          <a:xfrm>
            <a:off x="23498243" y="3915308"/>
            <a:ext cx="118686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5" name="等腰三角形 1114">
            <a:extLst>
              <a:ext uri="{FF2B5EF4-FFF2-40B4-BE49-F238E27FC236}">
                <a16:creationId xmlns:a16="http://schemas.microsoft.com/office/drawing/2014/main" id="{8F6FB6F3-5766-A550-D414-F407AD9206C1}"/>
              </a:ext>
            </a:extLst>
          </p:cNvPr>
          <p:cNvSpPr/>
          <p:nvPr/>
        </p:nvSpPr>
        <p:spPr>
          <a:xfrm>
            <a:off x="23506837" y="3917581"/>
            <a:ext cx="110092" cy="977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6" name="矩形 1115">
            <a:extLst>
              <a:ext uri="{FF2B5EF4-FFF2-40B4-BE49-F238E27FC236}">
                <a16:creationId xmlns:a16="http://schemas.microsoft.com/office/drawing/2014/main" id="{54BA9C71-D9D1-FEA8-CD1F-C57C96AC7C6A}"/>
              </a:ext>
            </a:extLst>
          </p:cNvPr>
          <p:cNvSpPr/>
          <p:nvPr/>
        </p:nvSpPr>
        <p:spPr>
          <a:xfrm>
            <a:off x="23448006" y="4079982"/>
            <a:ext cx="42136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TSD</a:t>
            </a:r>
            <a:endParaRPr lang="zh-CN" altLang="en-US" sz="1000" b="1" dirty="0"/>
          </a:p>
        </p:txBody>
      </p:sp>
      <p:sp>
        <p:nvSpPr>
          <p:cNvPr id="1117" name="矩形 1116">
            <a:extLst>
              <a:ext uri="{FF2B5EF4-FFF2-40B4-BE49-F238E27FC236}">
                <a16:creationId xmlns:a16="http://schemas.microsoft.com/office/drawing/2014/main" id="{5CAB7553-30A3-77FB-E5AD-4BD207870C5B}"/>
              </a:ext>
            </a:extLst>
          </p:cNvPr>
          <p:cNvSpPr/>
          <p:nvPr/>
        </p:nvSpPr>
        <p:spPr>
          <a:xfrm>
            <a:off x="20942861" y="3917440"/>
            <a:ext cx="961895" cy="1040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8" name="矩形 1117">
            <a:extLst>
              <a:ext uri="{FF2B5EF4-FFF2-40B4-BE49-F238E27FC236}">
                <a16:creationId xmlns:a16="http://schemas.microsoft.com/office/drawing/2014/main" id="{37353A42-C271-A24F-A353-45AAC29C6D1A}"/>
              </a:ext>
            </a:extLst>
          </p:cNvPr>
          <p:cNvSpPr/>
          <p:nvPr/>
        </p:nvSpPr>
        <p:spPr>
          <a:xfrm>
            <a:off x="22467771" y="3915308"/>
            <a:ext cx="1030472" cy="1040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9" name="矩形 1118">
            <a:extLst>
              <a:ext uri="{FF2B5EF4-FFF2-40B4-BE49-F238E27FC236}">
                <a16:creationId xmlns:a16="http://schemas.microsoft.com/office/drawing/2014/main" id="{7F915321-F84E-AC49-5912-B42FDC4AD6FD}"/>
              </a:ext>
            </a:extLst>
          </p:cNvPr>
          <p:cNvSpPr/>
          <p:nvPr/>
        </p:nvSpPr>
        <p:spPr>
          <a:xfrm>
            <a:off x="20817468" y="4264872"/>
            <a:ext cx="2796828" cy="1019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0" name="矩形 1119">
            <a:extLst>
              <a:ext uri="{FF2B5EF4-FFF2-40B4-BE49-F238E27FC236}">
                <a16:creationId xmlns:a16="http://schemas.microsoft.com/office/drawing/2014/main" id="{BF908924-8505-FD72-3365-89C4492EBA0E}"/>
              </a:ext>
            </a:extLst>
          </p:cNvPr>
          <p:cNvSpPr/>
          <p:nvPr/>
        </p:nvSpPr>
        <p:spPr>
          <a:xfrm>
            <a:off x="20817468" y="4262740"/>
            <a:ext cx="122484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1" name="等腰三角形 1120">
            <a:extLst>
              <a:ext uri="{FF2B5EF4-FFF2-40B4-BE49-F238E27FC236}">
                <a16:creationId xmlns:a16="http://schemas.microsoft.com/office/drawing/2014/main" id="{8765F8B1-618E-1A1F-A01B-C422B5641F9F}"/>
              </a:ext>
            </a:extLst>
          </p:cNvPr>
          <p:cNvSpPr/>
          <p:nvPr/>
        </p:nvSpPr>
        <p:spPr>
          <a:xfrm>
            <a:off x="20817468" y="4266664"/>
            <a:ext cx="110092" cy="977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2" name="矩形 1121">
            <a:extLst>
              <a:ext uri="{FF2B5EF4-FFF2-40B4-BE49-F238E27FC236}">
                <a16:creationId xmlns:a16="http://schemas.microsoft.com/office/drawing/2014/main" id="{AF4E770E-9BBF-FF40-B488-D1E0B64925A1}"/>
              </a:ext>
            </a:extLst>
          </p:cNvPr>
          <p:cNvSpPr/>
          <p:nvPr/>
        </p:nvSpPr>
        <p:spPr>
          <a:xfrm>
            <a:off x="20818894" y="4396291"/>
            <a:ext cx="392674" cy="21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TSD</a:t>
            </a:r>
            <a:endParaRPr lang="zh-CN" altLang="en-US" sz="1000" b="1" dirty="0"/>
          </a:p>
        </p:txBody>
      </p:sp>
      <p:sp>
        <p:nvSpPr>
          <p:cNvPr id="1123" name="矩形 1122">
            <a:extLst>
              <a:ext uri="{FF2B5EF4-FFF2-40B4-BE49-F238E27FC236}">
                <a16:creationId xmlns:a16="http://schemas.microsoft.com/office/drawing/2014/main" id="{7E562AF4-D152-1995-F261-BEA9F6CEF4A9}"/>
              </a:ext>
            </a:extLst>
          </p:cNvPr>
          <p:cNvSpPr/>
          <p:nvPr/>
        </p:nvSpPr>
        <p:spPr>
          <a:xfrm>
            <a:off x="23495609" y="4262740"/>
            <a:ext cx="118686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4" name="等腰三角形 1123">
            <a:extLst>
              <a:ext uri="{FF2B5EF4-FFF2-40B4-BE49-F238E27FC236}">
                <a16:creationId xmlns:a16="http://schemas.microsoft.com/office/drawing/2014/main" id="{72C34F8D-BB6D-37F9-4F2A-4D560D5F7C86}"/>
              </a:ext>
            </a:extLst>
          </p:cNvPr>
          <p:cNvSpPr/>
          <p:nvPr/>
        </p:nvSpPr>
        <p:spPr>
          <a:xfrm>
            <a:off x="23504204" y="4265013"/>
            <a:ext cx="110092" cy="977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5" name="矩形 1124">
            <a:extLst>
              <a:ext uri="{FF2B5EF4-FFF2-40B4-BE49-F238E27FC236}">
                <a16:creationId xmlns:a16="http://schemas.microsoft.com/office/drawing/2014/main" id="{5E10075C-A66A-3946-63F9-0E38604681C3}"/>
              </a:ext>
            </a:extLst>
          </p:cNvPr>
          <p:cNvSpPr/>
          <p:nvPr/>
        </p:nvSpPr>
        <p:spPr>
          <a:xfrm>
            <a:off x="23456488" y="4396292"/>
            <a:ext cx="42848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TSD</a:t>
            </a:r>
            <a:endParaRPr lang="zh-CN" altLang="en-US" sz="1000" b="1" dirty="0"/>
          </a:p>
        </p:txBody>
      </p:sp>
      <p:sp>
        <p:nvSpPr>
          <p:cNvPr id="1126" name="矩形 1125">
            <a:extLst>
              <a:ext uri="{FF2B5EF4-FFF2-40B4-BE49-F238E27FC236}">
                <a16:creationId xmlns:a16="http://schemas.microsoft.com/office/drawing/2014/main" id="{8CD3DF74-54B9-8FF8-8F34-FC3038DD5E6B}"/>
              </a:ext>
            </a:extLst>
          </p:cNvPr>
          <p:cNvSpPr/>
          <p:nvPr/>
        </p:nvSpPr>
        <p:spPr>
          <a:xfrm>
            <a:off x="20940227" y="4264872"/>
            <a:ext cx="961895" cy="1040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7" name="矩形 1126">
            <a:extLst>
              <a:ext uri="{FF2B5EF4-FFF2-40B4-BE49-F238E27FC236}">
                <a16:creationId xmlns:a16="http://schemas.microsoft.com/office/drawing/2014/main" id="{0C3D62C8-A908-ECB6-9BA7-56C9BB1AF560}"/>
              </a:ext>
            </a:extLst>
          </p:cNvPr>
          <p:cNvSpPr/>
          <p:nvPr/>
        </p:nvSpPr>
        <p:spPr>
          <a:xfrm>
            <a:off x="22465137" y="4258019"/>
            <a:ext cx="1030472" cy="1087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8" name="矩形 1127">
            <a:extLst>
              <a:ext uri="{FF2B5EF4-FFF2-40B4-BE49-F238E27FC236}">
                <a16:creationId xmlns:a16="http://schemas.microsoft.com/office/drawing/2014/main" id="{50395F82-368B-9E5F-A350-D2F4C2513AFA}"/>
              </a:ext>
            </a:extLst>
          </p:cNvPr>
          <p:cNvSpPr/>
          <p:nvPr/>
        </p:nvSpPr>
        <p:spPr>
          <a:xfrm>
            <a:off x="20804802" y="4875015"/>
            <a:ext cx="2796828" cy="10193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29" name="矩形 1128">
            <a:extLst>
              <a:ext uri="{FF2B5EF4-FFF2-40B4-BE49-F238E27FC236}">
                <a16:creationId xmlns:a16="http://schemas.microsoft.com/office/drawing/2014/main" id="{483F8844-AB4F-D72E-14CF-B49E38C6603A}"/>
              </a:ext>
            </a:extLst>
          </p:cNvPr>
          <p:cNvSpPr/>
          <p:nvPr/>
        </p:nvSpPr>
        <p:spPr>
          <a:xfrm>
            <a:off x="20804802" y="4872882"/>
            <a:ext cx="122484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0" name="等腰三角形 1129">
            <a:extLst>
              <a:ext uri="{FF2B5EF4-FFF2-40B4-BE49-F238E27FC236}">
                <a16:creationId xmlns:a16="http://schemas.microsoft.com/office/drawing/2014/main" id="{E141905D-DDB4-B56E-BE81-A4945DF9A8B8}"/>
              </a:ext>
            </a:extLst>
          </p:cNvPr>
          <p:cNvSpPr/>
          <p:nvPr/>
        </p:nvSpPr>
        <p:spPr>
          <a:xfrm>
            <a:off x="20804802" y="4876806"/>
            <a:ext cx="110092" cy="977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1" name="矩形 1130">
            <a:extLst>
              <a:ext uri="{FF2B5EF4-FFF2-40B4-BE49-F238E27FC236}">
                <a16:creationId xmlns:a16="http://schemas.microsoft.com/office/drawing/2014/main" id="{319AFE7B-29C5-426A-8791-0D5B565B4CA0}"/>
              </a:ext>
            </a:extLst>
          </p:cNvPr>
          <p:cNvSpPr/>
          <p:nvPr/>
        </p:nvSpPr>
        <p:spPr>
          <a:xfrm>
            <a:off x="20800890" y="5006433"/>
            <a:ext cx="4353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TSD</a:t>
            </a:r>
            <a:endParaRPr lang="zh-CN" altLang="en-US" sz="1000" b="1" dirty="0"/>
          </a:p>
        </p:txBody>
      </p:sp>
      <p:sp>
        <p:nvSpPr>
          <p:cNvPr id="1132" name="矩形 1131">
            <a:extLst>
              <a:ext uri="{FF2B5EF4-FFF2-40B4-BE49-F238E27FC236}">
                <a16:creationId xmlns:a16="http://schemas.microsoft.com/office/drawing/2014/main" id="{4F5FF742-E882-2A45-CA97-D64812A2E71C}"/>
              </a:ext>
            </a:extLst>
          </p:cNvPr>
          <p:cNvSpPr/>
          <p:nvPr/>
        </p:nvSpPr>
        <p:spPr>
          <a:xfrm>
            <a:off x="23482942" y="4872882"/>
            <a:ext cx="118686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3" name="等腰三角形 1132">
            <a:extLst>
              <a:ext uri="{FF2B5EF4-FFF2-40B4-BE49-F238E27FC236}">
                <a16:creationId xmlns:a16="http://schemas.microsoft.com/office/drawing/2014/main" id="{3B59AFED-8625-3880-4835-29AE1368AFFE}"/>
              </a:ext>
            </a:extLst>
          </p:cNvPr>
          <p:cNvSpPr/>
          <p:nvPr/>
        </p:nvSpPr>
        <p:spPr>
          <a:xfrm>
            <a:off x="23491537" y="4875156"/>
            <a:ext cx="110092" cy="977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4" name="矩形 1133">
            <a:extLst>
              <a:ext uri="{FF2B5EF4-FFF2-40B4-BE49-F238E27FC236}">
                <a16:creationId xmlns:a16="http://schemas.microsoft.com/office/drawing/2014/main" id="{1AEE20FB-B8C1-B458-F938-2ACCCBE9DA4C}"/>
              </a:ext>
            </a:extLst>
          </p:cNvPr>
          <p:cNvSpPr/>
          <p:nvPr/>
        </p:nvSpPr>
        <p:spPr>
          <a:xfrm>
            <a:off x="23434860" y="5006433"/>
            <a:ext cx="386405" cy="21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TSD</a:t>
            </a:r>
            <a:endParaRPr lang="zh-CN" altLang="en-US" sz="1000" b="1" dirty="0"/>
          </a:p>
        </p:txBody>
      </p:sp>
      <p:sp>
        <p:nvSpPr>
          <p:cNvPr id="1135" name="矩形 1134">
            <a:extLst>
              <a:ext uri="{FF2B5EF4-FFF2-40B4-BE49-F238E27FC236}">
                <a16:creationId xmlns:a16="http://schemas.microsoft.com/office/drawing/2014/main" id="{BED6F049-B66A-718C-4C9F-E4BDAB222D2A}"/>
              </a:ext>
            </a:extLst>
          </p:cNvPr>
          <p:cNvSpPr/>
          <p:nvPr/>
        </p:nvSpPr>
        <p:spPr>
          <a:xfrm>
            <a:off x="20927560" y="4875015"/>
            <a:ext cx="961895" cy="10406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6" name="矩形 1135">
            <a:extLst>
              <a:ext uri="{FF2B5EF4-FFF2-40B4-BE49-F238E27FC236}">
                <a16:creationId xmlns:a16="http://schemas.microsoft.com/office/drawing/2014/main" id="{39B0902D-CB36-91DB-838A-F0196D41EFB6}"/>
              </a:ext>
            </a:extLst>
          </p:cNvPr>
          <p:cNvSpPr/>
          <p:nvPr/>
        </p:nvSpPr>
        <p:spPr>
          <a:xfrm>
            <a:off x="22452471" y="4868161"/>
            <a:ext cx="1030472" cy="10878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37" name="文本框 1136">
            <a:extLst>
              <a:ext uri="{FF2B5EF4-FFF2-40B4-BE49-F238E27FC236}">
                <a16:creationId xmlns:a16="http://schemas.microsoft.com/office/drawing/2014/main" id="{EB41D9B7-D24D-5F4D-3A88-2264E5890CFE}"/>
              </a:ext>
            </a:extLst>
          </p:cNvPr>
          <p:cNvSpPr txBox="1"/>
          <p:nvPr/>
        </p:nvSpPr>
        <p:spPr>
          <a:xfrm rot="5400000">
            <a:off x="22021621" y="4485682"/>
            <a:ext cx="417815" cy="20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… …</a:t>
            </a:r>
            <a:endParaRPr lang="zh-CN" altLang="en-US" sz="1200" dirty="0"/>
          </a:p>
        </p:txBody>
      </p:sp>
      <p:grpSp>
        <p:nvGrpSpPr>
          <p:cNvPr id="1138" name="组合 1137">
            <a:extLst>
              <a:ext uri="{FF2B5EF4-FFF2-40B4-BE49-F238E27FC236}">
                <a16:creationId xmlns:a16="http://schemas.microsoft.com/office/drawing/2014/main" id="{7D5E6DC8-7DE5-6A53-653B-581438609BC0}"/>
              </a:ext>
            </a:extLst>
          </p:cNvPr>
          <p:cNvGrpSpPr/>
          <p:nvPr/>
        </p:nvGrpSpPr>
        <p:grpSpPr>
          <a:xfrm>
            <a:off x="21211568" y="5429765"/>
            <a:ext cx="122484" cy="101347"/>
            <a:chOff x="3316944" y="12473730"/>
            <a:chExt cx="403536" cy="279942"/>
          </a:xfrm>
        </p:grpSpPr>
        <p:sp>
          <p:nvSpPr>
            <p:cNvPr id="1240" name="矩形 1239">
              <a:extLst>
                <a:ext uri="{FF2B5EF4-FFF2-40B4-BE49-F238E27FC236}">
                  <a16:creationId xmlns:a16="http://schemas.microsoft.com/office/drawing/2014/main" id="{E4E930E7-1615-826C-5637-1A78E4422834}"/>
                </a:ext>
              </a:extLst>
            </p:cNvPr>
            <p:cNvSpPr/>
            <p:nvPr/>
          </p:nvSpPr>
          <p:spPr>
            <a:xfrm>
              <a:off x="3316944" y="12473730"/>
              <a:ext cx="403536" cy="27994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1" name="等腰三角形 1240">
              <a:extLst>
                <a:ext uri="{FF2B5EF4-FFF2-40B4-BE49-F238E27FC236}">
                  <a16:creationId xmlns:a16="http://schemas.microsoft.com/office/drawing/2014/main" id="{B7BB53FF-D6BC-02E6-C59C-88EBAD4CB4D7}"/>
                </a:ext>
              </a:extLst>
            </p:cNvPr>
            <p:cNvSpPr/>
            <p:nvPr/>
          </p:nvSpPr>
          <p:spPr>
            <a:xfrm>
              <a:off x="3316944" y="12484286"/>
              <a:ext cx="362710" cy="26290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39" name="矩形 1138">
            <a:extLst>
              <a:ext uri="{FF2B5EF4-FFF2-40B4-BE49-F238E27FC236}">
                <a16:creationId xmlns:a16="http://schemas.microsoft.com/office/drawing/2014/main" id="{4135C6BD-2F62-88DB-F28C-546AAB27C989}"/>
              </a:ext>
            </a:extLst>
          </p:cNvPr>
          <p:cNvSpPr/>
          <p:nvPr/>
        </p:nvSpPr>
        <p:spPr>
          <a:xfrm>
            <a:off x="21030941" y="5567816"/>
            <a:ext cx="435307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TSD</a:t>
            </a:r>
            <a:endParaRPr lang="zh-CN" altLang="en-US" sz="1000" b="1" dirty="0"/>
          </a:p>
        </p:txBody>
      </p:sp>
      <p:grpSp>
        <p:nvGrpSpPr>
          <p:cNvPr id="1140" name="组合 1139">
            <a:extLst>
              <a:ext uri="{FF2B5EF4-FFF2-40B4-BE49-F238E27FC236}">
                <a16:creationId xmlns:a16="http://schemas.microsoft.com/office/drawing/2014/main" id="{E6B25FBD-0EAB-E859-8ED7-042EF7AE7D75}"/>
              </a:ext>
            </a:extLst>
          </p:cNvPr>
          <p:cNvGrpSpPr/>
          <p:nvPr/>
        </p:nvGrpSpPr>
        <p:grpSpPr>
          <a:xfrm>
            <a:off x="23061859" y="5429765"/>
            <a:ext cx="122484" cy="101347"/>
            <a:chOff x="3316944" y="12473730"/>
            <a:chExt cx="403536" cy="279942"/>
          </a:xfrm>
        </p:grpSpPr>
        <p:sp>
          <p:nvSpPr>
            <p:cNvPr id="1238" name="矩形 1237">
              <a:extLst>
                <a:ext uri="{FF2B5EF4-FFF2-40B4-BE49-F238E27FC236}">
                  <a16:creationId xmlns:a16="http://schemas.microsoft.com/office/drawing/2014/main" id="{4C7A0C2B-1C31-3D72-1A05-565E5EBC3C18}"/>
                </a:ext>
              </a:extLst>
            </p:cNvPr>
            <p:cNvSpPr/>
            <p:nvPr/>
          </p:nvSpPr>
          <p:spPr>
            <a:xfrm>
              <a:off x="3316944" y="12473730"/>
              <a:ext cx="403536" cy="27994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9" name="等腰三角形 1238">
              <a:extLst>
                <a:ext uri="{FF2B5EF4-FFF2-40B4-BE49-F238E27FC236}">
                  <a16:creationId xmlns:a16="http://schemas.microsoft.com/office/drawing/2014/main" id="{950895BE-5C00-4478-3342-14FCCD2CFBF9}"/>
                </a:ext>
              </a:extLst>
            </p:cNvPr>
            <p:cNvSpPr/>
            <p:nvPr/>
          </p:nvSpPr>
          <p:spPr>
            <a:xfrm>
              <a:off x="3316944" y="12484286"/>
              <a:ext cx="362710" cy="26290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41" name="矩形 1140">
            <a:extLst>
              <a:ext uri="{FF2B5EF4-FFF2-40B4-BE49-F238E27FC236}">
                <a16:creationId xmlns:a16="http://schemas.microsoft.com/office/drawing/2014/main" id="{BA97D68C-C68A-0BA1-5DEB-A04AB636CDB4}"/>
              </a:ext>
            </a:extLst>
          </p:cNvPr>
          <p:cNvSpPr/>
          <p:nvPr/>
        </p:nvSpPr>
        <p:spPr>
          <a:xfrm>
            <a:off x="22998994" y="5542398"/>
            <a:ext cx="457493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TSD</a:t>
            </a:r>
            <a:endParaRPr lang="zh-CN" altLang="en-US" sz="1000" b="1" dirty="0"/>
          </a:p>
        </p:txBody>
      </p:sp>
      <p:sp>
        <p:nvSpPr>
          <p:cNvPr id="1142" name="矩形 1141">
            <a:extLst>
              <a:ext uri="{FF2B5EF4-FFF2-40B4-BE49-F238E27FC236}">
                <a16:creationId xmlns:a16="http://schemas.microsoft.com/office/drawing/2014/main" id="{DA515B4F-0102-FED8-5202-FA65D4E0AE2E}"/>
              </a:ext>
            </a:extLst>
          </p:cNvPr>
          <p:cNvSpPr/>
          <p:nvPr/>
        </p:nvSpPr>
        <p:spPr>
          <a:xfrm>
            <a:off x="19259436" y="4298067"/>
            <a:ext cx="12208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b="1" dirty="0"/>
              <a:t>① </a:t>
            </a:r>
            <a:r>
              <a:rPr lang="en-US" altLang="zh-CN" sz="1000" b="1" dirty="0"/>
              <a:t>M</a:t>
            </a:r>
            <a:r>
              <a:rPr lang="zh-CN" altLang="en-US" sz="1000" b="1" dirty="0"/>
              <a:t>ultiple cop</a:t>
            </a:r>
            <a:r>
              <a:rPr lang="en-US" altLang="zh-CN" sz="1000" b="1" dirty="0" err="1"/>
              <a:t>ies</a:t>
            </a:r>
            <a:endParaRPr lang="zh-CN" altLang="en-US" sz="1000" b="1" dirty="0"/>
          </a:p>
        </p:txBody>
      </p:sp>
      <p:sp>
        <p:nvSpPr>
          <p:cNvPr id="1143" name="矩形 1142">
            <a:extLst>
              <a:ext uri="{FF2B5EF4-FFF2-40B4-BE49-F238E27FC236}">
                <a16:creationId xmlns:a16="http://schemas.microsoft.com/office/drawing/2014/main" id="{6486C266-1FEB-9B73-F687-08F1DCA19790}"/>
              </a:ext>
            </a:extLst>
          </p:cNvPr>
          <p:cNvSpPr/>
          <p:nvPr/>
        </p:nvSpPr>
        <p:spPr>
          <a:xfrm>
            <a:off x="21641037" y="5702039"/>
            <a:ext cx="522170" cy="91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/>
              <a:t>Reliable DNA-TIR transposon</a:t>
            </a:r>
            <a:endParaRPr lang="zh-CN" altLang="en-US" sz="1000" b="1" dirty="0"/>
          </a:p>
        </p:txBody>
      </p:sp>
      <p:cxnSp>
        <p:nvCxnSpPr>
          <p:cNvPr id="1144" name="直接箭头连接符 1143">
            <a:extLst>
              <a:ext uri="{FF2B5EF4-FFF2-40B4-BE49-F238E27FC236}">
                <a16:creationId xmlns:a16="http://schemas.microsoft.com/office/drawing/2014/main" id="{26BFF611-8855-5D6E-41E3-51F6A6A3B2D3}"/>
              </a:ext>
            </a:extLst>
          </p:cNvPr>
          <p:cNvCxnSpPr>
            <a:stCxn id="1135" idx="1"/>
            <a:endCxn id="1135" idx="3"/>
          </p:cNvCxnSpPr>
          <p:nvPr/>
        </p:nvCxnSpPr>
        <p:spPr>
          <a:xfrm>
            <a:off x="20927560" y="4927048"/>
            <a:ext cx="961895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5" name="直接箭头连接符 1144">
            <a:extLst>
              <a:ext uri="{FF2B5EF4-FFF2-40B4-BE49-F238E27FC236}">
                <a16:creationId xmlns:a16="http://schemas.microsoft.com/office/drawing/2014/main" id="{6D0A0714-57DA-A2C2-5380-5FBFDF722F23}"/>
              </a:ext>
            </a:extLst>
          </p:cNvPr>
          <p:cNvCxnSpPr>
            <a:stCxn id="1136" idx="3"/>
            <a:endCxn id="1136" idx="1"/>
          </p:cNvCxnSpPr>
          <p:nvPr/>
        </p:nvCxnSpPr>
        <p:spPr>
          <a:xfrm flipH="1">
            <a:off x="22452471" y="4922555"/>
            <a:ext cx="103047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6" name="直接箭头连接符 1145">
            <a:extLst>
              <a:ext uri="{FF2B5EF4-FFF2-40B4-BE49-F238E27FC236}">
                <a16:creationId xmlns:a16="http://schemas.microsoft.com/office/drawing/2014/main" id="{5F7D0449-64B1-655A-2929-4880D0DC826C}"/>
              </a:ext>
            </a:extLst>
          </p:cNvPr>
          <p:cNvCxnSpPr>
            <a:stCxn id="1126" idx="1"/>
            <a:endCxn id="1126" idx="3"/>
          </p:cNvCxnSpPr>
          <p:nvPr/>
        </p:nvCxnSpPr>
        <p:spPr>
          <a:xfrm>
            <a:off x="20940227" y="4316904"/>
            <a:ext cx="961895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7" name="直接箭头连接符 1146">
            <a:extLst>
              <a:ext uri="{FF2B5EF4-FFF2-40B4-BE49-F238E27FC236}">
                <a16:creationId xmlns:a16="http://schemas.microsoft.com/office/drawing/2014/main" id="{C210C7F8-C7AC-CD4B-F03C-F51C5927E28F}"/>
              </a:ext>
            </a:extLst>
          </p:cNvPr>
          <p:cNvCxnSpPr>
            <a:stCxn id="1127" idx="3"/>
            <a:endCxn id="1127" idx="1"/>
          </p:cNvCxnSpPr>
          <p:nvPr/>
        </p:nvCxnSpPr>
        <p:spPr>
          <a:xfrm flipH="1">
            <a:off x="22465137" y="4312411"/>
            <a:ext cx="103047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8" name="直接箭头连接符 1147">
            <a:extLst>
              <a:ext uri="{FF2B5EF4-FFF2-40B4-BE49-F238E27FC236}">
                <a16:creationId xmlns:a16="http://schemas.microsoft.com/office/drawing/2014/main" id="{D60CDFC9-5BC9-CDE6-6708-47754F23B604}"/>
              </a:ext>
            </a:extLst>
          </p:cNvPr>
          <p:cNvCxnSpPr>
            <a:stCxn id="1117" idx="1"/>
            <a:endCxn id="1117" idx="3"/>
          </p:cNvCxnSpPr>
          <p:nvPr/>
        </p:nvCxnSpPr>
        <p:spPr>
          <a:xfrm>
            <a:off x="20942861" y="3969472"/>
            <a:ext cx="961895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9" name="直接箭头连接符 1148">
            <a:extLst>
              <a:ext uri="{FF2B5EF4-FFF2-40B4-BE49-F238E27FC236}">
                <a16:creationId xmlns:a16="http://schemas.microsoft.com/office/drawing/2014/main" id="{EAEA33BD-A08A-F1FB-5381-13F222508B45}"/>
              </a:ext>
            </a:extLst>
          </p:cNvPr>
          <p:cNvCxnSpPr>
            <a:stCxn id="1118" idx="3"/>
            <a:endCxn id="1118" idx="1"/>
          </p:cNvCxnSpPr>
          <p:nvPr/>
        </p:nvCxnSpPr>
        <p:spPr>
          <a:xfrm flipH="1">
            <a:off x="22467771" y="3967340"/>
            <a:ext cx="103047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0" name="矩形 1149">
            <a:extLst>
              <a:ext uri="{FF2B5EF4-FFF2-40B4-BE49-F238E27FC236}">
                <a16:creationId xmlns:a16="http://schemas.microsoft.com/office/drawing/2014/main" id="{ABCB5A9A-713F-FD16-5DD4-9D011494A912}"/>
              </a:ext>
            </a:extLst>
          </p:cNvPr>
          <p:cNvSpPr/>
          <p:nvPr/>
        </p:nvSpPr>
        <p:spPr>
          <a:xfrm>
            <a:off x="21852605" y="5188790"/>
            <a:ext cx="941663" cy="21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Internal sequence</a:t>
            </a:r>
            <a:endParaRPr lang="zh-CN" altLang="en-US" sz="1000" b="1" dirty="0"/>
          </a:p>
        </p:txBody>
      </p:sp>
      <p:sp>
        <p:nvSpPr>
          <p:cNvPr id="1151" name="矩形 1150">
            <a:extLst>
              <a:ext uri="{FF2B5EF4-FFF2-40B4-BE49-F238E27FC236}">
                <a16:creationId xmlns:a16="http://schemas.microsoft.com/office/drawing/2014/main" id="{DF07707F-F03A-A9B5-AEAA-10DD7976A41D}"/>
              </a:ext>
            </a:extLst>
          </p:cNvPr>
          <p:cNvSpPr/>
          <p:nvPr/>
        </p:nvSpPr>
        <p:spPr>
          <a:xfrm>
            <a:off x="25258381" y="3292492"/>
            <a:ext cx="2373149" cy="10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2" name="矩形 1151">
            <a:extLst>
              <a:ext uri="{FF2B5EF4-FFF2-40B4-BE49-F238E27FC236}">
                <a16:creationId xmlns:a16="http://schemas.microsoft.com/office/drawing/2014/main" id="{B807AF39-6E49-0108-3532-63C2C5075A7C}"/>
              </a:ext>
            </a:extLst>
          </p:cNvPr>
          <p:cNvSpPr/>
          <p:nvPr/>
        </p:nvSpPr>
        <p:spPr>
          <a:xfrm>
            <a:off x="24932945" y="3293451"/>
            <a:ext cx="325435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3" name="矩形 1152">
            <a:extLst>
              <a:ext uri="{FF2B5EF4-FFF2-40B4-BE49-F238E27FC236}">
                <a16:creationId xmlns:a16="http://schemas.microsoft.com/office/drawing/2014/main" id="{92766B8C-F212-8653-877C-301E7DCAF70C}"/>
              </a:ext>
            </a:extLst>
          </p:cNvPr>
          <p:cNvSpPr/>
          <p:nvPr/>
        </p:nvSpPr>
        <p:spPr>
          <a:xfrm>
            <a:off x="27630336" y="3293537"/>
            <a:ext cx="325435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4" name="矩形 1153">
            <a:extLst>
              <a:ext uri="{FF2B5EF4-FFF2-40B4-BE49-F238E27FC236}">
                <a16:creationId xmlns:a16="http://schemas.microsoft.com/office/drawing/2014/main" id="{B2E0391A-1E50-C972-438C-4EDA6A301596}"/>
              </a:ext>
            </a:extLst>
          </p:cNvPr>
          <p:cNvSpPr/>
          <p:nvPr/>
        </p:nvSpPr>
        <p:spPr>
          <a:xfrm>
            <a:off x="25173598" y="3293451"/>
            <a:ext cx="961895" cy="1040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5" name="等腰三角形 1154">
            <a:extLst>
              <a:ext uri="{FF2B5EF4-FFF2-40B4-BE49-F238E27FC236}">
                <a16:creationId xmlns:a16="http://schemas.microsoft.com/office/drawing/2014/main" id="{9366D792-9D0A-7A45-9756-CC2DAAA79DF8}"/>
              </a:ext>
            </a:extLst>
          </p:cNvPr>
          <p:cNvSpPr/>
          <p:nvPr/>
        </p:nvSpPr>
        <p:spPr>
          <a:xfrm>
            <a:off x="25050839" y="3297374"/>
            <a:ext cx="110092" cy="977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6" name="等腰三角形 1155">
            <a:extLst>
              <a:ext uri="{FF2B5EF4-FFF2-40B4-BE49-F238E27FC236}">
                <a16:creationId xmlns:a16="http://schemas.microsoft.com/office/drawing/2014/main" id="{6DD5A804-3530-B057-5472-89694E3C5B3F}"/>
              </a:ext>
            </a:extLst>
          </p:cNvPr>
          <p:cNvSpPr/>
          <p:nvPr/>
        </p:nvSpPr>
        <p:spPr>
          <a:xfrm>
            <a:off x="27737574" y="3295811"/>
            <a:ext cx="110092" cy="977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7" name="矩形 1156">
            <a:extLst>
              <a:ext uri="{FF2B5EF4-FFF2-40B4-BE49-F238E27FC236}">
                <a16:creationId xmlns:a16="http://schemas.microsoft.com/office/drawing/2014/main" id="{4F258E98-A756-1256-022F-E682E7F5FCFC}"/>
              </a:ext>
            </a:extLst>
          </p:cNvPr>
          <p:cNvSpPr/>
          <p:nvPr/>
        </p:nvSpPr>
        <p:spPr>
          <a:xfrm>
            <a:off x="26698507" y="3291090"/>
            <a:ext cx="1030472" cy="1087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58" name="矩形 1157">
            <a:extLst>
              <a:ext uri="{FF2B5EF4-FFF2-40B4-BE49-F238E27FC236}">
                <a16:creationId xmlns:a16="http://schemas.microsoft.com/office/drawing/2014/main" id="{081A766F-F366-D887-B997-533E9ECFAFF2}"/>
              </a:ext>
            </a:extLst>
          </p:cNvPr>
          <p:cNvSpPr/>
          <p:nvPr/>
        </p:nvSpPr>
        <p:spPr>
          <a:xfrm>
            <a:off x="25503330" y="1752837"/>
            <a:ext cx="643323" cy="91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/>
              <a:t>(B) Search for fine-grained boundary</a:t>
            </a:r>
            <a:endParaRPr lang="zh-CN" altLang="en-US" sz="1000" b="1" dirty="0"/>
          </a:p>
        </p:txBody>
      </p:sp>
      <p:sp>
        <p:nvSpPr>
          <p:cNvPr id="1159" name="矩形 1158">
            <a:extLst>
              <a:ext uri="{FF2B5EF4-FFF2-40B4-BE49-F238E27FC236}">
                <a16:creationId xmlns:a16="http://schemas.microsoft.com/office/drawing/2014/main" id="{8CF6957B-C18F-37FF-5FBA-2D2DE4D81A88}"/>
              </a:ext>
            </a:extLst>
          </p:cNvPr>
          <p:cNvSpPr/>
          <p:nvPr/>
        </p:nvSpPr>
        <p:spPr>
          <a:xfrm>
            <a:off x="24994230" y="3427088"/>
            <a:ext cx="442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TSD</a:t>
            </a:r>
            <a:endParaRPr lang="zh-CN" altLang="en-US" sz="1000" b="1" dirty="0"/>
          </a:p>
        </p:txBody>
      </p:sp>
      <p:sp>
        <p:nvSpPr>
          <p:cNvPr id="1160" name="矩形 1159">
            <a:extLst>
              <a:ext uri="{FF2B5EF4-FFF2-40B4-BE49-F238E27FC236}">
                <a16:creationId xmlns:a16="http://schemas.microsoft.com/office/drawing/2014/main" id="{34D42E0B-C434-6A6A-9135-24549EC7ED53}"/>
              </a:ext>
            </a:extLst>
          </p:cNvPr>
          <p:cNvSpPr/>
          <p:nvPr/>
        </p:nvSpPr>
        <p:spPr>
          <a:xfrm>
            <a:off x="27726097" y="3427088"/>
            <a:ext cx="44263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TSD</a:t>
            </a:r>
            <a:endParaRPr lang="zh-CN" altLang="en-US" sz="1000" b="1" dirty="0"/>
          </a:p>
        </p:txBody>
      </p:sp>
      <p:sp>
        <p:nvSpPr>
          <p:cNvPr id="1161" name="矩形 1160">
            <a:extLst>
              <a:ext uri="{FF2B5EF4-FFF2-40B4-BE49-F238E27FC236}">
                <a16:creationId xmlns:a16="http://schemas.microsoft.com/office/drawing/2014/main" id="{075E51E4-1EA9-C478-DF96-FBADDA6C2B22}"/>
              </a:ext>
            </a:extLst>
          </p:cNvPr>
          <p:cNvSpPr/>
          <p:nvPr/>
        </p:nvSpPr>
        <p:spPr>
          <a:xfrm>
            <a:off x="25320485" y="3789655"/>
            <a:ext cx="2192266" cy="10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2" name="矩形 1161">
            <a:extLst>
              <a:ext uri="{FF2B5EF4-FFF2-40B4-BE49-F238E27FC236}">
                <a16:creationId xmlns:a16="http://schemas.microsoft.com/office/drawing/2014/main" id="{51C37581-4FF4-90F1-E4EA-94D0606882AE}"/>
              </a:ext>
            </a:extLst>
          </p:cNvPr>
          <p:cNvSpPr/>
          <p:nvPr/>
        </p:nvSpPr>
        <p:spPr>
          <a:xfrm>
            <a:off x="24932945" y="3790614"/>
            <a:ext cx="387541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3" name="矩形 1162">
            <a:extLst>
              <a:ext uri="{FF2B5EF4-FFF2-40B4-BE49-F238E27FC236}">
                <a16:creationId xmlns:a16="http://schemas.microsoft.com/office/drawing/2014/main" id="{E5D217F4-882B-1249-745E-1B8F67D6301F}"/>
              </a:ext>
            </a:extLst>
          </p:cNvPr>
          <p:cNvSpPr/>
          <p:nvPr/>
        </p:nvSpPr>
        <p:spPr>
          <a:xfrm>
            <a:off x="27512751" y="3790700"/>
            <a:ext cx="443021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4" name="矩形 1163">
            <a:extLst>
              <a:ext uri="{FF2B5EF4-FFF2-40B4-BE49-F238E27FC236}">
                <a16:creationId xmlns:a16="http://schemas.microsoft.com/office/drawing/2014/main" id="{2440D772-AA1A-F145-39FA-DB7118D5565E}"/>
              </a:ext>
            </a:extLst>
          </p:cNvPr>
          <p:cNvSpPr/>
          <p:nvPr/>
        </p:nvSpPr>
        <p:spPr>
          <a:xfrm>
            <a:off x="25320485" y="3790614"/>
            <a:ext cx="815007" cy="1040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5" name="等腰三角形 1164">
            <a:extLst>
              <a:ext uri="{FF2B5EF4-FFF2-40B4-BE49-F238E27FC236}">
                <a16:creationId xmlns:a16="http://schemas.microsoft.com/office/drawing/2014/main" id="{859639BF-F240-C3FB-3E00-CEEAFFC1293A}"/>
              </a:ext>
            </a:extLst>
          </p:cNvPr>
          <p:cNvSpPr/>
          <p:nvPr/>
        </p:nvSpPr>
        <p:spPr>
          <a:xfrm>
            <a:off x="25198643" y="3794538"/>
            <a:ext cx="110092" cy="977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6" name="等腰三角形 1165">
            <a:extLst>
              <a:ext uri="{FF2B5EF4-FFF2-40B4-BE49-F238E27FC236}">
                <a16:creationId xmlns:a16="http://schemas.microsoft.com/office/drawing/2014/main" id="{BF4D50E6-DD1C-3413-F3A1-4047DC51005D}"/>
              </a:ext>
            </a:extLst>
          </p:cNvPr>
          <p:cNvSpPr/>
          <p:nvPr/>
        </p:nvSpPr>
        <p:spPr>
          <a:xfrm>
            <a:off x="27517851" y="3792974"/>
            <a:ext cx="110092" cy="977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7" name="矩形 1166">
            <a:extLst>
              <a:ext uri="{FF2B5EF4-FFF2-40B4-BE49-F238E27FC236}">
                <a16:creationId xmlns:a16="http://schemas.microsoft.com/office/drawing/2014/main" id="{4A3D29D5-80C1-A333-9601-91A6B4C5423E}"/>
              </a:ext>
            </a:extLst>
          </p:cNvPr>
          <p:cNvSpPr/>
          <p:nvPr/>
        </p:nvSpPr>
        <p:spPr>
          <a:xfrm>
            <a:off x="26698507" y="3788253"/>
            <a:ext cx="814243" cy="1087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8" name="矩形 1167">
            <a:extLst>
              <a:ext uri="{FF2B5EF4-FFF2-40B4-BE49-F238E27FC236}">
                <a16:creationId xmlns:a16="http://schemas.microsoft.com/office/drawing/2014/main" id="{ED276D41-2C13-25B0-ADEE-9C4A38ED1FED}"/>
              </a:ext>
            </a:extLst>
          </p:cNvPr>
          <p:cNvSpPr/>
          <p:nvPr/>
        </p:nvSpPr>
        <p:spPr>
          <a:xfrm>
            <a:off x="25108131" y="3924250"/>
            <a:ext cx="431045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TSD</a:t>
            </a:r>
            <a:endParaRPr lang="zh-CN" altLang="en-US" sz="1000" b="1" dirty="0"/>
          </a:p>
        </p:txBody>
      </p:sp>
      <p:sp>
        <p:nvSpPr>
          <p:cNvPr id="1169" name="矩形 1168">
            <a:extLst>
              <a:ext uri="{FF2B5EF4-FFF2-40B4-BE49-F238E27FC236}">
                <a16:creationId xmlns:a16="http://schemas.microsoft.com/office/drawing/2014/main" id="{14147F69-2B69-E231-01E2-0C3C20AB02B1}"/>
              </a:ext>
            </a:extLst>
          </p:cNvPr>
          <p:cNvSpPr/>
          <p:nvPr/>
        </p:nvSpPr>
        <p:spPr>
          <a:xfrm>
            <a:off x="27441434" y="3924250"/>
            <a:ext cx="467558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TSD</a:t>
            </a:r>
            <a:endParaRPr lang="zh-CN" altLang="en-US" sz="1000" b="1" dirty="0"/>
          </a:p>
        </p:txBody>
      </p:sp>
      <p:sp>
        <p:nvSpPr>
          <p:cNvPr id="1170" name="矩形 1169">
            <a:extLst>
              <a:ext uri="{FF2B5EF4-FFF2-40B4-BE49-F238E27FC236}">
                <a16:creationId xmlns:a16="http://schemas.microsoft.com/office/drawing/2014/main" id="{F4881348-A780-EC0C-86CA-F23796164BAB}"/>
              </a:ext>
            </a:extLst>
          </p:cNvPr>
          <p:cNvSpPr/>
          <p:nvPr/>
        </p:nvSpPr>
        <p:spPr>
          <a:xfrm>
            <a:off x="25322192" y="4474882"/>
            <a:ext cx="2192266" cy="10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1" name="矩形 1170">
            <a:extLst>
              <a:ext uri="{FF2B5EF4-FFF2-40B4-BE49-F238E27FC236}">
                <a16:creationId xmlns:a16="http://schemas.microsoft.com/office/drawing/2014/main" id="{5778E3C7-11AA-0A82-AA50-4511D05D1FCA}"/>
              </a:ext>
            </a:extLst>
          </p:cNvPr>
          <p:cNvSpPr/>
          <p:nvPr/>
        </p:nvSpPr>
        <p:spPr>
          <a:xfrm>
            <a:off x="24934652" y="4475840"/>
            <a:ext cx="387541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2" name="矩形 1171">
            <a:extLst>
              <a:ext uri="{FF2B5EF4-FFF2-40B4-BE49-F238E27FC236}">
                <a16:creationId xmlns:a16="http://schemas.microsoft.com/office/drawing/2014/main" id="{75B88AE6-D8CD-08E1-3794-1E0D9ABAEB3A}"/>
              </a:ext>
            </a:extLst>
          </p:cNvPr>
          <p:cNvSpPr/>
          <p:nvPr/>
        </p:nvSpPr>
        <p:spPr>
          <a:xfrm>
            <a:off x="27514458" y="4475927"/>
            <a:ext cx="443021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3" name="矩形 1172">
            <a:extLst>
              <a:ext uri="{FF2B5EF4-FFF2-40B4-BE49-F238E27FC236}">
                <a16:creationId xmlns:a16="http://schemas.microsoft.com/office/drawing/2014/main" id="{060DEBBD-34A6-B726-03EA-D79CCFE6A0B5}"/>
              </a:ext>
            </a:extLst>
          </p:cNvPr>
          <p:cNvSpPr/>
          <p:nvPr/>
        </p:nvSpPr>
        <p:spPr>
          <a:xfrm>
            <a:off x="25322192" y="4475840"/>
            <a:ext cx="815007" cy="1040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4" name="等腰三角形 1173">
            <a:extLst>
              <a:ext uri="{FF2B5EF4-FFF2-40B4-BE49-F238E27FC236}">
                <a16:creationId xmlns:a16="http://schemas.microsoft.com/office/drawing/2014/main" id="{4B85FF45-A39A-F96E-2264-96FADB171D46}"/>
              </a:ext>
            </a:extLst>
          </p:cNvPr>
          <p:cNvSpPr/>
          <p:nvPr/>
        </p:nvSpPr>
        <p:spPr>
          <a:xfrm>
            <a:off x="25270105" y="4479764"/>
            <a:ext cx="40337" cy="977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5" name="矩形 1174">
            <a:extLst>
              <a:ext uri="{FF2B5EF4-FFF2-40B4-BE49-F238E27FC236}">
                <a16:creationId xmlns:a16="http://schemas.microsoft.com/office/drawing/2014/main" id="{42E58E93-B608-8438-A90C-D32F6471F6AF}"/>
              </a:ext>
            </a:extLst>
          </p:cNvPr>
          <p:cNvSpPr/>
          <p:nvPr/>
        </p:nvSpPr>
        <p:spPr>
          <a:xfrm>
            <a:off x="26700214" y="4473479"/>
            <a:ext cx="814243" cy="1087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6" name="矩形 1175">
            <a:extLst>
              <a:ext uri="{FF2B5EF4-FFF2-40B4-BE49-F238E27FC236}">
                <a16:creationId xmlns:a16="http://schemas.microsoft.com/office/drawing/2014/main" id="{279A05C2-9875-8DE1-8047-70DF1D21EF83}"/>
              </a:ext>
            </a:extLst>
          </p:cNvPr>
          <p:cNvSpPr/>
          <p:nvPr/>
        </p:nvSpPr>
        <p:spPr>
          <a:xfrm>
            <a:off x="25111545" y="4609477"/>
            <a:ext cx="443594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TSD</a:t>
            </a:r>
            <a:endParaRPr lang="zh-CN" altLang="en-US" sz="1000" b="1" dirty="0"/>
          </a:p>
        </p:txBody>
      </p:sp>
      <p:sp>
        <p:nvSpPr>
          <p:cNvPr id="1177" name="矩形 1176">
            <a:extLst>
              <a:ext uri="{FF2B5EF4-FFF2-40B4-BE49-F238E27FC236}">
                <a16:creationId xmlns:a16="http://schemas.microsoft.com/office/drawing/2014/main" id="{C4B8D1CF-8758-A4ED-A480-4134EB747AE0}"/>
              </a:ext>
            </a:extLst>
          </p:cNvPr>
          <p:cNvSpPr/>
          <p:nvPr/>
        </p:nvSpPr>
        <p:spPr>
          <a:xfrm>
            <a:off x="27444848" y="4609477"/>
            <a:ext cx="4430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TSD</a:t>
            </a:r>
            <a:endParaRPr lang="zh-CN" altLang="en-US" sz="1000" b="1" dirty="0"/>
          </a:p>
        </p:txBody>
      </p:sp>
      <p:sp>
        <p:nvSpPr>
          <p:cNvPr id="1178" name="等腰三角形 1177">
            <a:extLst>
              <a:ext uri="{FF2B5EF4-FFF2-40B4-BE49-F238E27FC236}">
                <a16:creationId xmlns:a16="http://schemas.microsoft.com/office/drawing/2014/main" id="{04B40B90-D9E6-BD22-E1A7-67B535AEBDBE}"/>
              </a:ext>
            </a:extLst>
          </p:cNvPr>
          <p:cNvSpPr/>
          <p:nvPr/>
        </p:nvSpPr>
        <p:spPr>
          <a:xfrm>
            <a:off x="27526419" y="4478950"/>
            <a:ext cx="40337" cy="977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9" name="文本框 1178">
            <a:extLst>
              <a:ext uri="{FF2B5EF4-FFF2-40B4-BE49-F238E27FC236}">
                <a16:creationId xmlns:a16="http://schemas.microsoft.com/office/drawing/2014/main" id="{C3A9D739-5AB7-5D60-7622-6ACE9F5105E4}"/>
              </a:ext>
            </a:extLst>
          </p:cNvPr>
          <p:cNvSpPr txBox="1"/>
          <p:nvPr/>
        </p:nvSpPr>
        <p:spPr>
          <a:xfrm rot="5400000">
            <a:off x="26248819" y="4170827"/>
            <a:ext cx="417815" cy="2042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… …</a:t>
            </a:r>
            <a:endParaRPr lang="zh-CN" altLang="en-US" sz="1200" dirty="0"/>
          </a:p>
        </p:txBody>
      </p:sp>
      <p:sp>
        <p:nvSpPr>
          <p:cNvPr id="1180" name="矩形 1179">
            <a:extLst>
              <a:ext uri="{FF2B5EF4-FFF2-40B4-BE49-F238E27FC236}">
                <a16:creationId xmlns:a16="http://schemas.microsoft.com/office/drawing/2014/main" id="{B1EADC72-8820-09D8-8540-274FF8C12D66}"/>
              </a:ext>
            </a:extLst>
          </p:cNvPr>
          <p:cNvSpPr/>
          <p:nvPr/>
        </p:nvSpPr>
        <p:spPr>
          <a:xfrm>
            <a:off x="25232342" y="5455344"/>
            <a:ext cx="2373149" cy="10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1" name="矩形 1180">
            <a:extLst>
              <a:ext uri="{FF2B5EF4-FFF2-40B4-BE49-F238E27FC236}">
                <a16:creationId xmlns:a16="http://schemas.microsoft.com/office/drawing/2014/main" id="{28265D5B-C2E9-58E9-12E0-6D806D827ABD}"/>
              </a:ext>
            </a:extLst>
          </p:cNvPr>
          <p:cNvSpPr/>
          <p:nvPr/>
        </p:nvSpPr>
        <p:spPr>
          <a:xfrm>
            <a:off x="24906907" y="5456302"/>
            <a:ext cx="325435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2" name="矩形 1181">
            <a:extLst>
              <a:ext uri="{FF2B5EF4-FFF2-40B4-BE49-F238E27FC236}">
                <a16:creationId xmlns:a16="http://schemas.microsoft.com/office/drawing/2014/main" id="{48B29C0C-8EC9-61D9-C21A-5A3C977BE636}"/>
              </a:ext>
            </a:extLst>
          </p:cNvPr>
          <p:cNvSpPr/>
          <p:nvPr/>
        </p:nvSpPr>
        <p:spPr>
          <a:xfrm>
            <a:off x="27604297" y="5456389"/>
            <a:ext cx="325435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3" name="矩形 1182">
            <a:extLst>
              <a:ext uri="{FF2B5EF4-FFF2-40B4-BE49-F238E27FC236}">
                <a16:creationId xmlns:a16="http://schemas.microsoft.com/office/drawing/2014/main" id="{1D899C7D-395B-DA1C-1231-0A86AD48E7F7}"/>
              </a:ext>
            </a:extLst>
          </p:cNvPr>
          <p:cNvSpPr/>
          <p:nvPr/>
        </p:nvSpPr>
        <p:spPr>
          <a:xfrm>
            <a:off x="25147560" y="5456302"/>
            <a:ext cx="961895" cy="1040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4" name="等腰三角形 1183">
            <a:extLst>
              <a:ext uri="{FF2B5EF4-FFF2-40B4-BE49-F238E27FC236}">
                <a16:creationId xmlns:a16="http://schemas.microsoft.com/office/drawing/2014/main" id="{1A4A10DC-0091-A34E-1A57-FE3B9DFB3167}"/>
              </a:ext>
            </a:extLst>
          </p:cNvPr>
          <p:cNvSpPr/>
          <p:nvPr/>
        </p:nvSpPr>
        <p:spPr>
          <a:xfrm>
            <a:off x="25024800" y="5460226"/>
            <a:ext cx="110092" cy="977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5" name="等腰三角形 1184">
            <a:extLst>
              <a:ext uri="{FF2B5EF4-FFF2-40B4-BE49-F238E27FC236}">
                <a16:creationId xmlns:a16="http://schemas.microsoft.com/office/drawing/2014/main" id="{7E961783-AD6B-2B50-CBA0-F8571558E072}"/>
              </a:ext>
            </a:extLst>
          </p:cNvPr>
          <p:cNvSpPr/>
          <p:nvPr/>
        </p:nvSpPr>
        <p:spPr>
          <a:xfrm>
            <a:off x="27711536" y="5458663"/>
            <a:ext cx="110092" cy="97732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6" name="矩形 1185">
            <a:extLst>
              <a:ext uri="{FF2B5EF4-FFF2-40B4-BE49-F238E27FC236}">
                <a16:creationId xmlns:a16="http://schemas.microsoft.com/office/drawing/2014/main" id="{E184591D-8A9D-B8C3-F3C0-366052BB2A15}"/>
              </a:ext>
            </a:extLst>
          </p:cNvPr>
          <p:cNvSpPr/>
          <p:nvPr/>
        </p:nvSpPr>
        <p:spPr>
          <a:xfrm>
            <a:off x="26672469" y="5453941"/>
            <a:ext cx="1030472" cy="1087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7" name="矩形 1186">
            <a:extLst>
              <a:ext uri="{FF2B5EF4-FFF2-40B4-BE49-F238E27FC236}">
                <a16:creationId xmlns:a16="http://schemas.microsoft.com/office/drawing/2014/main" id="{6C27666D-BB17-DFBC-7EAD-3D44F1D886B1}"/>
              </a:ext>
            </a:extLst>
          </p:cNvPr>
          <p:cNvSpPr/>
          <p:nvPr/>
        </p:nvSpPr>
        <p:spPr>
          <a:xfrm>
            <a:off x="24928545" y="5589938"/>
            <a:ext cx="47402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TSD</a:t>
            </a:r>
            <a:endParaRPr lang="zh-CN" altLang="en-US" sz="1000" b="1" dirty="0"/>
          </a:p>
        </p:txBody>
      </p:sp>
      <p:sp>
        <p:nvSpPr>
          <p:cNvPr id="1188" name="矩形 1187">
            <a:extLst>
              <a:ext uri="{FF2B5EF4-FFF2-40B4-BE49-F238E27FC236}">
                <a16:creationId xmlns:a16="http://schemas.microsoft.com/office/drawing/2014/main" id="{A028CA57-5224-24D7-FC86-9EB96280BCF1}"/>
              </a:ext>
            </a:extLst>
          </p:cNvPr>
          <p:cNvSpPr/>
          <p:nvPr/>
        </p:nvSpPr>
        <p:spPr>
          <a:xfrm>
            <a:off x="27615492" y="5589939"/>
            <a:ext cx="443021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TSD</a:t>
            </a:r>
            <a:endParaRPr lang="zh-CN" altLang="en-US" sz="1000" b="1" dirty="0"/>
          </a:p>
        </p:txBody>
      </p:sp>
      <p:sp>
        <p:nvSpPr>
          <p:cNvPr id="1189" name="矩形 1188">
            <a:extLst>
              <a:ext uri="{FF2B5EF4-FFF2-40B4-BE49-F238E27FC236}">
                <a16:creationId xmlns:a16="http://schemas.microsoft.com/office/drawing/2014/main" id="{A0E734D6-4969-9B04-E54B-437680D28D0F}"/>
              </a:ext>
            </a:extLst>
          </p:cNvPr>
          <p:cNvSpPr/>
          <p:nvPr/>
        </p:nvSpPr>
        <p:spPr>
          <a:xfrm>
            <a:off x="24151243" y="1562837"/>
            <a:ext cx="4253205" cy="4362778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190" name="矩形 1189">
            <a:extLst>
              <a:ext uri="{FF2B5EF4-FFF2-40B4-BE49-F238E27FC236}">
                <a16:creationId xmlns:a16="http://schemas.microsoft.com/office/drawing/2014/main" id="{57ADBB8A-9FDA-7656-03DA-EAA3D8CD8AF9}"/>
              </a:ext>
            </a:extLst>
          </p:cNvPr>
          <p:cNvSpPr/>
          <p:nvPr/>
        </p:nvSpPr>
        <p:spPr>
          <a:xfrm>
            <a:off x="25244221" y="2310775"/>
            <a:ext cx="2373149" cy="1062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1" name="矩形 1190">
            <a:extLst>
              <a:ext uri="{FF2B5EF4-FFF2-40B4-BE49-F238E27FC236}">
                <a16:creationId xmlns:a16="http://schemas.microsoft.com/office/drawing/2014/main" id="{92487475-3901-D54C-2668-CA3D5F23A823}"/>
              </a:ext>
            </a:extLst>
          </p:cNvPr>
          <p:cNvSpPr/>
          <p:nvPr/>
        </p:nvSpPr>
        <p:spPr>
          <a:xfrm>
            <a:off x="25347862" y="2311733"/>
            <a:ext cx="802588" cy="104065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2" name="矩形 1191">
            <a:extLst>
              <a:ext uri="{FF2B5EF4-FFF2-40B4-BE49-F238E27FC236}">
                <a16:creationId xmlns:a16="http://schemas.microsoft.com/office/drawing/2014/main" id="{41042E0B-32D8-BF7D-9AD6-0B75A298D7A1}"/>
              </a:ext>
            </a:extLst>
          </p:cNvPr>
          <p:cNvSpPr/>
          <p:nvPr/>
        </p:nvSpPr>
        <p:spPr>
          <a:xfrm>
            <a:off x="25050820" y="1934253"/>
            <a:ext cx="5906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raw lts</a:t>
            </a:r>
            <a:endParaRPr lang="zh-CN" altLang="en-US" sz="1000" b="1" dirty="0"/>
          </a:p>
        </p:txBody>
      </p:sp>
      <p:cxnSp>
        <p:nvCxnSpPr>
          <p:cNvPr id="1193" name="直接箭头连接符 1192">
            <a:extLst>
              <a:ext uri="{FF2B5EF4-FFF2-40B4-BE49-F238E27FC236}">
                <a16:creationId xmlns:a16="http://schemas.microsoft.com/office/drawing/2014/main" id="{E72FF957-3946-3FE0-B18A-12C2BE14310C}"/>
              </a:ext>
            </a:extLst>
          </p:cNvPr>
          <p:cNvCxnSpPr>
            <a:cxnSpLocks/>
            <a:stCxn id="1191" idx="1"/>
            <a:endCxn id="1192" idx="2"/>
          </p:cNvCxnSpPr>
          <p:nvPr/>
        </p:nvCxnSpPr>
        <p:spPr>
          <a:xfrm flipH="1" flipV="1">
            <a:off x="25346128" y="2180474"/>
            <a:ext cx="1734" cy="18329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4" name="直接箭头连接符 1193">
            <a:extLst>
              <a:ext uri="{FF2B5EF4-FFF2-40B4-BE49-F238E27FC236}">
                <a16:creationId xmlns:a16="http://schemas.microsoft.com/office/drawing/2014/main" id="{C3C8BEF4-1161-FE4B-FC90-58751F91DC10}"/>
              </a:ext>
            </a:extLst>
          </p:cNvPr>
          <p:cNvCxnSpPr>
            <a:cxnSpLocks/>
            <a:stCxn id="1191" idx="3"/>
          </p:cNvCxnSpPr>
          <p:nvPr/>
        </p:nvCxnSpPr>
        <p:spPr>
          <a:xfrm flipH="1" flipV="1">
            <a:off x="26146652" y="2177594"/>
            <a:ext cx="3797" cy="186172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5" name="直接箭头连接符 1194">
            <a:extLst>
              <a:ext uri="{FF2B5EF4-FFF2-40B4-BE49-F238E27FC236}">
                <a16:creationId xmlns:a16="http://schemas.microsoft.com/office/drawing/2014/main" id="{452BF03E-3CA7-C126-A877-8D1221A62E5F}"/>
              </a:ext>
            </a:extLst>
          </p:cNvPr>
          <p:cNvCxnSpPr>
            <a:cxnSpLocks/>
            <a:stCxn id="1200" idx="1"/>
          </p:cNvCxnSpPr>
          <p:nvPr/>
        </p:nvCxnSpPr>
        <p:spPr>
          <a:xfrm flipV="1">
            <a:off x="26711142" y="2189872"/>
            <a:ext cx="0" cy="173895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6" name="直接箭头连接符 1195">
            <a:extLst>
              <a:ext uri="{FF2B5EF4-FFF2-40B4-BE49-F238E27FC236}">
                <a16:creationId xmlns:a16="http://schemas.microsoft.com/office/drawing/2014/main" id="{9C282E85-9EB6-D927-5C12-331177BC464A}"/>
              </a:ext>
            </a:extLst>
          </p:cNvPr>
          <p:cNvCxnSpPr>
            <a:cxnSpLocks/>
            <a:stCxn id="1200" idx="3"/>
            <a:endCxn id="1203" idx="2"/>
          </p:cNvCxnSpPr>
          <p:nvPr/>
        </p:nvCxnSpPr>
        <p:spPr>
          <a:xfrm flipH="1" flipV="1">
            <a:off x="27505987" y="2174990"/>
            <a:ext cx="9854" cy="18877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7" name="矩形 1196">
            <a:extLst>
              <a:ext uri="{FF2B5EF4-FFF2-40B4-BE49-F238E27FC236}">
                <a16:creationId xmlns:a16="http://schemas.microsoft.com/office/drawing/2014/main" id="{8B8BB16F-61D9-C967-12FB-4C054D76D30D}"/>
              </a:ext>
            </a:extLst>
          </p:cNvPr>
          <p:cNvSpPr/>
          <p:nvPr/>
        </p:nvSpPr>
        <p:spPr>
          <a:xfrm>
            <a:off x="24919980" y="2306540"/>
            <a:ext cx="325435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8" name="矩形 1197">
            <a:extLst>
              <a:ext uri="{FF2B5EF4-FFF2-40B4-BE49-F238E27FC236}">
                <a16:creationId xmlns:a16="http://schemas.microsoft.com/office/drawing/2014/main" id="{B6089E19-185C-0820-D0BB-D6B0B9AA1734}"/>
              </a:ext>
            </a:extLst>
          </p:cNvPr>
          <p:cNvSpPr/>
          <p:nvPr/>
        </p:nvSpPr>
        <p:spPr>
          <a:xfrm>
            <a:off x="27616176" y="2311820"/>
            <a:ext cx="325435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9" name="矩形 1198">
            <a:extLst>
              <a:ext uri="{FF2B5EF4-FFF2-40B4-BE49-F238E27FC236}">
                <a16:creationId xmlns:a16="http://schemas.microsoft.com/office/drawing/2014/main" id="{36CB60F4-60A3-D6B8-971E-966C6770CF31}"/>
              </a:ext>
            </a:extLst>
          </p:cNvPr>
          <p:cNvSpPr/>
          <p:nvPr/>
        </p:nvSpPr>
        <p:spPr>
          <a:xfrm>
            <a:off x="24161156" y="2256605"/>
            <a:ext cx="773033" cy="915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000" b="1" dirty="0"/>
              <a:t>① </a:t>
            </a:r>
            <a:r>
              <a:rPr lang="en-US" altLang="zh-CN" sz="1000" b="1" dirty="0"/>
              <a:t>Flanking 50bp at both ends</a:t>
            </a:r>
            <a:endParaRPr lang="zh-CN" altLang="en-US" sz="1000" b="1" dirty="0"/>
          </a:p>
        </p:txBody>
      </p:sp>
      <p:sp>
        <p:nvSpPr>
          <p:cNvPr id="1200" name="矩形 1199">
            <a:extLst>
              <a:ext uri="{FF2B5EF4-FFF2-40B4-BE49-F238E27FC236}">
                <a16:creationId xmlns:a16="http://schemas.microsoft.com/office/drawing/2014/main" id="{4E298557-AD00-0612-FC92-19D1BDE92B2E}"/>
              </a:ext>
            </a:extLst>
          </p:cNvPr>
          <p:cNvSpPr/>
          <p:nvPr/>
        </p:nvSpPr>
        <p:spPr>
          <a:xfrm>
            <a:off x="26711142" y="2309373"/>
            <a:ext cx="804699" cy="108786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1" name="矩形 1200">
            <a:extLst>
              <a:ext uri="{FF2B5EF4-FFF2-40B4-BE49-F238E27FC236}">
                <a16:creationId xmlns:a16="http://schemas.microsoft.com/office/drawing/2014/main" id="{9453AC16-2B95-3D5A-9419-96A33B9C2210}"/>
              </a:ext>
            </a:extLst>
          </p:cNvPr>
          <p:cNvSpPr/>
          <p:nvPr/>
        </p:nvSpPr>
        <p:spPr>
          <a:xfrm>
            <a:off x="25770859" y="1936131"/>
            <a:ext cx="590616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raw lte</a:t>
            </a:r>
            <a:endParaRPr lang="zh-CN" altLang="en-US" sz="1000" b="1" dirty="0"/>
          </a:p>
        </p:txBody>
      </p:sp>
      <p:sp>
        <p:nvSpPr>
          <p:cNvPr id="1202" name="矩形 1201">
            <a:extLst>
              <a:ext uri="{FF2B5EF4-FFF2-40B4-BE49-F238E27FC236}">
                <a16:creationId xmlns:a16="http://schemas.microsoft.com/office/drawing/2014/main" id="{1D2C2F4B-D238-4517-8E92-A96652F5D13C}"/>
              </a:ext>
            </a:extLst>
          </p:cNvPr>
          <p:cNvSpPr/>
          <p:nvPr/>
        </p:nvSpPr>
        <p:spPr>
          <a:xfrm>
            <a:off x="26486749" y="1936101"/>
            <a:ext cx="60791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raw rts</a:t>
            </a:r>
            <a:endParaRPr lang="zh-CN" altLang="en-US" sz="1000" b="1" dirty="0"/>
          </a:p>
        </p:txBody>
      </p:sp>
      <p:sp>
        <p:nvSpPr>
          <p:cNvPr id="1203" name="矩形 1202">
            <a:extLst>
              <a:ext uri="{FF2B5EF4-FFF2-40B4-BE49-F238E27FC236}">
                <a16:creationId xmlns:a16="http://schemas.microsoft.com/office/drawing/2014/main" id="{68F4D27E-6374-0325-6037-F2858D206B90}"/>
              </a:ext>
            </a:extLst>
          </p:cNvPr>
          <p:cNvSpPr/>
          <p:nvPr/>
        </p:nvSpPr>
        <p:spPr>
          <a:xfrm>
            <a:off x="27190346" y="1928769"/>
            <a:ext cx="631282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raw rte</a:t>
            </a:r>
            <a:endParaRPr lang="zh-CN" altLang="en-US" sz="1000" b="1" dirty="0"/>
          </a:p>
        </p:txBody>
      </p:sp>
      <p:sp>
        <p:nvSpPr>
          <p:cNvPr id="1204" name="右大括号 1203">
            <a:extLst>
              <a:ext uri="{FF2B5EF4-FFF2-40B4-BE49-F238E27FC236}">
                <a16:creationId xmlns:a16="http://schemas.microsoft.com/office/drawing/2014/main" id="{F153A046-B873-79C0-7090-2B5A2B7B2188}"/>
              </a:ext>
            </a:extLst>
          </p:cNvPr>
          <p:cNvSpPr/>
          <p:nvPr/>
        </p:nvSpPr>
        <p:spPr>
          <a:xfrm rot="5400000">
            <a:off x="25294568" y="2125774"/>
            <a:ext cx="116325" cy="7080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5" name="矩形 1204">
            <a:extLst>
              <a:ext uri="{FF2B5EF4-FFF2-40B4-BE49-F238E27FC236}">
                <a16:creationId xmlns:a16="http://schemas.microsoft.com/office/drawing/2014/main" id="{026BCF4C-4546-66FF-F001-083FFD8EDAEC}"/>
              </a:ext>
            </a:extLst>
          </p:cNvPr>
          <p:cNvSpPr/>
          <p:nvPr/>
        </p:nvSpPr>
        <p:spPr>
          <a:xfrm>
            <a:off x="25092170" y="2535256"/>
            <a:ext cx="374744" cy="91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b="1" dirty="0"/>
              <a:t>② </a:t>
            </a:r>
            <a:r>
              <a:rPr lang="en-US" altLang="zh-CN" sz="1000" b="1" dirty="0"/>
              <a:t>Near TSD search </a:t>
            </a:r>
            <a:endParaRPr lang="zh-CN" altLang="en-US" sz="1000" dirty="0"/>
          </a:p>
        </p:txBody>
      </p:sp>
      <p:sp>
        <p:nvSpPr>
          <p:cNvPr id="1206" name="矩形 1205">
            <a:extLst>
              <a:ext uri="{FF2B5EF4-FFF2-40B4-BE49-F238E27FC236}">
                <a16:creationId xmlns:a16="http://schemas.microsoft.com/office/drawing/2014/main" id="{1A78D850-2017-77BF-5A20-BF920906CE49}"/>
              </a:ext>
            </a:extLst>
          </p:cNvPr>
          <p:cNvSpPr/>
          <p:nvPr/>
        </p:nvSpPr>
        <p:spPr>
          <a:xfrm>
            <a:off x="27266134" y="2525719"/>
            <a:ext cx="374744" cy="91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b="1" dirty="0"/>
              <a:t>② </a:t>
            </a:r>
            <a:r>
              <a:rPr lang="en-US" altLang="zh-CN" sz="1000" b="1" dirty="0"/>
              <a:t>Near TSD search </a:t>
            </a:r>
            <a:endParaRPr lang="zh-CN" altLang="en-US" sz="1000" dirty="0"/>
          </a:p>
        </p:txBody>
      </p:sp>
      <p:sp>
        <p:nvSpPr>
          <p:cNvPr id="1207" name="右大括号 1206">
            <a:extLst>
              <a:ext uri="{FF2B5EF4-FFF2-40B4-BE49-F238E27FC236}">
                <a16:creationId xmlns:a16="http://schemas.microsoft.com/office/drawing/2014/main" id="{24F16416-57C8-55A3-0563-C744571D496E}"/>
              </a:ext>
            </a:extLst>
          </p:cNvPr>
          <p:cNvSpPr/>
          <p:nvPr/>
        </p:nvSpPr>
        <p:spPr>
          <a:xfrm rot="5400000">
            <a:off x="27457224" y="2125528"/>
            <a:ext cx="116325" cy="708028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08" name="直接箭头连接符 1207">
            <a:extLst>
              <a:ext uri="{FF2B5EF4-FFF2-40B4-BE49-F238E27FC236}">
                <a16:creationId xmlns:a16="http://schemas.microsoft.com/office/drawing/2014/main" id="{1A210587-BA98-E575-F7A6-F1C8DB678B37}"/>
              </a:ext>
            </a:extLst>
          </p:cNvPr>
          <p:cNvCxnSpPr>
            <a:stCxn id="1191" idx="1"/>
            <a:endCxn id="1191" idx="3"/>
          </p:cNvCxnSpPr>
          <p:nvPr/>
        </p:nvCxnSpPr>
        <p:spPr>
          <a:xfrm>
            <a:off x="25347862" y="2363766"/>
            <a:ext cx="802588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9" name="直接箭头连接符 1208">
            <a:extLst>
              <a:ext uri="{FF2B5EF4-FFF2-40B4-BE49-F238E27FC236}">
                <a16:creationId xmlns:a16="http://schemas.microsoft.com/office/drawing/2014/main" id="{6DF76264-74E1-A6CF-BB60-7F02B803C001}"/>
              </a:ext>
            </a:extLst>
          </p:cNvPr>
          <p:cNvCxnSpPr>
            <a:stCxn id="1200" idx="3"/>
            <a:endCxn id="1200" idx="1"/>
          </p:cNvCxnSpPr>
          <p:nvPr/>
        </p:nvCxnSpPr>
        <p:spPr>
          <a:xfrm flipH="1">
            <a:off x="26711142" y="2363766"/>
            <a:ext cx="804699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0" name="左大括号 1209">
            <a:extLst>
              <a:ext uri="{FF2B5EF4-FFF2-40B4-BE49-F238E27FC236}">
                <a16:creationId xmlns:a16="http://schemas.microsoft.com/office/drawing/2014/main" id="{8D30F3DB-38E0-1285-6273-38E9E5A720ED}"/>
              </a:ext>
            </a:extLst>
          </p:cNvPr>
          <p:cNvSpPr/>
          <p:nvPr/>
        </p:nvSpPr>
        <p:spPr>
          <a:xfrm>
            <a:off x="24798149" y="3345484"/>
            <a:ext cx="127856" cy="1189186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211" name="直接箭头连接符 1210">
            <a:extLst>
              <a:ext uri="{FF2B5EF4-FFF2-40B4-BE49-F238E27FC236}">
                <a16:creationId xmlns:a16="http://schemas.microsoft.com/office/drawing/2014/main" id="{2425BD8D-50F1-C49E-B98F-8CE0753C9A3D}"/>
              </a:ext>
            </a:extLst>
          </p:cNvPr>
          <p:cNvCxnSpPr>
            <a:stCxn id="1154" idx="1"/>
            <a:endCxn id="1154" idx="3"/>
          </p:cNvCxnSpPr>
          <p:nvPr/>
        </p:nvCxnSpPr>
        <p:spPr>
          <a:xfrm>
            <a:off x="25173598" y="3345484"/>
            <a:ext cx="961895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2" name="直接箭头连接符 1211">
            <a:extLst>
              <a:ext uri="{FF2B5EF4-FFF2-40B4-BE49-F238E27FC236}">
                <a16:creationId xmlns:a16="http://schemas.microsoft.com/office/drawing/2014/main" id="{575B08F8-F724-A660-3485-99BBEBE7C22F}"/>
              </a:ext>
            </a:extLst>
          </p:cNvPr>
          <p:cNvCxnSpPr>
            <a:stCxn id="1157" idx="3"/>
            <a:endCxn id="1157" idx="1"/>
          </p:cNvCxnSpPr>
          <p:nvPr/>
        </p:nvCxnSpPr>
        <p:spPr>
          <a:xfrm flipH="1">
            <a:off x="26698507" y="3345484"/>
            <a:ext cx="103047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3" name="直接箭头连接符 1212">
            <a:extLst>
              <a:ext uri="{FF2B5EF4-FFF2-40B4-BE49-F238E27FC236}">
                <a16:creationId xmlns:a16="http://schemas.microsoft.com/office/drawing/2014/main" id="{846AE177-14B5-D46F-80D4-B0E2E905C132}"/>
              </a:ext>
            </a:extLst>
          </p:cNvPr>
          <p:cNvCxnSpPr>
            <a:stCxn id="1164" idx="1"/>
            <a:endCxn id="1164" idx="3"/>
          </p:cNvCxnSpPr>
          <p:nvPr/>
        </p:nvCxnSpPr>
        <p:spPr>
          <a:xfrm>
            <a:off x="25320485" y="3842646"/>
            <a:ext cx="815007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4" name="直接箭头连接符 1213">
            <a:extLst>
              <a:ext uri="{FF2B5EF4-FFF2-40B4-BE49-F238E27FC236}">
                <a16:creationId xmlns:a16="http://schemas.microsoft.com/office/drawing/2014/main" id="{782AAD1B-F228-9DC9-8DA3-5B7226B2346D}"/>
              </a:ext>
            </a:extLst>
          </p:cNvPr>
          <p:cNvCxnSpPr>
            <a:stCxn id="1167" idx="3"/>
            <a:endCxn id="1167" idx="1"/>
          </p:cNvCxnSpPr>
          <p:nvPr/>
        </p:nvCxnSpPr>
        <p:spPr>
          <a:xfrm flipH="1">
            <a:off x="26698507" y="3842646"/>
            <a:ext cx="814243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5" name="直接箭头连接符 1214">
            <a:extLst>
              <a:ext uri="{FF2B5EF4-FFF2-40B4-BE49-F238E27FC236}">
                <a16:creationId xmlns:a16="http://schemas.microsoft.com/office/drawing/2014/main" id="{5A5E8A0E-C8FF-27BD-8B2F-6A91BD394412}"/>
              </a:ext>
            </a:extLst>
          </p:cNvPr>
          <p:cNvCxnSpPr>
            <a:stCxn id="1173" idx="1"/>
            <a:endCxn id="1173" idx="3"/>
          </p:cNvCxnSpPr>
          <p:nvPr/>
        </p:nvCxnSpPr>
        <p:spPr>
          <a:xfrm>
            <a:off x="25322192" y="4527873"/>
            <a:ext cx="815007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6" name="直接箭头连接符 1215">
            <a:extLst>
              <a:ext uri="{FF2B5EF4-FFF2-40B4-BE49-F238E27FC236}">
                <a16:creationId xmlns:a16="http://schemas.microsoft.com/office/drawing/2014/main" id="{AF6B3E98-33AB-1D99-81DC-F32D86E52E2F}"/>
              </a:ext>
            </a:extLst>
          </p:cNvPr>
          <p:cNvCxnSpPr>
            <a:stCxn id="1175" idx="3"/>
            <a:endCxn id="1175" idx="1"/>
          </p:cNvCxnSpPr>
          <p:nvPr/>
        </p:nvCxnSpPr>
        <p:spPr>
          <a:xfrm flipH="1">
            <a:off x="26700214" y="4527873"/>
            <a:ext cx="814243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7" name="直接箭头连接符 1216">
            <a:extLst>
              <a:ext uri="{FF2B5EF4-FFF2-40B4-BE49-F238E27FC236}">
                <a16:creationId xmlns:a16="http://schemas.microsoft.com/office/drawing/2014/main" id="{80894426-09E3-212B-8D22-BE8F31B80C1F}"/>
              </a:ext>
            </a:extLst>
          </p:cNvPr>
          <p:cNvCxnSpPr>
            <a:stCxn id="1183" idx="1"/>
            <a:endCxn id="1183" idx="3"/>
          </p:cNvCxnSpPr>
          <p:nvPr/>
        </p:nvCxnSpPr>
        <p:spPr>
          <a:xfrm>
            <a:off x="25147560" y="5508335"/>
            <a:ext cx="961895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8" name="直接箭头连接符 1217">
            <a:extLst>
              <a:ext uri="{FF2B5EF4-FFF2-40B4-BE49-F238E27FC236}">
                <a16:creationId xmlns:a16="http://schemas.microsoft.com/office/drawing/2014/main" id="{3108DAA4-53BA-0A24-C10B-7B3CA05222AD}"/>
              </a:ext>
            </a:extLst>
          </p:cNvPr>
          <p:cNvCxnSpPr>
            <a:stCxn id="1186" idx="3"/>
            <a:endCxn id="1186" idx="1"/>
          </p:cNvCxnSpPr>
          <p:nvPr/>
        </p:nvCxnSpPr>
        <p:spPr>
          <a:xfrm flipH="1">
            <a:off x="26672469" y="5508335"/>
            <a:ext cx="103047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9" name="矩形 1218">
            <a:extLst>
              <a:ext uri="{FF2B5EF4-FFF2-40B4-BE49-F238E27FC236}">
                <a16:creationId xmlns:a16="http://schemas.microsoft.com/office/drawing/2014/main" id="{AC84C0F8-3495-996F-75C7-75894E2B7173}"/>
              </a:ext>
            </a:extLst>
          </p:cNvPr>
          <p:cNvSpPr/>
          <p:nvPr/>
        </p:nvSpPr>
        <p:spPr>
          <a:xfrm>
            <a:off x="24184977" y="3855603"/>
            <a:ext cx="72193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0" b="1" dirty="0"/>
              <a:t>Legal TSD+TIR</a:t>
            </a:r>
          </a:p>
          <a:p>
            <a:r>
              <a:rPr lang="en-US" altLang="zh-CN" sz="1000" b="1" dirty="0"/>
              <a:t> structure </a:t>
            </a:r>
            <a:endParaRPr lang="zh-CN" altLang="en-US" sz="1000" b="1" dirty="0"/>
          </a:p>
        </p:txBody>
      </p:sp>
      <p:cxnSp>
        <p:nvCxnSpPr>
          <p:cNvPr id="1220" name="直接箭头连接符 1219">
            <a:extLst>
              <a:ext uri="{FF2B5EF4-FFF2-40B4-BE49-F238E27FC236}">
                <a16:creationId xmlns:a16="http://schemas.microsoft.com/office/drawing/2014/main" id="{ECFFD138-E9CB-F62E-9E33-A3EBAF9D3A33}"/>
              </a:ext>
            </a:extLst>
          </p:cNvPr>
          <p:cNvCxnSpPr>
            <a:stCxn id="1227" idx="2"/>
            <a:endCxn id="1180" idx="0"/>
          </p:cNvCxnSpPr>
          <p:nvPr/>
        </p:nvCxnSpPr>
        <p:spPr>
          <a:xfrm flipH="1">
            <a:off x="26418917" y="5187589"/>
            <a:ext cx="578" cy="26775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1" name="左大括号 1220">
            <a:extLst>
              <a:ext uri="{FF2B5EF4-FFF2-40B4-BE49-F238E27FC236}">
                <a16:creationId xmlns:a16="http://schemas.microsoft.com/office/drawing/2014/main" id="{08C04667-C84E-C225-1485-C2AA091EA78C}"/>
              </a:ext>
            </a:extLst>
          </p:cNvPr>
          <p:cNvSpPr/>
          <p:nvPr/>
        </p:nvSpPr>
        <p:spPr>
          <a:xfrm rot="5400000">
            <a:off x="25599614" y="2754380"/>
            <a:ext cx="107025" cy="95942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2" name="矩形 1221">
            <a:extLst>
              <a:ext uri="{FF2B5EF4-FFF2-40B4-BE49-F238E27FC236}">
                <a16:creationId xmlns:a16="http://schemas.microsoft.com/office/drawing/2014/main" id="{2AE4C584-5AC6-75F8-9CDF-6EBA1A344B21}"/>
              </a:ext>
            </a:extLst>
          </p:cNvPr>
          <p:cNvSpPr/>
          <p:nvPr/>
        </p:nvSpPr>
        <p:spPr>
          <a:xfrm>
            <a:off x="25491755" y="3003072"/>
            <a:ext cx="177204" cy="91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/>
              <a:t>TIR_len</a:t>
            </a:r>
            <a:endParaRPr lang="zh-CN" altLang="en-US" sz="1000" dirty="0"/>
          </a:p>
        </p:txBody>
      </p:sp>
      <p:sp>
        <p:nvSpPr>
          <p:cNvPr id="1223" name="左大括号 1222">
            <a:extLst>
              <a:ext uri="{FF2B5EF4-FFF2-40B4-BE49-F238E27FC236}">
                <a16:creationId xmlns:a16="http://schemas.microsoft.com/office/drawing/2014/main" id="{36A4FEFC-ABCE-078F-6924-1A787ABD6E68}"/>
              </a:ext>
            </a:extLst>
          </p:cNvPr>
          <p:cNvSpPr/>
          <p:nvPr/>
        </p:nvSpPr>
        <p:spPr>
          <a:xfrm rot="5400000">
            <a:off x="25058549" y="3172850"/>
            <a:ext cx="107025" cy="122483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4" name="矩形 1223">
            <a:extLst>
              <a:ext uri="{FF2B5EF4-FFF2-40B4-BE49-F238E27FC236}">
                <a16:creationId xmlns:a16="http://schemas.microsoft.com/office/drawing/2014/main" id="{DF3615DE-A822-C440-9D2A-1CCDCF339AF0}"/>
              </a:ext>
            </a:extLst>
          </p:cNvPr>
          <p:cNvSpPr/>
          <p:nvPr/>
        </p:nvSpPr>
        <p:spPr>
          <a:xfrm>
            <a:off x="24978780" y="3017547"/>
            <a:ext cx="187908" cy="91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/>
              <a:t>TSD_len</a:t>
            </a:r>
            <a:endParaRPr lang="zh-CN" altLang="en-US" sz="1000" dirty="0"/>
          </a:p>
        </p:txBody>
      </p:sp>
      <p:sp>
        <p:nvSpPr>
          <p:cNvPr id="1225" name="左大括号 1224">
            <a:extLst>
              <a:ext uri="{FF2B5EF4-FFF2-40B4-BE49-F238E27FC236}">
                <a16:creationId xmlns:a16="http://schemas.microsoft.com/office/drawing/2014/main" id="{58671F33-D3BD-E3E5-DAC2-B8F2B3B79BA5}"/>
              </a:ext>
            </a:extLst>
          </p:cNvPr>
          <p:cNvSpPr/>
          <p:nvPr/>
        </p:nvSpPr>
        <p:spPr>
          <a:xfrm rot="16200000">
            <a:off x="26397081" y="2208870"/>
            <a:ext cx="107025" cy="2549092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26" name="矩形 1225">
            <a:extLst>
              <a:ext uri="{FF2B5EF4-FFF2-40B4-BE49-F238E27FC236}">
                <a16:creationId xmlns:a16="http://schemas.microsoft.com/office/drawing/2014/main" id="{9A9095D1-B04E-4D8E-FC28-F0EF0055191D}"/>
              </a:ext>
            </a:extLst>
          </p:cNvPr>
          <p:cNvSpPr/>
          <p:nvPr/>
        </p:nvSpPr>
        <p:spPr>
          <a:xfrm>
            <a:off x="26282104" y="3534395"/>
            <a:ext cx="164067" cy="91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000" b="1" dirty="0"/>
              <a:t>TE_len</a:t>
            </a:r>
            <a:endParaRPr lang="zh-CN" altLang="en-US" sz="1000" dirty="0"/>
          </a:p>
        </p:txBody>
      </p:sp>
      <p:sp>
        <p:nvSpPr>
          <p:cNvPr id="1227" name="流程图: 可选过程 1226">
            <a:extLst>
              <a:ext uri="{FF2B5EF4-FFF2-40B4-BE49-F238E27FC236}">
                <a16:creationId xmlns:a16="http://schemas.microsoft.com/office/drawing/2014/main" id="{6D54C66C-86C2-ECA7-9B4E-7D4D8835B0A8}"/>
              </a:ext>
            </a:extLst>
          </p:cNvPr>
          <p:cNvSpPr/>
          <p:nvPr/>
        </p:nvSpPr>
        <p:spPr>
          <a:xfrm>
            <a:off x="25744330" y="4846111"/>
            <a:ext cx="1350331" cy="341478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 b="1" dirty="0"/>
              <a:t>closest to the coarse boundaries</a:t>
            </a:r>
            <a:endParaRPr lang="zh-CN" altLang="en-US" sz="1000" b="1" dirty="0"/>
          </a:p>
        </p:txBody>
      </p:sp>
      <p:cxnSp>
        <p:nvCxnSpPr>
          <p:cNvPr id="1228" name="直接箭头连接符 1227">
            <a:extLst>
              <a:ext uri="{FF2B5EF4-FFF2-40B4-BE49-F238E27FC236}">
                <a16:creationId xmlns:a16="http://schemas.microsoft.com/office/drawing/2014/main" id="{99CF3F3F-1FBB-F092-9A50-63A4CEF0FC86}"/>
              </a:ext>
            </a:extLst>
          </p:cNvPr>
          <p:cNvCxnSpPr>
            <a:stCxn id="1170" idx="2"/>
            <a:endCxn id="1227" idx="0"/>
          </p:cNvCxnSpPr>
          <p:nvPr/>
        </p:nvCxnSpPr>
        <p:spPr>
          <a:xfrm>
            <a:off x="26418325" y="4581160"/>
            <a:ext cx="1170" cy="264951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9" name="矩形 1228">
            <a:extLst>
              <a:ext uri="{FF2B5EF4-FFF2-40B4-BE49-F238E27FC236}">
                <a16:creationId xmlns:a16="http://schemas.microsoft.com/office/drawing/2014/main" id="{7B2A3DC8-CA1A-3B08-3258-078CC4407A9A}"/>
              </a:ext>
            </a:extLst>
          </p:cNvPr>
          <p:cNvSpPr/>
          <p:nvPr/>
        </p:nvSpPr>
        <p:spPr>
          <a:xfrm>
            <a:off x="20488546" y="3914706"/>
            <a:ext cx="325435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0" name="矩形 1229">
            <a:extLst>
              <a:ext uri="{FF2B5EF4-FFF2-40B4-BE49-F238E27FC236}">
                <a16:creationId xmlns:a16="http://schemas.microsoft.com/office/drawing/2014/main" id="{3577262F-7025-A4B0-2FCD-9CC60980913D}"/>
              </a:ext>
            </a:extLst>
          </p:cNvPr>
          <p:cNvSpPr/>
          <p:nvPr/>
        </p:nvSpPr>
        <p:spPr>
          <a:xfrm>
            <a:off x="23624429" y="3919154"/>
            <a:ext cx="325435" cy="10406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1" name="矩形 1230">
            <a:extLst>
              <a:ext uri="{FF2B5EF4-FFF2-40B4-BE49-F238E27FC236}">
                <a16:creationId xmlns:a16="http://schemas.microsoft.com/office/drawing/2014/main" id="{D52FC64B-D631-17F6-06D8-862BAD501545}"/>
              </a:ext>
            </a:extLst>
          </p:cNvPr>
          <p:cNvSpPr/>
          <p:nvPr/>
        </p:nvSpPr>
        <p:spPr>
          <a:xfrm>
            <a:off x="20486589" y="4265702"/>
            <a:ext cx="325435" cy="1040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2" name="矩形 1231">
            <a:extLst>
              <a:ext uri="{FF2B5EF4-FFF2-40B4-BE49-F238E27FC236}">
                <a16:creationId xmlns:a16="http://schemas.microsoft.com/office/drawing/2014/main" id="{AF566D7D-5386-4370-8E31-343196BD049B}"/>
              </a:ext>
            </a:extLst>
          </p:cNvPr>
          <p:cNvSpPr/>
          <p:nvPr/>
        </p:nvSpPr>
        <p:spPr>
          <a:xfrm>
            <a:off x="23616930" y="4259642"/>
            <a:ext cx="325435" cy="104065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3" name="矩形 1232">
            <a:extLst>
              <a:ext uri="{FF2B5EF4-FFF2-40B4-BE49-F238E27FC236}">
                <a16:creationId xmlns:a16="http://schemas.microsoft.com/office/drawing/2014/main" id="{F9B5F0D4-1C70-ED90-B5A8-4B9A8A459523}"/>
              </a:ext>
            </a:extLst>
          </p:cNvPr>
          <p:cNvSpPr/>
          <p:nvPr/>
        </p:nvSpPr>
        <p:spPr>
          <a:xfrm>
            <a:off x="20475069" y="4872882"/>
            <a:ext cx="325435" cy="10406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4" name="矩形 1233">
            <a:extLst>
              <a:ext uri="{FF2B5EF4-FFF2-40B4-BE49-F238E27FC236}">
                <a16:creationId xmlns:a16="http://schemas.microsoft.com/office/drawing/2014/main" id="{13DB6E7A-0DED-360C-61C1-2F64B9311956}"/>
              </a:ext>
            </a:extLst>
          </p:cNvPr>
          <p:cNvSpPr/>
          <p:nvPr/>
        </p:nvSpPr>
        <p:spPr>
          <a:xfrm>
            <a:off x="23606127" y="4872882"/>
            <a:ext cx="325435" cy="10406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35" name="矩形 1234">
            <a:extLst>
              <a:ext uri="{FF2B5EF4-FFF2-40B4-BE49-F238E27FC236}">
                <a16:creationId xmlns:a16="http://schemas.microsoft.com/office/drawing/2014/main" id="{99685F2E-B968-8B3C-9553-60448C2F88C1}"/>
              </a:ext>
            </a:extLst>
          </p:cNvPr>
          <p:cNvSpPr/>
          <p:nvPr/>
        </p:nvSpPr>
        <p:spPr>
          <a:xfrm>
            <a:off x="19265760" y="5168414"/>
            <a:ext cx="636511" cy="915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000" b="1" dirty="0"/>
              <a:t>② </a:t>
            </a:r>
            <a:r>
              <a:rPr lang="en-US" altLang="zh-CN" sz="1000" b="1" dirty="0"/>
              <a:t>Flanking region has no homology</a:t>
            </a:r>
            <a:endParaRPr lang="zh-CN" altLang="en-US" sz="1000" b="1" dirty="0"/>
          </a:p>
        </p:txBody>
      </p:sp>
      <p:sp>
        <p:nvSpPr>
          <p:cNvPr id="1236" name="文本框 1235">
            <a:extLst>
              <a:ext uri="{FF2B5EF4-FFF2-40B4-BE49-F238E27FC236}">
                <a16:creationId xmlns:a16="http://schemas.microsoft.com/office/drawing/2014/main" id="{F13D920B-8747-45BC-E50B-0EDEEF62DE3D}"/>
              </a:ext>
            </a:extLst>
          </p:cNvPr>
          <p:cNvSpPr txBox="1"/>
          <p:nvPr/>
        </p:nvSpPr>
        <p:spPr>
          <a:xfrm>
            <a:off x="21696517" y="2841976"/>
            <a:ext cx="9425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000" b="1" dirty="0"/>
              <a:t>Candidate TE</a:t>
            </a:r>
          </a:p>
        </p:txBody>
      </p:sp>
      <p:sp>
        <p:nvSpPr>
          <p:cNvPr id="1237" name="左大括号 1236">
            <a:extLst>
              <a:ext uri="{FF2B5EF4-FFF2-40B4-BE49-F238E27FC236}">
                <a16:creationId xmlns:a16="http://schemas.microsoft.com/office/drawing/2014/main" id="{EF68A0D4-63C0-C2E4-CCB4-3B4EC1570C85}"/>
              </a:ext>
            </a:extLst>
          </p:cNvPr>
          <p:cNvSpPr/>
          <p:nvPr/>
        </p:nvSpPr>
        <p:spPr>
          <a:xfrm>
            <a:off x="20351234" y="3969472"/>
            <a:ext cx="127856" cy="95757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48" name="组合 347">
            <a:extLst>
              <a:ext uri="{FF2B5EF4-FFF2-40B4-BE49-F238E27FC236}">
                <a16:creationId xmlns:a16="http://schemas.microsoft.com/office/drawing/2014/main" id="{CEC0E440-4700-1562-1155-1520F160AB2E}"/>
              </a:ext>
            </a:extLst>
          </p:cNvPr>
          <p:cNvGrpSpPr/>
          <p:nvPr/>
        </p:nvGrpSpPr>
        <p:grpSpPr>
          <a:xfrm>
            <a:off x="21605229" y="12955470"/>
            <a:ext cx="4939916" cy="2207346"/>
            <a:chOff x="1561102" y="874470"/>
            <a:chExt cx="10625913" cy="5639036"/>
          </a:xfrm>
        </p:grpSpPr>
        <p:grpSp>
          <p:nvGrpSpPr>
            <p:cNvPr id="350" name="组合 349">
              <a:extLst>
                <a:ext uri="{FF2B5EF4-FFF2-40B4-BE49-F238E27FC236}">
                  <a16:creationId xmlns:a16="http://schemas.microsoft.com/office/drawing/2014/main" id="{627112F7-3962-F483-87E6-D10D40E6CFC6}"/>
                </a:ext>
              </a:extLst>
            </p:cNvPr>
            <p:cNvGrpSpPr/>
            <p:nvPr/>
          </p:nvGrpSpPr>
          <p:grpSpPr>
            <a:xfrm>
              <a:off x="1749664" y="4509820"/>
              <a:ext cx="4530905" cy="2003686"/>
              <a:chOff x="1433979" y="1850568"/>
              <a:chExt cx="4530905" cy="2003686"/>
            </a:xfrm>
          </p:grpSpPr>
          <p:sp>
            <p:nvSpPr>
              <p:cNvPr id="783" name="椭圆 782">
                <a:extLst>
                  <a:ext uri="{FF2B5EF4-FFF2-40B4-BE49-F238E27FC236}">
                    <a16:creationId xmlns:a16="http://schemas.microsoft.com/office/drawing/2014/main" id="{168C5B4F-991B-A168-5BD4-725A97AE0634}"/>
                  </a:ext>
                </a:extLst>
              </p:cNvPr>
              <p:cNvSpPr/>
              <p:nvPr/>
            </p:nvSpPr>
            <p:spPr>
              <a:xfrm>
                <a:off x="3084286" y="1850568"/>
                <a:ext cx="566057" cy="529771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84" name="组合 783">
                <a:extLst>
                  <a:ext uri="{FF2B5EF4-FFF2-40B4-BE49-F238E27FC236}">
                    <a16:creationId xmlns:a16="http://schemas.microsoft.com/office/drawing/2014/main" id="{7C09B0C6-8011-A920-433C-9A1EBD8B9451}"/>
                  </a:ext>
                </a:extLst>
              </p:cNvPr>
              <p:cNvGrpSpPr/>
              <p:nvPr/>
            </p:nvGrpSpPr>
            <p:grpSpPr>
              <a:xfrm>
                <a:off x="2246585" y="2300282"/>
                <a:ext cx="2613681" cy="1200152"/>
                <a:chOff x="2246585" y="2300282"/>
                <a:chExt cx="2613681" cy="1200152"/>
              </a:xfrm>
            </p:grpSpPr>
            <p:cxnSp>
              <p:nvCxnSpPr>
                <p:cNvPr id="787" name="直接连接符 786">
                  <a:extLst>
                    <a:ext uri="{FF2B5EF4-FFF2-40B4-BE49-F238E27FC236}">
                      <a16:creationId xmlns:a16="http://schemas.microsoft.com/office/drawing/2014/main" id="{77827CF5-AA76-3220-89D8-6684A5F3AA35}"/>
                    </a:ext>
                  </a:extLst>
                </p:cNvPr>
                <p:cNvCxnSpPr>
                  <a:cxnSpLocks/>
                  <a:endCxn id="785" idx="1"/>
                </p:cNvCxnSpPr>
                <p:nvPr/>
              </p:nvCxnSpPr>
              <p:spPr>
                <a:xfrm>
                  <a:off x="3586385" y="3475323"/>
                  <a:ext cx="127388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88" name="直接连接符 787">
                  <a:extLst>
                    <a:ext uri="{FF2B5EF4-FFF2-40B4-BE49-F238E27FC236}">
                      <a16:creationId xmlns:a16="http://schemas.microsoft.com/office/drawing/2014/main" id="{B773F93D-1822-3D8E-48C3-3EDE7B1D33EA}"/>
                    </a:ext>
                  </a:extLst>
                </p:cNvPr>
                <p:cNvCxnSpPr/>
                <p:nvPr/>
              </p:nvCxnSpPr>
              <p:spPr>
                <a:xfrm>
                  <a:off x="3586389" y="2300282"/>
                  <a:ext cx="0" cy="1161143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89" name="直接连接符 788">
                  <a:extLst>
                    <a:ext uri="{FF2B5EF4-FFF2-40B4-BE49-F238E27FC236}">
                      <a16:creationId xmlns:a16="http://schemas.microsoft.com/office/drawing/2014/main" id="{715129ED-94BB-95D8-D3F5-B69055969986}"/>
                    </a:ext>
                  </a:extLst>
                </p:cNvPr>
                <p:cNvCxnSpPr/>
                <p:nvPr/>
              </p:nvCxnSpPr>
              <p:spPr>
                <a:xfrm>
                  <a:off x="3443288" y="2454727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0" name="直接连接符 789">
                  <a:extLst>
                    <a:ext uri="{FF2B5EF4-FFF2-40B4-BE49-F238E27FC236}">
                      <a16:creationId xmlns:a16="http://schemas.microsoft.com/office/drawing/2014/main" id="{ECBDD81B-081D-CF8E-A505-2DE1C572E087}"/>
                    </a:ext>
                  </a:extLst>
                </p:cNvPr>
                <p:cNvCxnSpPr/>
                <p:nvPr/>
              </p:nvCxnSpPr>
              <p:spPr>
                <a:xfrm>
                  <a:off x="3443288" y="2616652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1" name="直接连接符 790">
                  <a:extLst>
                    <a:ext uri="{FF2B5EF4-FFF2-40B4-BE49-F238E27FC236}">
                      <a16:creationId xmlns:a16="http://schemas.microsoft.com/office/drawing/2014/main" id="{F4C940A2-E28E-07E1-88BA-466AFC6EC0AB}"/>
                    </a:ext>
                  </a:extLst>
                </p:cNvPr>
                <p:cNvCxnSpPr/>
                <p:nvPr/>
              </p:nvCxnSpPr>
              <p:spPr>
                <a:xfrm>
                  <a:off x="3443288" y="2759527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2" name="直接连接符 791">
                  <a:extLst>
                    <a:ext uri="{FF2B5EF4-FFF2-40B4-BE49-F238E27FC236}">
                      <a16:creationId xmlns:a16="http://schemas.microsoft.com/office/drawing/2014/main" id="{04363153-7E64-87C4-925E-32385F849425}"/>
                    </a:ext>
                  </a:extLst>
                </p:cNvPr>
                <p:cNvCxnSpPr/>
                <p:nvPr/>
              </p:nvCxnSpPr>
              <p:spPr>
                <a:xfrm>
                  <a:off x="3443288" y="2907163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3" name="直接连接符 792">
                  <a:extLst>
                    <a:ext uri="{FF2B5EF4-FFF2-40B4-BE49-F238E27FC236}">
                      <a16:creationId xmlns:a16="http://schemas.microsoft.com/office/drawing/2014/main" id="{6B9EBD8D-6D82-B918-9DE5-AFF4D6ADF226}"/>
                    </a:ext>
                  </a:extLst>
                </p:cNvPr>
                <p:cNvCxnSpPr/>
                <p:nvPr/>
              </p:nvCxnSpPr>
              <p:spPr>
                <a:xfrm>
                  <a:off x="3443287" y="3045277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4" name="直接连接符 793">
                  <a:extLst>
                    <a:ext uri="{FF2B5EF4-FFF2-40B4-BE49-F238E27FC236}">
                      <a16:creationId xmlns:a16="http://schemas.microsoft.com/office/drawing/2014/main" id="{8DCAC212-BADC-89D5-47C2-74151DC6B4F7}"/>
                    </a:ext>
                  </a:extLst>
                </p:cNvPr>
                <p:cNvCxnSpPr/>
                <p:nvPr/>
              </p:nvCxnSpPr>
              <p:spPr>
                <a:xfrm>
                  <a:off x="3443287" y="3197676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5" name="直接连接符 794">
                  <a:extLst>
                    <a:ext uri="{FF2B5EF4-FFF2-40B4-BE49-F238E27FC236}">
                      <a16:creationId xmlns:a16="http://schemas.microsoft.com/office/drawing/2014/main" id="{66A77FC0-90EC-268A-4C19-35545A84C9BC}"/>
                    </a:ext>
                  </a:extLst>
                </p:cNvPr>
                <p:cNvCxnSpPr/>
                <p:nvPr/>
              </p:nvCxnSpPr>
              <p:spPr>
                <a:xfrm>
                  <a:off x="3443287" y="3350077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6" name="直接连接符 795">
                  <a:extLst>
                    <a:ext uri="{FF2B5EF4-FFF2-40B4-BE49-F238E27FC236}">
                      <a16:creationId xmlns:a16="http://schemas.microsoft.com/office/drawing/2014/main" id="{6609E8E3-3AB5-CDD1-6D46-5678EE4C0921}"/>
                    </a:ext>
                  </a:extLst>
                </p:cNvPr>
                <p:cNvCxnSpPr>
                  <a:cxnSpLocks/>
                  <a:stCxn id="786" idx="3"/>
                </p:cNvCxnSpPr>
                <p:nvPr/>
              </p:nvCxnSpPr>
              <p:spPr>
                <a:xfrm flipV="1">
                  <a:off x="2246585" y="3475324"/>
                  <a:ext cx="903011" cy="2511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7" name="直接连接符 796">
                  <a:extLst>
                    <a:ext uri="{FF2B5EF4-FFF2-40B4-BE49-F238E27FC236}">
                      <a16:creationId xmlns:a16="http://schemas.microsoft.com/office/drawing/2014/main" id="{AC03D4FC-039B-264A-5D7E-508638CEEADC}"/>
                    </a:ext>
                  </a:extLst>
                </p:cNvPr>
                <p:cNvCxnSpPr/>
                <p:nvPr/>
              </p:nvCxnSpPr>
              <p:spPr>
                <a:xfrm>
                  <a:off x="3149599" y="2307771"/>
                  <a:ext cx="0" cy="1161143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8" name="直接连接符 797">
                  <a:extLst>
                    <a:ext uri="{FF2B5EF4-FFF2-40B4-BE49-F238E27FC236}">
                      <a16:creationId xmlns:a16="http://schemas.microsoft.com/office/drawing/2014/main" id="{AE159183-51E4-A7C3-5733-791BBE1E7839}"/>
                    </a:ext>
                  </a:extLst>
                </p:cNvPr>
                <p:cNvCxnSpPr/>
                <p:nvPr/>
              </p:nvCxnSpPr>
              <p:spPr>
                <a:xfrm>
                  <a:off x="3149599" y="2457449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9" name="直接连接符 798">
                  <a:extLst>
                    <a:ext uri="{FF2B5EF4-FFF2-40B4-BE49-F238E27FC236}">
                      <a16:creationId xmlns:a16="http://schemas.microsoft.com/office/drawing/2014/main" id="{94433A4E-2C74-30BB-9392-1711D31421F9}"/>
                    </a:ext>
                  </a:extLst>
                </p:cNvPr>
                <p:cNvCxnSpPr/>
                <p:nvPr/>
              </p:nvCxnSpPr>
              <p:spPr>
                <a:xfrm>
                  <a:off x="3149599" y="2619374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2" name="直接连接符 351">
                  <a:extLst>
                    <a:ext uri="{FF2B5EF4-FFF2-40B4-BE49-F238E27FC236}">
                      <a16:creationId xmlns:a16="http://schemas.microsoft.com/office/drawing/2014/main" id="{7505C067-85FF-20C3-56EB-47B559DDB68B}"/>
                    </a:ext>
                  </a:extLst>
                </p:cNvPr>
                <p:cNvCxnSpPr/>
                <p:nvPr/>
              </p:nvCxnSpPr>
              <p:spPr>
                <a:xfrm>
                  <a:off x="3149599" y="2762249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3" name="直接连接符 352">
                  <a:extLst>
                    <a:ext uri="{FF2B5EF4-FFF2-40B4-BE49-F238E27FC236}">
                      <a16:creationId xmlns:a16="http://schemas.microsoft.com/office/drawing/2014/main" id="{0BE67761-C2B7-6194-541C-596AADCE3B90}"/>
                    </a:ext>
                  </a:extLst>
                </p:cNvPr>
                <p:cNvCxnSpPr/>
                <p:nvPr/>
              </p:nvCxnSpPr>
              <p:spPr>
                <a:xfrm>
                  <a:off x="3149599" y="2909885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4" name="直接连接符 353">
                  <a:extLst>
                    <a:ext uri="{FF2B5EF4-FFF2-40B4-BE49-F238E27FC236}">
                      <a16:creationId xmlns:a16="http://schemas.microsoft.com/office/drawing/2014/main" id="{DDF6CD1F-7708-A2F6-68E2-73CB93B03959}"/>
                    </a:ext>
                  </a:extLst>
                </p:cNvPr>
                <p:cNvCxnSpPr/>
                <p:nvPr/>
              </p:nvCxnSpPr>
              <p:spPr>
                <a:xfrm>
                  <a:off x="3149598" y="3047999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6" name="直接连接符 355">
                  <a:extLst>
                    <a:ext uri="{FF2B5EF4-FFF2-40B4-BE49-F238E27FC236}">
                      <a16:creationId xmlns:a16="http://schemas.microsoft.com/office/drawing/2014/main" id="{305309A4-0515-1ADC-0511-B978CB44FE18}"/>
                    </a:ext>
                  </a:extLst>
                </p:cNvPr>
                <p:cNvCxnSpPr/>
                <p:nvPr/>
              </p:nvCxnSpPr>
              <p:spPr>
                <a:xfrm>
                  <a:off x="3149598" y="3200398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7" name="直接连接符 356">
                  <a:extLst>
                    <a:ext uri="{FF2B5EF4-FFF2-40B4-BE49-F238E27FC236}">
                      <a16:creationId xmlns:a16="http://schemas.microsoft.com/office/drawing/2014/main" id="{E10BC25E-9B18-D398-209D-00F740E698DA}"/>
                    </a:ext>
                  </a:extLst>
                </p:cNvPr>
                <p:cNvCxnSpPr/>
                <p:nvPr/>
              </p:nvCxnSpPr>
              <p:spPr>
                <a:xfrm>
                  <a:off x="3149598" y="3352799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785" name="文本框 784">
                <a:extLst>
                  <a:ext uri="{FF2B5EF4-FFF2-40B4-BE49-F238E27FC236}">
                    <a16:creationId xmlns:a16="http://schemas.microsoft.com/office/drawing/2014/main" id="{6C92746F-2922-2175-FFBB-86D99E9F1D9E}"/>
                  </a:ext>
                </a:extLst>
              </p:cNvPr>
              <p:cNvSpPr txBox="1"/>
              <p:nvPr/>
            </p:nvSpPr>
            <p:spPr>
              <a:xfrm>
                <a:off x="4860267" y="3121500"/>
                <a:ext cx="1104617" cy="707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err="1">
                    <a:solidFill>
                      <a:srgbClr val="FF0000"/>
                    </a:solidFill>
                  </a:rPr>
                  <a:t>C</a:t>
                </a:r>
                <a:r>
                  <a:rPr lang="en-US" altLang="zh-CN" sz="1200" dirty="0" err="1">
                    <a:solidFill>
                      <a:schemeClr val="accent6">
                        <a:lumMod val="50000"/>
                      </a:schemeClr>
                    </a:solidFill>
                  </a:rPr>
                  <a:t>T</a:t>
                </a:r>
                <a:r>
                  <a:rPr lang="en-US" altLang="zh-CN" sz="1200" dirty="0" err="1">
                    <a:solidFill>
                      <a:srgbClr val="FF9900"/>
                    </a:solidFill>
                  </a:rPr>
                  <a:t>RR</a:t>
                </a:r>
                <a:r>
                  <a:rPr lang="en-US" altLang="zh-CN" sz="1200" dirty="0" err="1"/>
                  <a:t>t</a:t>
                </a:r>
                <a:endParaRPr lang="zh-CN" altLang="en-US" sz="1200" dirty="0"/>
              </a:p>
            </p:txBody>
          </p:sp>
          <p:sp>
            <p:nvSpPr>
              <p:cNvPr id="786" name="文本框 785">
                <a:extLst>
                  <a:ext uri="{FF2B5EF4-FFF2-40B4-BE49-F238E27FC236}">
                    <a16:creationId xmlns:a16="http://schemas.microsoft.com/office/drawing/2014/main" id="{612923A1-6C4F-4ACB-EDD5-0CC0E7B4D73C}"/>
                  </a:ext>
                </a:extLst>
              </p:cNvPr>
              <p:cNvSpPr txBox="1"/>
              <p:nvPr/>
            </p:nvSpPr>
            <p:spPr>
              <a:xfrm>
                <a:off x="1433979" y="3146613"/>
                <a:ext cx="812606" cy="707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1200" dirty="0" err="1"/>
                  <a:t>a</a:t>
                </a:r>
                <a:r>
                  <a:rPr lang="en-US" altLang="zh-CN" sz="1200" dirty="0" err="1">
                    <a:solidFill>
                      <a:srgbClr val="00B050"/>
                    </a:solidFill>
                  </a:rPr>
                  <a:t>T</a:t>
                </a:r>
                <a:r>
                  <a:rPr lang="en-US" altLang="zh-CN" sz="1200" dirty="0" err="1">
                    <a:solidFill>
                      <a:schemeClr val="accent2">
                        <a:lumMod val="50000"/>
                      </a:schemeClr>
                    </a:solidFill>
                  </a:rPr>
                  <a:t>C</a:t>
                </a:r>
                <a:endParaRPr lang="zh-CN" altLang="en-US" sz="1200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51" name="文本框 350">
              <a:extLst>
                <a:ext uri="{FF2B5EF4-FFF2-40B4-BE49-F238E27FC236}">
                  <a16:creationId xmlns:a16="http://schemas.microsoft.com/office/drawing/2014/main" id="{EBE731DB-6661-22B2-9B19-80DEC2E0E7BF}"/>
                </a:ext>
              </a:extLst>
            </p:cNvPr>
            <p:cNvSpPr txBox="1"/>
            <p:nvPr/>
          </p:nvSpPr>
          <p:spPr>
            <a:xfrm>
              <a:off x="6923204" y="4957927"/>
              <a:ext cx="4826915" cy="707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Hairpin Structures</a:t>
              </a:r>
              <a:endParaRPr lang="zh-CN" altLang="en-US" sz="1200" dirty="0"/>
            </a:p>
          </p:txBody>
        </p:sp>
        <p:cxnSp>
          <p:nvCxnSpPr>
            <p:cNvPr id="770" name="直接连接符 769">
              <a:extLst>
                <a:ext uri="{FF2B5EF4-FFF2-40B4-BE49-F238E27FC236}">
                  <a16:creationId xmlns:a16="http://schemas.microsoft.com/office/drawing/2014/main" id="{3C92C818-0165-31E7-26AD-A513B993770D}"/>
                </a:ext>
              </a:extLst>
            </p:cNvPr>
            <p:cNvCxnSpPr>
              <a:stCxn id="772" idx="3"/>
              <a:endCxn id="773" idx="1"/>
            </p:cNvCxnSpPr>
            <p:nvPr/>
          </p:nvCxnSpPr>
          <p:spPr>
            <a:xfrm>
              <a:off x="2623964" y="1122644"/>
              <a:ext cx="2071470" cy="0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72" name="五边形 58">
              <a:extLst>
                <a:ext uri="{FF2B5EF4-FFF2-40B4-BE49-F238E27FC236}">
                  <a16:creationId xmlns:a16="http://schemas.microsoft.com/office/drawing/2014/main" id="{8A896D46-F6CF-6C74-DB67-CF767D8EF495}"/>
                </a:ext>
              </a:extLst>
            </p:cNvPr>
            <p:cNvSpPr/>
            <p:nvPr/>
          </p:nvSpPr>
          <p:spPr>
            <a:xfrm>
              <a:off x="1885467" y="1001486"/>
              <a:ext cx="738497" cy="242316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3" name="五边形 59">
              <a:extLst>
                <a:ext uri="{FF2B5EF4-FFF2-40B4-BE49-F238E27FC236}">
                  <a16:creationId xmlns:a16="http://schemas.microsoft.com/office/drawing/2014/main" id="{07DB1725-6161-674E-D26C-FBF6973A351E}"/>
                </a:ext>
              </a:extLst>
            </p:cNvPr>
            <p:cNvSpPr/>
            <p:nvPr/>
          </p:nvSpPr>
          <p:spPr>
            <a:xfrm>
              <a:off x="4695434" y="1001486"/>
              <a:ext cx="738497" cy="242316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4" name="文本框 773">
              <a:extLst>
                <a:ext uri="{FF2B5EF4-FFF2-40B4-BE49-F238E27FC236}">
                  <a16:creationId xmlns:a16="http://schemas.microsoft.com/office/drawing/2014/main" id="{02D3A047-0FFD-80D3-3C93-D6A54B810A7C}"/>
                </a:ext>
              </a:extLst>
            </p:cNvPr>
            <p:cNvSpPr txBox="1"/>
            <p:nvPr/>
          </p:nvSpPr>
          <p:spPr>
            <a:xfrm>
              <a:off x="6923204" y="874470"/>
              <a:ext cx="3828600" cy="707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Long Terminal Repeats (LTRs)</a:t>
              </a:r>
              <a:endParaRPr lang="zh-CN" altLang="en-US" sz="1200" dirty="0"/>
            </a:p>
          </p:txBody>
        </p:sp>
        <p:cxnSp>
          <p:nvCxnSpPr>
            <p:cNvPr id="775" name="直接连接符 774">
              <a:extLst>
                <a:ext uri="{FF2B5EF4-FFF2-40B4-BE49-F238E27FC236}">
                  <a16:creationId xmlns:a16="http://schemas.microsoft.com/office/drawing/2014/main" id="{CF69D07A-34D4-3760-C2F0-F3212B1A5538}"/>
                </a:ext>
              </a:extLst>
            </p:cNvPr>
            <p:cNvCxnSpPr>
              <a:stCxn id="776" idx="3"/>
              <a:endCxn id="777" idx="3"/>
            </p:cNvCxnSpPr>
            <p:nvPr/>
          </p:nvCxnSpPr>
          <p:spPr>
            <a:xfrm>
              <a:off x="2623964" y="2349580"/>
              <a:ext cx="2071470" cy="0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76" name="五边形 64">
              <a:extLst>
                <a:ext uri="{FF2B5EF4-FFF2-40B4-BE49-F238E27FC236}">
                  <a16:creationId xmlns:a16="http://schemas.microsoft.com/office/drawing/2014/main" id="{FC04F02D-D89D-969C-9B13-7F029B04A32C}"/>
                </a:ext>
              </a:extLst>
            </p:cNvPr>
            <p:cNvSpPr/>
            <p:nvPr/>
          </p:nvSpPr>
          <p:spPr>
            <a:xfrm>
              <a:off x="1885467" y="2228422"/>
              <a:ext cx="738497" cy="242316"/>
            </a:xfrm>
            <a:prstGeom prst="homePlat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7" name="五边形 65">
              <a:extLst>
                <a:ext uri="{FF2B5EF4-FFF2-40B4-BE49-F238E27FC236}">
                  <a16:creationId xmlns:a16="http://schemas.microsoft.com/office/drawing/2014/main" id="{2ACDB0FF-F75A-2210-8992-F52993D680B5}"/>
                </a:ext>
              </a:extLst>
            </p:cNvPr>
            <p:cNvSpPr/>
            <p:nvPr/>
          </p:nvSpPr>
          <p:spPr>
            <a:xfrm rot="10800000">
              <a:off x="4695434" y="2228422"/>
              <a:ext cx="738497" cy="242316"/>
            </a:xfrm>
            <a:prstGeom prst="homePlat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8" name="文本框 777">
              <a:extLst>
                <a:ext uri="{FF2B5EF4-FFF2-40B4-BE49-F238E27FC236}">
                  <a16:creationId xmlns:a16="http://schemas.microsoft.com/office/drawing/2014/main" id="{C6F5709D-21B4-DC63-44D6-F7808DFD9992}"/>
                </a:ext>
              </a:extLst>
            </p:cNvPr>
            <p:cNvSpPr txBox="1"/>
            <p:nvPr/>
          </p:nvSpPr>
          <p:spPr>
            <a:xfrm>
              <a:off x="6923206" y="1976147"/>
              <a:ext cx="5263809" cy="707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Terminal Inverted Repeats (TIRs)</a:t>
              </a:r>
              <a:endParaRPr lang="zh-CN" altLang="en-US" sz="1200" dirty="0"/>
            </a:p>
          </p:txBody>
        </p:sp>
        <p:cxnSp>
          <p:nvCxnSpPr>
            <p:cNvPr id="779" name="直接连接符 778">
              <a:extLst>
                <a:ext uri="{FF2B5EF4-FFF2-40B4-BE49-F238E27FC236}">
                  <a16:creationId xmlns:a16="http://schemas.microsoft.com/office/drawing/2014/main" id="{9ED21779-A915-FA19-F84F-A89CB5D3F0F2}"/>
                </a:ext>
              </a:extLst>
            </p:cNvPr>
            <p:cNvCxnSpPr>
              <a:stCxn id="781" idx="0"/>
              <a:endCxn id="782" idx="3"/>
            </p:cNvCxnSpPr>
            <p:nvPr/>
          </p:nvCxnSpPr>
          <p:spPr>
            <a:xfrm>
              <a:off x="1930434" y="3750459"/>
              <a:ext cx="3503497" cy="0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0" name="文本框 779">
              <a:extLst>
                <a:ext uri="{FF2B5EF4-FFF2-40B4-BE49-F238E27FC236}">
                  <a16:creationId xmlns:a16="http://schemas.microsoft.com/office/drawing/2014/main" id="{E13132DA-C838-E29D-2B1C-BEDCF2F9306F}"/>
                </a:ext>
              </a:extLst>
            </p:cNvPr>
            <p:cNvSpPr txBox="1"/>
            <p:nvPr/>
          </p:nvSpPr>
          <p:spPr>
            <a:xfrm>
              <a:off x="6923206" y="3160371"/>
              <a:ext cx="5263809" cy="707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200" dirty="0"/>
                <a:t>Target Site Duplications (TSDs)</a:t>
              </a:r>
              <a:endParaRPr lang="zh-CN" altLang="en-US" sz="1200" dirty="0"/>
            </a:p>
          </p:txBody>
        </p:sp>
        <p:sp>
          <p:nvSpPr>
            <p:cNvPr id="781" name="等腰三角形 780">
              <a:extLst>
                <a:ext uri="{FF2B5EF4-FFF2-40B4-BE49-F238E27FC236}">
                  <a16:creationId xmlns:a16="http://schemas.microsoft.com/office/drawing/2014/main" id="{8E55E8F8-D0F4-68A0-8B60-FC7D065D3E7E}"/>
                </a:ext>
              </a:extLst>
            </p:cNvPr>
            <p:cNvSpPr/>
            <p:nvPr/>
          </p:nvSpPr>
          <p:spPr>
            <a:xfrm rot="5400000">
              <a:off x="1498118" y="3565793"/>
              <a:ext cx="495300" cy="36933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2" name="等腰三角形 781">
              <a:extLst>
                <a:ext uri="{FF2B5EF4-FFF2-40B4-BE49-F238E27FC236}">
                  <a16:creationId xmlns:a16="http://schemas.microsoft.com/office/drawing/2014/main" id="{D6390FEF-C451-59F5-0494-49751B69DEED}"/>
                </a:ext>
              </a:extLst>
            </p:cNvPr>
            <p:cNvSpPr/>
            <p:nvPr/>
          </p:nvSpPr>
          <p:spPr>
            <a:xfrm rot="5400000">
              <a:off x="5370947" y="3565793"/>
              <a:ext cx="495300" cy="36933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6" name="组合 1375">
            <a:extLst>
              <a:ext uri="{FF2B5EF4-FFF2-40B4-BE49-F238E27FC236}">
                <a16:creationId xmlns:a16="http://schemas.microsoft.com/office/drawing/2014/main" id="{24097B6A-7964-4BFB-3630-7897D170DE68}"/>
              </a:ext>
            </a:extLst>
          </p:cNvPr>
          <p:cNvGrpSpPr/>
          <p:nvPr/>
        </p:nvGrpSpPr>
        <p:grpSpPr>
          <a:xfrm>
            <a:off x="21346502" y="11732153"/>
            <a:ext cx="5262929" cy="3919949"/>
            <a:chOff x="5731632" y="216515"/>
            <a:chExt cx="3346759" cy="2280144"/>
          </a:xfrm>
        </p:grpSpPr>
        <p:sp>
          <p:nvSpPr>
            <p:cNvPr id="1378" name="矩形: 圆角 2">
              <a:extLst>
                <a:ext uri="{FF2B5EF4-FFF2-40B4-BE49-F238E27FC236}">
                  <a16:creationId xmlns:a16="http://schemas.microsoft.com/office/drawing/2014/main" id="{9AD0885A-37B2-9C81-8970-BC9D9A652BC7}"/>
                </a:ext>
              </a:extLst>
            </p:cNvPr>
            <p:cNvSpPr/>
            <p:nvPr/>
          </p:nvSpPr>
          <p:spPr>
            <a:xfrm>
              <a:off x="5731633" y="216515"/>
              <a:ext cx="3346758" cy="2280144"/>
            </a:xfrm>
            <a:custGeom>
              <a:avLst/>
              <a:gdLst>
                <a:gd name="connsiteX0" fmla="*/ 0 w 4303319"/>
                <a:gd name="connsiteY0" fmla="*/ 422618 h 2535657"/>
                <a:gd name="connsiteX1" fmla="*/ 422618 w 4303319"/>
                <a:gd name="connsiteY1" fmla="*/ 0 h 2535657"/>
                <a:gd name="connsiteX2" fmla="*/ 3880701 w 4303319"/>
                <a:gd name="connsiteY2" fmla="*/ 0 h 2535657"/>
                <a:gd name="connsiteX3" fmla="*/ 4303319 w 4303319"/>
                <a:gd name="connsiteY3" fmla="*/ 422618 h 2535657"/>
                <a:gd name="connsiteX4" fmla="*/ 4303319 w 4303319"/>
                <a:gd name="connsiteY4" fmla="*/ 2113039 h 2535657"/>
                <a:gd name="connsiteX5" fmla="*/ 3880701 w 4303319"/>
                <a:gd name="connsiteY5" fmla="*/ 2535657 h 2535657"/>
                <a:gd name="connsiteX6" fmla="*/ 422618 w 4303319"/>
                <a:gd name="connsiteY6" fmla="*/ 2535657 h 2535657"/>
                <a:gd name="connsiteX7" fmla="*/ 0 w 4303319"/>
                <a:gd name="connsiteY7" fmla="*/ 2113039 h 2535657"/>
                <a:gd name="connsiteX8" fmla="*/ 0 w 4303319"/>
                <a:gd name="connsiteY8" fmla="*/ 422618 h 2535657"/>
                <a:gd name="connsiteX0" fmla="*/ 632 w 4303951"/>
                <a:gd name="connsiteY0" fmla="*/ 422618 h 2535657"/>
                <a:gd name="connsiteX1" fmla="*/ 423250 w 4303951"/>
                <a:gd name="connsiteY1" fmla="*/ 0 h 2535657"/>
                <a:gd name="connsiteX2" fmla="*/ 3881333 w 4303951"/>
                <a:gd name="connsiteY2" fmla="*/ 0 h 2535657"/>
                <a:gd name="connsiteX3" fmla="*/ 4303951 w 4303951"/>
                <a:gd name="connsiteY3" fmla="*/ 422618 h 2535657"/>
                <a:gd name="connsiteX4" fmla="*/ 4303951 w 4303951"/>
                <a:gd name="connsiteY4" fmla="*/ 2113039 h 2535657"/>
                <a:gd name="connsiteX5" fmla="*/ 3881333 w 4303951"/>
                <a:gd name="connsiteY5" fmla="*/ 2535657 h 2535657"/>
                <a:gd name="connsiteX6" fmla="*/ 423250 w 4303951"/>
                <a:gd name="connsiteY6" fmla="*/ 2535657 h 2535657"/>
                <a:gd name="connsiteX7" fmla="*/ 632 w 4303951"/>
                <a:gd name="connsiteY7" fmla="*/ 2113039 h 2535657"/>
                <a:gd name="connsiteX8" fmla="*/ 0 w 4303951"/>
                <a:gd name="connsiteY8" fmla="*/ 625315 h 2535657"/>
                <a:gd name="connsiteX9" fmla="*/ 632 w 4303951"/>
                <a:gd name="connsiteY9" fmla="*/ 422618 h 2535657"/>
                <a:gd name="connsiteX0" fmla="*/ 632 w 4310743"/>
                <a:gd name="connsiteY0" fmla="*/ 422618 h 2535657"/>
                <a:gd name="connsiteX1" fmla="*/ 423250 w 4310743"/>
                <a:gd name="connsiteY1" fmla="*/ 0 h 2535657"/>
                <a:gd name="connsiteX2" fmla="*/ 3881333 w 4310743"/>
                <a:gd name="connsiteY2" fmla="*/ 0 h 2535657"/>
                <a:gd name="connsiteX3" fmla="*/ 4303951 w 4310743"/>
                <a:gd name="connsiteY3" fmla="*/ 422618 h 2535657"/>
                <a:gd name="connsiteX4" fmla="*/ 4310743 w 4310743"/>
                <a:gd name="connsiteY4" fmla="*/ 654343 h 2535657"/>
                <a:gd name="connsiteX5" fmla="*/ 4303951 w 4310743"/>
                <a:gd name="connsiteY5" fmla="*/ 2113039 h 2535657"/>
                <a:gd name="connsiteX6" fmla="*/ 3881333 w 4310743"/>
                <a:gd name="connsiteY6" fmla="*/ 2535657 h 2535657"/>
                <a:gd name="connsiteX7" fmla="*/ 423250 w 4310743"/>
                <a:gd name="connsiteY7" fmla="*/ 2535657 h 2535657"/>
                <a:gd name="connsiteX8" fmla="*/ 632 w 4310743"/>
                <a:gd name="connsiteY8" fmla="*/ 2113039 h 2535657"/>
                <a:gd name="connsiteX9" fmla="*/ 0 w 4310743"/>
                <a:gd name="connsiteY9" fmla="*/ 625315 h 2535657"/>
                <a:gd name="connsiteX10" fmla="*/ 632 w 4310743"/>
                <a:gd name="connsiteY10" fmla="*/ 422618 h 253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10743" h="2535657">
                  <a:moveTo>
                    <a:pt x="632" y="422618"/>
                  </a:moveTo>
                  <a:cubicBezTo>
                    <a:pt x="632" y="189213"/>
                    <a:pt x="189845" y="0"/>
                    <a:pt x="423250" y="0"/>
                  </a:cubicBezTo>
                  <a:lnTo>
                    <a:pt x="3881333" y="0"/>
                  </a:lnTo>
                  <a:cubicBezTo>
                    <a:pt x="4114738" y="0"/>
                    <a:pt x="4303951" y="189213"/>
                    <a:pt x="4303951" y="422618"/>
                  </a:cubicBezTo>
                  <a:lnTo>
                    <a:pt x="4310743" y="654343"/>
                  </a:lnTo>
                  <a:lnTo>
                    <a:pt x="4303951" y="2113039"/>
                  </a:lnTo>
                  <a:cubicBezTo>
                    <a:pt x="4303951" y="2346444"/>
                    <a:pt x="4114738" y="2535657"/>
                    <a:pt x="3881333" y="2535657"/>
                  </a:cubicBezTo>
                  <a:lnTo>
                    <a:pt x="423250" y="2535657"/>
                  </a:lnTo>
                  <a:cubicBezTo>
                    <a:pt x="189845" y="2535657"/>
                    <a:pt x="632" y="2346444"/>
                    <a:pt x="632" y="2113039"/>
                  </a:cubicBezTo>
                  <a:cubicBezTo>
                    <a:pt x="421" y="1617131"/>
                    <a:pt x="211" y="1121223"/>
                    <a:pt x="0" y="625315"/>
                  </a:cubicBezTo>
                  <a:cubicBezTo>
                    <a:pt x="211" y="557749"/>
                    <a:pt x="421" y="490184"/>
                    <a:pt x="632" y="42261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9" name="矩形: 圆顶角 1378">
              <a:extLst>
                <a:ext uri="{FF2B5EF4-FFF2-40B4-BE49-F238E27FC236}">
                  <a16:creationId xmlns:a16="http://schemas.microsoft.com/office/drawing/2014/main" id="{1B4885B9-BBCD-8B9B-6B5B-3A282222398E}"/>
                </a:ext>
              </a:extLst>
            </p:cNvPr>
            <p:cNvSpPr/>
            <p:nvPr/>
          </p:nvSpPr>
          <p:spPr>
            <a:xfrm>
              <a:off x="5731632" y="216515"/>
              <a:ext cx="3346757" cy="51564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>
                  <a:solidFill>
                    <a:srgbClr val="FF0000"/>
                  </a:solidFill>
                </a:rPr>
                <a:t>(h)</a:t>
              </a:r>
              <a:r>
                <a:rPr lang="en-US" altLang="zh-CN" sz="2000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Intact TE library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06" name="流程图: 多文档 1405">
            <a:extLst>
              <a:ext uri="{FF2B5EF4-FFF2-40B4-BE49-F238E27FC236}">
                <a16:creationId xmlns:a16="http://schemas.microsoft.com/office/drawing/2014/main" id="{D4A52369-5A15-3DC3-41E3-D512D7222288}"/>
              </a:ext>
            </a:extLst>
          </p:cNvPr>
          <p:cNvSpPr/>
          <p:nvPr/>
        </p:nvSpPr>
        <p:spPr>
          <a:xfrm>
            <a:off x="25263751" y="11956667"/>
            <a:ext cx="818277" cy="635592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1421" name="文本框 1420">
            <a:extLst>
              <a:ext uri="{FF2B5EF4-FFF2-40B4-BE49-F238E27FC236}">
                <a16:creationId xmlns:a16="http://schemas.microsoft.com/office/drawing/2014/main" id="{790E9662-80D8-5132-5514-6922A9DA23B9}"/>
              </a:ext>
            </a:extLst>
          </p:cNvPr>
          <p:cNvSpPr txBox="1"/>
          <p:nvPr/>
        </p:nvSpPr>
        <p:spPr>
          <a:xfrm rot="5400000">
            <a:off x="23586649" y="15231906"/>
            <a:ext cx="105637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… …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85837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:a16="http://schemas.microsoft.com/office/drawing/2014/main" id="{06B5ECF4-2A63-0F49-3EA1-EDBFA29786FE}"/>
              </a:ext>
            </a:extLst>
          </p:cNvPr>
          <p:cNvGrpSpPr/>
          <p:nvPr/>
        </p:nvGrpSpPr>
        <p:grpSpPr>
          <a:xfrm>
            <a:off x="123720" y="78427"/>
            <a:ext cx="4219384" cy="2623233"/>
            <a:chOff x="5731632" y="216514"/>
            <a:chExt cx="3346759" cy="2280145"/>
          </a:xfrm>
        </p:grpSpPr>
        <p:grpSp>
          <p:nvGrpSpPr>
            <p:cNvPr id="24" name="组合 23">
              <a:extLst>
                <a:ext uri="{FF2B5EF4-FFF2-40B4-BE49-F238E27FC236}">
                  <a16:creationId xmlns:a16="http://schemas.microsoft.com/office/drawing/2014/main" id="{A4E9EFA0-581B-5A09-3BA8-765CD48AEE6B}"/>
                </a:ext>
              </a:extLst>
            </p:cNvPr>
            <p:cNvGrpSpPr/>
            <p:nvPr/>
          </p:nvGrpSpPr>
          <p:grpSpPr>
            <a:xfrm>
              <a:off x="5731632" y="216514"/>
              <a:ext cx="3346759" cy="2280145"/>
              <a:chOff x="5731632" y="216514"/>
              <a:chExt cx="3346759" cy="2280145"/>
            </a:xfrm>
          </p:grpSpPr>
          <p:sp>
            <p:nvSpPr>
              <p:cNvPr id="3" name="矩形: 圆角 2">
                <a:extLst>
                  <a:ext uri="{FF2B5EF4-FFF2-40B4-BE49-F238E27FC236}">
                    <a16:creationId xmlns:a16="http://schemas.microsoft.com/office/drawing/2014/main" id="{7A692960-2F35-BAFD-1E59-7FFD56272DE9}"/>
                  </a:ext>
                </a:extLst>
              </p:cNvPr>
              <p:cNvSpPr/>
              <p:nvPr/>
            </p:nvSpPr>
            <p:spPr>
              <a:xfrm>
                <a:off x="5731633" y="216515"/>
                <a:ext cx="3346758" cy="2280144"/>
              </a:xfrm>
              <a:custGeom>
                <a:avLst/>
                <a:gdLst>
                  <a:gd name="connsiteX0" fmla="*/ 0 w 4303319"/>
                  <a:gd name="connsiteY0" fmla="*/ 422618 h 2535657"/>
                  <a:gd name="connsiteX1" fmla="*/ 422618 w 4303319"/>
                  <a:gd name="connsiteY1" fmla="*/ 0 h 2535657"/>
                  <a:gd name="connsiteX2" fmla="*/ 3880701 w 4303319"/>
                  <a:gd name="connsiteY2" fmla="*/ 0 h 2535657"/>
                  <a:gd name="connsiteX3" fmla="*/ 4303319 w 4303319"/>
                  <a:gd name="connsiteY3" fmla="*/ 422618 h 2535657"/>
                  <a:gd name="connsiteX4" fmla="*/ 4303319 w 4303319"/>
                  <a:gd name="connsiteY4" fmla="*/ 2113039 h 2535657"/>
                  <a:gd name="connsiteX5" fmla="*/ 3880701 w 4303319"/>
                  <a:gd name="connsiteY5" fmla="*/ 2535657 h 2535657"/>
                  <a:gd name="connsiteX6" fmla="*/ 422618 w 4303319"/>
                  <a:gd name="connsiteY6" fmla="*/ 2535657 h 2535657"/>
                  <a:gd name="connsiteX7" fmla="*/ 0 w 4303319"/>
                  <a:gd name="connsiteY7" fmla="*/ 2113039 h 2535657"/>
                  <a:gd name="connsiteX8" fmla="*/ 0 w 4303319"/>
                  <a:gd name="connsiteY8" fmla="*/ 422618 h 2535657"/>
                  <a:gd name="connsiteX0" fmla="*/ 632 w 4303951"/>
                  <a:gd name="connsiteY0" fmla="*/ 422618 h 2535657"/>
                  <a:gd name="connsiteX1" fmla="*/ 423250 w 4303951"/>
                  <a:gd name="connsiteY1" fmla="*/ 0 h 2535657"/>
                  <a:gd name="connsiteX2" fmla="*/ 3881333 w 4303951"/>
                  <a:gd name="connsiteY2" fmla="*/ 0 h 2535657"/>
                  <a:gd name="connsiteX3" fmla="*/ 4303951 w 4303951"/>
                  <a:gd name="connsiteY3" fmla="*/ 422618 h 2535657"/>
                  <a:gd name="connsiteX4" fmla="*/ 4303951 w 4303951"/>
                  <a:gd name="connsiteY4" fmla="*/ 2113039 h 2535657"/>
                  <a:gd name="connsiteX5" fmla="*/ 3881333 w 4303951"/>
                  <a:gd name="connsiteY5" fmla="*/ 2535657 h 2535657"/>
                  <a:gd name="connsiteX6" fmla="*/ 423250 w 4303951"/>
                  <a:gd name="connsiteY6" fmla="*/ 2535657 h 2535657"/>
                  <a:gd name="connsiteX7" fmla="*/ 632 w 4303951"/>
                  <a:gd name="connsiteY7" fmla="*/ 2113039 h 2535657"/>
                  <a:gd name="connsiteX8" fmla="*/ 0 w 4303951"/>
                  <a:gd name="connsiteY8" fmla="*/ 625315 h 2535657"/>
                  <a:gd name="connsiteX9" fmla="*/ 632 w 4303951"/>
                  <a:gd name="connsiteY9" fmla="*/ 422618 h 2535657"/>
                  <a:gd name="connsiteX0" fmla="*/ 632 w 4310743"/>
                  <a:gd name="connsiteY0" fmla="*/ 422618 h 2535657"/>
                  <a:gd name="connsiteX1" fmla="*/ 423250 w 4310743"/>
                  <a:gd name="connsiteY1" fmla="*/ 0 h 2535657"/>
                  <a:gd name="connsiteX2" fmla="*/ 3881333 w 4310743"/>
                  <a:gd name="connsiteY2" fmla="*/ 0 h 2535657"/>
                  <a:gd name="connsiteX3" fmla="*/ 4303951 w 4310743"/>
                  <a:gd name="connsiteY3" fmla="*/ 422618 h 2535657"/>
                  <a:gd name="connsiteX4" fmla="*/ 4310743 w 4310743"/>
                  <a:gd name="connsiteY4" fmla="*/ 654343 h 2535657"/>
                  <a:gd name="connsiteX5" fmla="*/ 4303951 w 4310743"/>
                  <a:gd name="connsiteY5" fmla="*/ 2113039 h 2535657"/>
                  <a:gd name="connsiteX6" fmla="*/ 3881333 w 4310743"/>
                  <a:gd name="connsiteY6" fmla="*/ 2535657 h 2535657"/>
                  <a:gd name="connsiteX7" fmla="*/ 423250 w 4310743"/>
                  <a:gd name="connsiteY7" fmla="*/ 2535657 h 2535657"/>
                  <a:gd name="connsiteX8" fmla="*/ 632 w 4310743"/>
                  <a:gd name="connsiteY8" fmla="*/ 2113039 h 2535657"/>
                  <a:gd name="connsiteX9" fmla="*/ 0 w 4310743"/>
                  <a:gd name="connsiteY9" fmla="*/ 625315 h 2535657"/>
                  <a:gd name="connsiteX10" fmla="*/ 632 w 4310743"/>
                  <a:gd name="connsiteY10" fmla="*/ 422618 h 253565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4310743" h="2535657">
                    <a:moveTo>
                      <a:pt x="632" y="422618"/>
                    </a:moveTo>
                    <a:cubicBezTo>
                      <a:pt x="632" y="189213"/>
                      <a:pt x="189845" y="0"/>
                      <a:pt x="423250" y="0"/>
                    </a:cubicBezTo>
                    <a:lnTo>
                      <a:pt x="3881333" y="0"/>
                    </a:lnTo>
                    <a:cubicBezTo>
                      <a:pt x="4114738" y="0"/>
                      <a:pt x="4303951" y="189213"/>
                      <a:pt x="4303951" y="422618"/>
                    </a:cubicBezTo>
                    <a:lnTo>
                      <a:pt x="4310743" y="654343"/>
                    </a:lnTo>
                    <a:lnTo>
                      <a:pt x="4303951" y="2113039"/>
                    </a:lnTo>
                    <a:cubicBezTo>
                      <a:pt x="4303951" y="2346444"/>
                      <a:pt x="4114738" y="2535657"/>
                      <a:pt x="3881333" y="2535657"/>
                    </a:cubicBezTo>
                    <a:lnTo>
                      <a:pt x="423250" y="2535657"/>
                    </a:lnTo>
                    <a:cubicBezTo>
                      <a:pt x="189845" y="2535657"/>
                      <a:pt x="632" y="2346444"/>
                      <a:pt x="632" y="2113039"/>
                    </a:cubicBezTo>
                    <a:cubicBezTo>
                      <a:pt x="421" y="1617131"/>
                      <a:pt x="211" y="1121223"/>
                      <a:pt x="0" y="625315"/>
                    </a:cubicBezTo>
                    <a:cubicBezTo>
                      <a:pt x="211" y="557749"/>
                      <a:pt x="421" y="490184"/>
                      <a:pt x="632" y="422618"/>
                    </a:cubicBezTo>
                    <a:close/>
                  </a:path>
                </a:pathLst>
              </a:custGeom>
              <a:noFill/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矩形: 圆顶角 20">
                <a:extLst>
                  <a:ext uri="{FF2B5EF4-FFF2-40B4-BE49-F238E27FC236}">
                    <a16:creationId xmlns:a16="http://schemas.microsoft.com/office/drawing/2014/main" id="{D23F1606-CA4F-434D-7FDB-A7F75A5A95B2}"/>
                  </a:ext>
                </a:extLst>
              </p:cNvPr>
              <p:cNvSpPr/>
              <p:nvPr/>
            </p:nvSpPr>
            <p:spPr>
              <a:xfrm>
                <a:off x="5731632" y="216514"/>
                <a:ext cx="3346757" cy="702242"/>
              </a:xfrm>
              <a:prstGeom prst="round2SameRect">
                <a:avLst/>
              </a:prstGeom>
              <a:solidFill>
                <a:schemeClr val="bg1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800" b="1" dirty="0">
                    <a:solidFill>
                      <a:srgbClr val="FF0000"/>
                    </a:solidFill>
                  </a:rPr>
                  <a:t>(a)</a:t>
                </a:r>
                <a:r>
                  <a:rPr lang="en-US" altLang="zh-CN" sz="2800" b="1" dirty="0">
                    <a:solidFill>
                      <a:schemeClr val="tx1"/>
                    </a:solidFill>
                  </a:rPr>
                  <a:t> Genome Assembly</a:t>
                </a:r>
                <a:endParaRPr lang="zh-CN" altLang="en-US" sz="2800" b="1" dirty="0">
                  <a:solidFill>
                    <a:schemeClr val="tx1"/>
                  </a:solidFill>
                </a:endParaRPr>
              </a:p>
            </p:txBody>
          </p:sp>
        </p:grpSp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E1AF097B-5F5F-02EB-09F8-577BE9875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41562" y="1431600"/>
              <a:ext cx="2726895" cy="431758"/>
            </a:xfrm>
            <a:prstGeom prst="rect">
              <a:avLst/>
            </a:prstGeom>
          </p:spPr>
        </p:pic>
      </p:grpSp>
      <p:sp>
        <p:nvSpPr>
          <p:cNvPr id="28" name="流程图: 文档 27">
            <a:extLst>
              <a:ext uri="{FF2B5EF4-FFF2-40B4-BE49-F238E27FC236}">
                <a16:creationId xmlns:a16="http://schemas.microsoft.com/office/drawing/2014/main" id="{D26D0F14-4088-0BE7-D790-C7D0A0D52C51}"/>
              </a:ext>
            </a:extLst>
          </p:cNvPr>
          <p:cNvSpPr/>
          <p:nvPr/>
        </p:nvSpPr>
        <p:spPr>
          <a:xfrm>
            <a:off x="929502" y="4551919"/>
            <a:ext cx="2142138" cy="1682242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chemeClr val="tx1"/>
                </a:solidFill>
              </a:rPr>
              <a:t>Splitting into chunks</a:t>
            </a:r>
            <a:endParaRPr lang="en-US" altLang="zh-CN" sz="28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87" name="矩形: 圆角 286">
            <a:extLst>
              <a:ext uri="{FF2B5EF4-FFF2-40B4-BE49-F238E27FC236}">
                <a16:creationId xmlns:a16="http://schemas.microsoft.com/office/drawing/2014/main" id="{45E6E6CA-0681-9934-FFCC-3F7E9ED6AFE5}"/>
              </a:ext>
            </a:extLst>
          </p:cNvPr>
          <p:cNvSpPr/>
          <p:nvPr/>
        </p:nvSpPr>
        <p:spPr>
          <a:xfrm>
            <a:off x="4605773" y="4551919"/>
            <a:ext cx="2575753" cy="16822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(b)</a:t>
            </a:r>
            <a:r>
              <a:rPr lang="en-US" altLang="zh-CN" sz="2800" b="1" dirty="0">
                <a:solidFill>
                  <a:schemeClr val="tx1"/>
                </a:solidFill>
              </a:rPr>
              <a:t> K-</a:t>
            </a:r>
            <a:r>
              <a:rPr lang="en-US" altLang="zh-CN" sz="2800" b="1" dirty="0" err="1">
                <a:solidFill>
                  <a:schemeClr val="tx1"/>
                </a:solidFill>
              </a:rPr>
              <a:t>mer</a:t>
            </a:r>
            <a:r>
              <a:rPr lang="en-US" altLang="zh-CN" sz="2800" b="1" dirty="0">
                <a:solidFill>
                  <a:schemeClr val="tx1"/>
                </a:solidFill>
              </a:rPr>
              <a:t> Based De novo TE Searching</a:t>
            </a:r>
          </a:p>
        </p:txBody>
      </p:sp>
      <p:sp>
        <p:nvSpPr>
          <p:cNvPr id="26" name="矩形: 圆角 2">
            <a:extLst>
              <a:ext uri="{FF2B5EF4-FFF2-40B4-BE49-F238E27FC236}">
                <a16:creationId xmlns:a16="http://schemas.microsoft.com/office/drawing/2014/main" id="{A36E3BB1-4257-1B6F-F1FE-72143E716B39}"/>
              </a:ext>
            </a:extLst>
          </p:cNvPr>
          <p:cNvSpPr/>
          <p:nvPr/>
        </p:nvSpPr>
        <p:spPr>
          <a:xfrm>
            <a:off x="9852" y="8073217"/>
            <a:ext cx="12275710" cy="7905444"/>
          </a:xfrm>
          <a:custGeom>
            <a:avLst/>
            <a:gdLst>
              <a:gd name="connsiteX0" fmla="*/ 0 w 4303319"/>
              <a:gd name="connsiteY0" fmla="*/ 422618 h 2535657"/>
              <a:gd name="connsiteX1" fmla="*/ 422618 w 4303319"/>
              <a:gd name="connsiteY1" fmla="*/ 0 h 2535657"/>
              <a:gd name="connsiteX2" fmla="*/ 3880701 w 4303319"/>
              <a:gd name="connsiteY2" fmla="*/ 0 h 2535657"/>
              <a:gd name="connsiteX3" fmla="*/ 4303319 w 4303319"/>
              <a:gd name="connsiteY3" fmla="*/ 422618 h 2535657"/>
              <a:gd name="connsiteX4" fmla="*/ 4303319 w 4303319"/>
              <a:gd name="connsiteY4" fmla="*/ 2113039 h 2535657"/>
              <a:gd name="connsiteX5" fmla="*/ 3880701 w 4303319"/>
              <a:gd name="connsiteY5" fmla="*/ 2535657 h 2535657"/>
              <a:gd name="connsiteX6" fmla="*/ 422618 w 4303319"/>
              <a:gd name="connsiteY6" fmla="*/ 2535657 h 2535657"/>
              <a:gd name="connsiteX7" fmla="*/ 0 w 4303319"/>
              <a:gd name="connsiteY7" fmla="*/ 2113039 h 2535657"/>
              <a:gd name="connsiteX8" fmla="*/ 0 w 4303319"/>
              <a:gd name="connsiteY8" fmla="*/ 422618 h 2535657"/>
              <a:gd name="connsiteX0" fmla="*/ 632 w 4303951"/>
              <a:gd name="connsiteY0" fmla="*/ 422618 h 2535657"/>
              <a:gd name="connsiteX1" fmla="*/ 423250 w 4303951"/>
              <a:gd name="connsiteY1" fmla="*/ 0 h 2535657"/>
              <a:gd name="connsiteX2" fmla="*/ 3881333 w 4303951"/>
              <a:gd name="connsiteY2" fmla="*/ 0 h 2535657"/>
              <a:gd name="connsiteX3" fmla="*/ 4303951 w 4303951"/>
              <a:gd name="connsiteY3" fmla="*/ 422618 h 2535657"/>
              <a:gd name="connsiteX4" fmla="*/ 4303951 w 4303951"/>
              <a:gd name="connsiteY4" fmla="*/ 2113039 h 2535657"/>
              <a:gd name="connsiteX5" fmla="*/ 3881333 w 4303951"/>
              <a:gd name="connsiteY5" fmla="*/ 2535657 h 2535657"/>
              <a:gd name="connsiteX6" fmla="*/ 423250 w 4303951"/>
              <a:gd name="connsiteY6" fmla="*/ 2535657 h 2535657"/>
              <a:gd name="connsiteX7" fmla="*/ 632 w 4303951"/>
              <a:gd name="connsiteY7" fmla="*/ 2113039 h 2535657"/>
              <a:gd name="connsiteX8" fmla="*/ 0 w 4303951"/>
              <a:gd name="connsiteY8" fmla="*/ 625315 h 2535657"/>
              <a:gd name="connsiteX9" fmla="*/ 632 w 4303951"/>
              <a:gd name="connsiteY9" fmla="*/ 422618 h 2535657"/>
              <a:gd name="connsiteX0" fmla="*/ 632 w 4310743"/>
              <a:gd name="connsiteY0" fmla="*/ 422618 h 2535657"/>
              <a:gd name="connsiteX1" fmla="*/ 423250 w 4310743"/>
              <a:gd name="connsiteY1" fmla="*/ 0 h 2535657"/>
              <a:gd name="connsiteX2" fmla="*/ 3881333 w 4310743"/>
              <a:gd name="connsiteY2" fmla="*/ 0 h 2535657"/>
              <a:gd name="connsiteX3" fmla="*/ 4303951 w 4310743"/>
              <a:gd name="connsiteY3" fmla="*/ 422618 h 2535657"/>
              <a:gd name="connsiteX4" fmla="*/ 4310743 w 4310743"/>
              <a:gd name="connsiteY4" fmla="*/ 654343 h 2535657"/>
              <a:gd name="connsiteX5" fmla="*/ 4303951 w 4310743"/>
              <a:gd name="connsiteY5" fmla="*/ 2113039 h 2535657"/>
              <a:gd name="connsiteX6" fmla="*/ 3881333 w 4310743"/>
              <a:gd name="connsiteY6" fmla="*/ 2535657 h 2535657"/>
              <a:gd name="connsiteX7" fmla="*/ 423250 w 4310743"/>
              <a:gd name="connsiteY7" fmla="*/ 2535657 h 2535657"/>
              <a:gd name="connsiteX8" fmla="*/ 632 w 4310743"/>
              <a:gd name="connsiteY8" fmla="*/ 2113039 h 2535657"/>
              <a:gd name="connsiteX9" fmla="*/ 0 w 4310743"/>
              <a:gd name="connsiteY9" fmla="*/ 625315 h 2535657"/>
              <a:gd name="connsiteX10" fmla="*/ 632 w 4310743"/>
              <a:gd name="connsiteY10" fmla="*/ 422618 h 253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10743" h="2535657">
                <a:moveTo>
                  <a:pt x="632" y="422618"/>
                </a:moveTo>
                <a:cubicBezTo>
                  <a:pt x="632" y="189213"/>
                  <a:pt x="189845" y="0"/>
                  <a:pt x="423250" y="0"/>
                </a:cubicBezTo>
                <a:lnTo>
                  <a:pt x="3881333" y="0"/>
                </a:lnTo>
                <a:cubicBezTo>
                  <a:pt x="4114738" y="0"/>
                  <a:pt x="4303951" y="189213"/>
                  <a:pt x="4303951" y="422618"/>
                </a:cubicBezTo>
                <a:lnTo>
                  <a:pt x="4310743" y="654343"/>
                </a:lnTo>
                <a:lnTo>
                  <a:pt x="4303951" y="2113039"/>
                </a:lnTo>
                <a:cubicBezTo>
                  <a:pt x="4303951" y="2346444"/>
                  <a:pt x="4114738" y="2535657"/>
                  <a:pt x="3881333" y="2535657"/>
                </a:cubicBezTo>
                <a:lnTo>
                  <a:pt x="423250" y="2535657"/>
                </a:lnTo>
                <a:cubicBezTo>
                  <a:pt x="189845" y="2535657"/>
                  <a:pt x="632" y="2346444"/>
                  <a:pt x="632" y="2113039"/>
                </a:cubicBezTo>
                <a:cubicBezTo>
                  <a:pt x="421" y="1617131"/>
                  <a:pt x="211" y="1121223"/>
                  <a:pt x="0" y="625315"/>
                </a:cubicBezTo>
                <a:cubicBezTo>
                  <a:pt x="211" y="557749"/>
                  <a:pt x="421" y="490184"/>
                  <a:pt x="632" y="422618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 75">
            <a:extLst>
              <a:ext uri="{FF2B5EF4-FFF2-40B4-BE49-F238E27FC236}">
                <a16:creationId xmlns:a16="http://schemas.microsoft.com/office/drawing/2014/main" id="{1B42F642-3682-96D0-9669-469DCEDBE61E}"/>
              </a:ext>
            </a:extLst>
          </p:cNvPr>
          <p:cNvSpPr/>
          <p:nvPr/>
        </p:nvSpPr>
        <p:spPr>
          <a:xfrm>
            <a:off x="1634107" y="8815687"/>
            <a:ext cx="9331349" cy="187184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49C4A8D-BD12-45DA-D13E-325473C3205E}"/>
              </a:ext>
            </a:extLst>
          </p:cNvPr>
          <p:cNvSpPr/>
          <p:nvPr/>
        </p:nvSpPr>
        <p:spPr>
          <a:xfrm>
            <a:off x="3181311" y="8815856"/>
            <a:ext cx="1211997" cy="18309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E9798C4-1F47-ED9C-EAFC-539DF803DA33}"/>
              </a:ext>
            </a:extLst>
          </p:cNvPr>
          <p:cNvSpPr/>
          <p:nvPr/>
        </p:nvSpPr>
        <p:spPr>
          <a:xfrm>
            <a:off x="5398599" y="8815858"/>
            <a:ext cx="1211997" cy="18309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AEC6912-C5E7-AF99-1BEA-917331EEB361}"/>
              </a:ext>
            </a:extLst>
          </p:cNvPr>
          <p:cNvSpPr txBox="1"/>
          <p:nvPr/>
        </p:nvSpPr>
        <p:spPr>
          <a:xfrm>
            <a:off x="3032514" y="8445314"/>
            <a:ext cx="2074593" cy="441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Repeat1</a:t>
            </a:r>
            <a:endParaRPr lang="zh-CN" altLang="en-US" sz="1400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3351D2D-2579-1AA9-6211-5272533DE4F1}"/>
              </a:ext>
            </a:extLst>
          </p:cNvPr>
          <p:cNvSpPr txBox="1"/>
          <p:nvPr/>
        </p:nvSpPr>
        <p:spPr>
          <a:xfrm>
            <a:off x="5296971" y="8424627"/>
            <a:ext cx="1810330" cy="441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Repeat2</a:t>
            </a:r>
            <a:endParaRPr lang="zh-CN" altLang="en-US" sz="1400" dirty="0"/>
          </a:p>
        </p:txBody>
      </p:sp>
      <p:sp>
        <p:nvSpPr>
          <p:cNvPr id="9" name="圆角矩形 80">
            <a:extLst>
              <a:ext uri="{FF2B5EF4-FFF2-40B4-BE49-F238E27FC236}">
                <a16:creationId xmlns:a16="http://schemas.microsoft.com/office/drawing/2014/main" id="{7B36DBCE-A7BB-C70F-8D97-2BA3E8379778}"/>
              </a:ext>
            </a:extLst>
          </p:cNvPr>
          <p:cNvSpPr/>
          <p:nvPr/>
        </p:nvSpPr>
        <p:spPr>
          <a:xfrm>
            <a:off x="1634120" y="11271197"/>
            <a:ext cx="9331352" cy="18841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6DCDA0-782D-E62B-D75B-180723E54E3B}"/>
              </a:ext>
            </a:extLst>
          </p:cNvPr>
          <p:cNvSpPr/>
          <p:nvPr/>
        </p:nvSpPr>
        <p:spPr>
          <a:xfrm>
            <a:off x="3171547" y="11271196"/>
            <a:ext cx="1211997" cy="18841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XXX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D22B2104-97DC-8D93-2620-6B525DD304FB}"/>
              </a:ext>
            </a:extLst>
          </p:cNvPr>
          <p:cNvSpPr/>
          <p:nvPr/>
        </p:nvSpPr>
        <p:spPr>
          <a:xfrm>
            <a:off x="5388836" y="11271196"/>
            <a:ext cx="1211997" cy="188416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bg1"/>
                </a:solidFill>
              </a:rPr>
              <a:t>XXX</a:t>
            </a:r>
            <a:endParaRPr lang="zh-CN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圆角矩形 83">
            <a:extLst>
              <a:ext uri="{FF2B5EF4-FFF2-40B4-BE49-F238E27FC236}">
                <a16:creationId xmlns:a16="http://schemas.microsoft.com/office/drawing/2014/main" id="{FBF12129-460E-EF86-199D-A12A558B31A8}"/>
              </a:ext>
            </a:extLst>
          </p:cNvPr>
          <p:cNvSpPr/>
          <p:nvPr/>
        </p:nvSpPr>
        <p:spPr>
          <a:xfrm>
            <a:off x="3208741" y="9126325"/>
            <a:ext cx="491203" cy="12705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4" name="圆角矩形 84">
            <a:extLst>
              <a:ext uri="{FF2B5EF4-FFF2-40B4-BE49-F238E27FC236}">
                <a16:creationId xmlns:a16="http://schemas.microsoft.com/office/drawing/2014/main" id="{DED8AF09-C8C0-0506-CD18-CE3CB50F4B25}"/>
              </a:ext>
            </a:extLst>
          </p:cNvPr>
          <p:cNvSpPr/>
          <p:nvPr/>
        </p:nvSpPr>
        <p:spPr>
          <a:xfrm>
            <a:off x="3342844" y="9287282"/>
            <a:ext cx="491203" cy="12705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圆角矩形 85">
            <a:extLst>
              <a:ext uri="{FF2B5EF4-FFF2-40B4-BE49-F238E27FC236}">
                <a16:creationId xmlns:a16="http://schemas.microsoft.com/office/drawing/2014/main" id="{638C13F4-F7EA-E893-3558-52958AF5C93F}"/>
              </a:ext>
            </a:extLst>
          </p:cNvPr>
          <p:cNvSpPr/>
          <p:nvPr/>
        </p:nvSpPr>
        <p:spPr>
          <a:xfrm>
            <a:off x="3500354" y="9444886"/>
            <a:ext cx="491203" cy="12705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" name="圆角矩形 86">
            <a:extLst>
              <a:ext uri="{FF2B5EF4-FFF2-40B4-BE49-F238E27FC236}">
                <a16:creationId xmlns:a16="http://schemas.microsoft.com/office/drawing/2014/main" id="{3F7F3348-2FAA-1712-AFF9-ABE7D2921268}"/>
              </a:ext>
            </a:extLst>
          </p:cNvPr>
          <p:cNvSpPr/>
          <p:nvPr/>
        </p:nvSpPr>
        <p:spPr>
          <a:xfrm>
            <a:off x="3657750" y="9615233"/>
            <a:ext cx="491203" cy="12705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圆角矩形 87">
            <a:extLst>
              <a:ext uri="{FF2B5EF4-FFF2-40B4-BE49-F238E27FC236}">
                <a16:creationId xmlns:a16="http://schemas.microsoft.com/office/drawing/2014/main" id="{63430BCC-88CB-66F7-5DC9-EC74F50D0597}"/>
              </a:ext>
            </a:extLst>
          </p:cNvPr>
          <p:cNvSpPr/>
          <p:nvPr/>
        </p:nvSpPr>
        <p:spPr>
          <a:xfrm>
            <a:off x="3905076" y="9785580"/>
            <a:ext cx="491203" cy="12705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9" name="圆角矩形 88">
            <a:extLst>
              <a:ext uri="{FF2B5EF4-FFF2-40B4-BE49-F238E27FC236}">
                <a16:creationId xmlns:a16="http://schemas.microsoft.com/office/drawing/2014/main" id="{F0A0EADC-B9E7-10ED-F03F-36EB52B60F9A}"/>
              </a:ext>
            </a:extLst>
          </p:cNvPr>
          <p:cNvSpPr/>
          <p:nvPr/>
        </p:nvSpPr>
        <p:spPr>
          <a:xfrm>
            <a:off x="5423070" y="9126325"/>
            <a:ext cx="491203" cy="12705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0" name="圆角矩形 89">
            <a:extLst>
              <a:ext uri="{FF2B5EF4-FFF2-40B4-BE49-F238E27FC236}">
                <a16:creationId xmlns:a16="http://schemas.microsoft.com/office/drawing/2014/main" id="{68867EB3-6785-4FE2-60B3-722D872C5298}"/>
              </a:ext>
            </a:extLst>
          </p:cNvPr>
          <p:cNvSpPr/>
          <p:nvPr/>
        </p:nvSpPr>
        <p:spPr>
          <a:xfrm>
            <a:off x="5621255" y="9287282"/>
            <a:ext cx="491203" cy="12705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" name="圆角矩形 90">
            <a:extLst>
              <a:ext uri="{FF2B5EF4-FFF2-40B4-BE49-F238E27FC236}">
                <a16:creationId xmlns:a16="http://schemas.microsoft.com/office/drawing/2014/main" id="{092308EF-BD09-3119-8DFE-9147B3A02FB1}"/>
              </a:ext>
            </a:extLst>
          </p:cNvPr>
          <p:cNvSpPr/>
          <p:nvPr/>
        </p:nvSpPr>
        <p:spPr>
          <a:xfrm>
            <a:off x="5778764" y="9444886"/>
            <a:ext cx="491203" cy="12705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0" name="圆角矩形 91">
            <a:extLst>
              <a:ext uri="{FF2B5EF4-FFF2-40B4-BE49-F238E27FC236}">
                <a16:creationId xmlns:a16="http://schemas.microsoft.com/office/drawing/2014/main" id="{4FB270D3-02D8-EF01-A3DD-23B48A6C20C7}"/>
              </a:ext>
            </a:extLst>
          </p:cNvPr>
          <p:cNvSpPr/>
          <p:nvPr/>
        </p:nvSpPr>
        <p:spPr>
          <a:xfrm>
            <a:off x="5936161" y="9615233"/>
            <a:ext cx="491203" cy="12705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" name="圆角矩形 92">
            <a:extLst>
              <a:ext uri="{FF2B5EF4-FFF2-40B4-BE49-F238E27FC236}">
                <a16:creationId xmlns:a16="http://schemas.microsoft.com/office/drawing/2014/main" id="{4625D885-7690-1F2F-DC87-4835747D551B}"/>
              </a:ext>
            </a:extLst>
          </p:cNvPr>
          <p:cNvSpPr/>
          <p:nvPr/>
        </p:nvSpPr>
        <p:spPr>
          <a:xfrm>
            <a:off x="6119400" y="9785580"/>
            <a:ext cx="491203" cy="127052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4" name="圆角矩形 93">
            <a:extLst>
              <a:ext uri="{FF2B5EF4-FFF2-40B4-BE49-F238E27FC236}">
                <a16:creationId xmlns:a16="http://schemas.microsoft.com/office/drawing/2014/main" id="{3BAD83C7-BD10-F3C7-F74A-1F10D79D3921}"/>
              </a:ext>
            </a:extLst>
          </p:cNvPr>
          <p:cNvSpPr/>
          <p:nvPr/>
        </p:nvSpPr>
        <p:spPr>
          <a:xfrm>
            <a:off x="3998081" y="9955927"/>
            <a:ext cx="491203" cy="12705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5" name="圆角矩形 94">
            <a:extLst>
              <a:ext uri="{FF2B5EF4-FFF2-40B4-BE49-F238E27FC236}">
                <a16:creationId xmlns:a16="http://schemas.microsoft.com/office/drawing/2014/main" id="{B4D8CAB7-73BD-3160-9CD5-A8EF664DCE87}"/>
              </a:ext>
            </a:extLst>
          </p:cNvPr>
          <p:cNvSpPr/>
          <p:nvPr/>
        </p:nvSpPr>
        <p:spPr>
          <a:xfrm>
            <a:off x="4138369" y="10110687"/>
            <a:ext cx="491203" cy="12705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6" name="圆角矩形 95">
            <a:extLst>
              <a:ext uri="{FF2B5EF4-FFF2-40B4-BE49-F238E27FC236}">
                <a16:creationId xmlns:a16="http://schemas.microsoft.com/office/drawing/2014/main" id="{F26B5D7E-8BA8-097B-E69A-3DF9AAB8EDC2}"/>
              </a:ext>
            </a:extLst>
          </p:cNvPr>
          <p:cNvSpPr/>
          <p:nvPr/>
        </p:nvSpPr>
        <p:spPr>
          <a:xfrm>
            <a:off x="4351633" y="10294194"/>
            <a:ext cx="491203" cy="12705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7" name="圆角矩形 96">
            <a:extLst>
              <a:ext uri="{FF2B5EF4-FFF2-40B4-BE49-F238E27FC236}">
                <a16:creationId xmlns:a16="http://schemas.microsoft.com/office/drawing/2014/main" id="{312C704B-4DE5-ADBA-0727-F661DDAA827D}"/>
              </a:ext>
            </a:extLst>
          </p:cNvPr>
          <p:cNvSpPr/>
          <p:nvPr/>
        </p:nvSpPr>
        <p:spPr>
          <a:xfrm>
            <a:off x="4546438" y="10481145"/>
            <a:ext cx="491203" cy="12705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8" name="圆角矩形 97">
            <a:extLst>
              <a:ext uri="{FF2B5EF4-FFF2-40B4-BE49-F238E27FC236}">
                <a16:creationId xmlns:a16="http://schemas.microsoft.com/office/drawing/2014/main" id="{86C86DFC-7B1D-87C9-2829-188725B606EC}"/>
              </a:ext>
            </a:extLst>
          </p:cNvPr>
          <p:cNvSpPr/>
          <p:nvPr/>
        </p:nvSpPr>
        <p:spPr>
          <a:xfrm>
            <a:off x="4686723" y="10643402"/>
            <a:ext cx="491203" cy="12705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29" name="圆角矩形 98">
            <a:extLst>
              <a:ext uri="{FF2B5EF4-FFF2-40B4-BE49-F238E27FC236}">
                <a16:creationId xmlns:a16="http://schemas.microsoft.com/office/drawing/2014/main" id="{319EAC47-A098-7A15-6E98-76A36B375D20}"/>
              </a:ext>
            </a:extLst>
          </p:cNvPr>
          <p:cNvSpPr/>
          <p:nvPr/>
        </p:nvSpPr>
        <p:spPr>
          <a:xfrm>
            <a:off x="4899987" y="10834411"/>
            <a:ext cx="491203" cy="12705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0" name="圆角矩形 99">
            <a:extLst>
              <a:ext uri="{FF2B5EF4-FFF2-40B4-BE49-F238E27FC236}">
                <a16:creationId xmlns:a16="http://schemas.microsoft.com/office/drawing/2014/main" id="{400A0DB8-B663-21A1-1F77-349B0E03BBE9}"/>
              </a:ext>
            </a:extLst>
          </p:cNvPr>
          <p:cNvSpPr/>
          <p:nvPr/>
        </p:nvSpPr>
        <p:spPr>
          <a:xfrm>
            <a:off x="5040272" y="10996669"/>
            <a:ext cx="491203" cy="12705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1" name="圆角矩形 100">
            <a:extLst>
              <a:ext uri="{FF2B5EF4-FFF2-40B4-BE49-F238E27FC236}">
                <a16:creationId xmlns:a16="http://schemas.microsoft.com/office/drawing/2014/main" id="{F8AC82AD-31D7-D3E7-1B90-5A1FBFC30DB9}"/>
              </a:ext>
            </a:extLst>
          </p:cNvPr>
          <p:cNvSpPr/>
          <p:nvPr/>
        </p:nvSpPr>
        <p:spPr>
          <a:xfrm>
            <a:off x="7410028" y="9138537"/>
            <a:ext cx="491203" cy="12705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2" name="圆角矩形 101">
            <a:extLst>
              <a:ext uri="{FF2B5EF4-FFF2-40B4-BE49-F238E27FC236}">
                <a16:creationId xmlns:a16="http://schemas.microsoft.com/office/drawing/2014/main" id="{584D90AB-320A-C9ED-018D-190C144CEC65}"/>
              </a:ext>
            </a:extLst>
          </p:cNvPr>
          <p:cNvSpPr/>
          <p:nvPr/>
        </p:nvSpPr>
        <p:spPr>
          <a:xfrm>
            <a:off x="7621396" y="9293296"/>
            <a:ext cx="491203" cy="12705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3" name="圆角矩形 102">
            <a:extLst>
              <a:ext uri="{FF2B5EF4-FFF2-40B4-BE49-F238E27FC236}">
                <a16:creationId xmlns:a16="http://schemas.microsoft.com/office/drawing/2014/main" id="{EC463B8A-8A2F-89E5-61F3-22E3D22FCA34}"/>
              </a:ext>
            </a:extLst>
          </p:cNvPr>
          <p:cNvSpPr/>
          <p:nvPr/>
        </p:nvSpPr>
        <p:spPr>
          <a:xfrm>
            <a:off x="7778728" y="9476803"/>
            <a:ext cx="491203" cy="12705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4" name="圆角矩形 103">
            <a:extLst>
              <a:ext uri="{FF2B5EF4-FFF2-40B4-BE49-F238E27FC236}">
                <a16:creationId xmlns:a16="http://schemas.microsoft.com/office/drawing/2014/main" id="{CFDB7AC2-F050-4124-9B87-FD09885C30E5}"/>
              </a:ext>
            </a:extLst>
          </p:cNvPr>
          <p:cNvSpPr/>
          <p:nvPr/>
        </p:nvSpPr>
        <p:spPr>
          <a:xfrm>
            <a:off x="7945571" y="9663755"/>
            <a:ext cx="491203" cy="12705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5" name="圆角矩形 104">
            <a:extLst>
              <a:ext uri="{FF2B5EF4-FFF2-40B4-BE49-F238E27FC236}">
                <a16:creationId xmlns:a16="http://schemas.microsoft.com/office/drawing/2014/main" id="{0ADB66B9-E9BB-73E4-6716-CEA4B624F009}"/>
              </a:ext>
            </a:extLst>
          </p:cNvPr>
          <p:cNvSpPr/>
          <p:nvPr/>
        </p:nvSpPr>
        <p:spPr>
          <a:xfrm>
            <a:off x="9080048" y="9141462"/>
            <a:ext cx="491203" cy="12705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6" name="圆角矩形 105">
            <a:extLst>
              <a:ext uri="{FF2B5EF4-FFF2-40B4-BE49-F238E27FC236}">
                <a16:creationId xmlns:a16="http://schemas.microsoft.com/office/drawing/2014/main" id="{09C756F8-E4DC-B748-CA9D-C70109E80883}"/>
              </a:ext>
            </a:extLst>
          </p:cNvPr>
          <p:cNvSpPr/>
          <p:nvPr/>
        </p:nvSpPr>
        <p:spPr>
          <a:xfrm>
            <a:off x="9265347" y="9332472"/>
            <a:ext cx="491203" cy="12705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7" name="圆角矩形 106">
            <a:extLst>
              <a:ext uri="{FF2B5EF4-FFF2-40B4-BE49-F238E27FC236}">
                <a16:creationId xmlns:a16="http://schemas.microsoft.com/office/drawing/2014/main" id="{8F2B3C88-3D9D-C086-E066-5C29820A5821}"/>
              </a:ext>
            </a:extLst>
          </p:cNvPr>
          <p:cNvSpPr/>
          <p:nvPr/>
        </p:nvSpPr>
        <p:spPr>
          <a:xfrm>
            <a:off x="9433597" y="9494730"/>
            <a:ext cx="491203" cy="127052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38" name="矩形 237">
            <a:extLst>
              <a:ext uri="{FF2B5EF4-FFF2-40B4-BE49-F238E27FC236}">
                <a16:creationId xmlns:a16="http://schemas.microsoft.com/office/drawing/2014/main" id="{4A75A14E-BDE8-0C5C-A9AC-89A6E4B20AD2}"/>
              </a:ext>
            </a:extLst>
          </p:cNvPr>
          <p:cNvSpPr/>
          <p:nvPr/>
        </p:nvSpPr>
        <p:spPr>
          <a:xfrm>
            <a:off x="4351278" y="11271196"/>
            <a:ext cx="1093441" cy="18841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b="1" dirty="0">
                <a:solidFill>
                  <a:schemeClr val="bg1"/>
                </a:solidFill>
              </a:rPr>
              <a:t>XXX</a:t>
            </a:r>
            <a:endParaRPr lang="zh-CN" altLang="en-US" sz="1200" b="1" dirty="0">
              <a:solidFill>
                <a:schemeClr val="bg1"/>
              </a:solidFill>
            </a:endParaRPr>
          </a:p>
        </p:txBody>
      </p:sp>
      <p:cxnSp>
        <p:nvCxnSpPr>
          <p:cNvPr id="239" name="曲线连接符 3">
            <a:extLst>
              <a:ext uri="{FF2B5EF4-FFF2-40B4-BE49-F238E27FC236}">
                <a16:creationId xmlns:a16="http://schemas.microsoft.com/office/drawing/2014/main" id="{7783FB8C-2623-1664-A6FB-0A70A3AF74CD}"/>
              </a:ext>
            </a:extLst>
          </p:cNvPr>
          <p:cNvCxnSpPr>
            <a:stCxn id="224" idx="3"/>
            <a:endCxn id="231" idx="1"/>
          </p:cNvCxnSpPr>
          <p:nvPr/>
        </p:nvCxnSpPr>
        <p:spPr>
          <a:xfrm flipV="1">
            <a:off x="4489278" y="9204675"/>
            <a:ext cx="2939430" cy="817390"/>
          </a:xfrm>
          <a:prstGeom prst="bentConnector3">
            <a:avLst>
              <a:gd name="adj1" fmla="val 79491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0" name="直接箭头连接符 239">
            <a:extLst>
              <a:ext uri="{FF2B5EF4-FFF2-40B4-BE49-F238E27FC236}">
                <a16:creationId xmlns:a16="http://schemas.microsoft.com/office/drawing/2014/main" id="{85CC2E94-ED0F-0A48-62AD-2A36BEEBBB78}"/>
              </a:ext>
            </a:extLst>
          </p:cNvPr>
          <p:cNvCxnSpPr>
            <a:stCxn id="14" idx="3"/>
            <a:endCxn id="20" idx="1"/>
          </p:cNvCxnSpPr>
          <p:nvPr/>
        </p:nvCxnSpPr>
        <p:spPr>
          <a:xfrm>
            <a:off x="3834038" y="9353416"/>
            <a:ext cx="18058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1" name="直接箭头连接符 240">
            <a:extLst>
              <a:ext uri="{FF2B5EF4-FFF2-40B4-BE49-F238E27FC236}">
                <a16:creationId xmlns:a16="http://schemas.microsoft.com/office/drawing/2014/main" id="{BE15FFFA-A6E2-F499-5CB5-51C55B766A1E}"/>
              </a:ext>
            </a:extLst>
          </p:cNvPr>
          <p:cNvCxnSpPr>
            <a:stCxn id="15" idx="3"/>
            <a:endCxn id="22" idx="1"/>
          </p:cNvCxnSpPr>
          <p:nvPr/>
        </p:nvCxnSpPr>
        <p:spPr>
          <a:xfrm>
            <a:off x="3991551" y="9511020"/>
            <a:ext cx="18058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2" name="直接箭头连接符 241">
            <a:extLst>
              <a:ext uri="{FF2B5EF4-FFF2-40B4-BE49-F238E27FC236}">
                <a16:creationId xmlns:a16="http://schemas.microsoft.com/office/drawing/2014/main" id="{1BF1D439-DEF8-E6EF-04B9-80BC1854BB34}"/>
              </a:ext>
            </a:extLst>
          </p:cNvPr>
          <p:cNvCxnSpPr>
            <a:stCxn id="17" idx="3"/>
            <a:endCxn id="30" idx="1"/>
          </p:cNvCxnSpPr>
          <p:nvPr/>
        </p:nvCxnSpPr>
        <p:spPr>
          <a:xfrm>
            <a:off x="4148948" y="9681367"/>
            <a:ext cx="18058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3" name="直接箭头连接符 242">
            <a:extLst>
              <a:ext uri="{FF2B5EF4-FFF2-40B4-BE49-F238E27FC236}">
                <a16:creationId xmlns:a16="http://schemas.microsoft.com/office/drawing/2014/main" id="{21AAF1CA-03AA-E0EE-27FA-769556E11DF3}"/>
              </a:ext>
            </a:extLst>
          </p:cNvPr>
          <p:cNvCxnSpPr>
            <a:stCxn id="18" idx="3"/>
            <a:endCxn id="31" idx="1"/>
          </p:cNvCxnSpPr>
          <p:nvPr/>
        </p:nvCxnSpPr>
        <p:spPr>
          <a:xfrm>
            <a:off x="4396269" y="9851715"/>
            <a:ext cx="17418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4" name="直接箭头连接符 243">
            <a:extLst>
              <a:ext uri="{FF2B5EF4-FFF2-40B4-BE49-F238E27FC236}">
                <a16:creationId xmlns:a16="http://schemas.microsoft.com/office/drawing/2014/main" id="{A2F6D8EC-7D85-E9A8-85DE-E40268B288C1}"/>
              </a:ext>
            </a:extLst>
          </p:cNvPr>
          <p:cNvCxnSpPr>
            <a:stCxn id="13" idx="3"/>
            <a:endCxn id="19" idx="1"/>
          </p:cNvCxnSpPr>
          <p:nvPr/>
        </p:nvCxnSpPr>
        <p:spPr>
          <a:xfrm>
            <a:off x="3699936" y="9192458"/>
            <a:ext cx="174181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45" name="曲线连接符 3">
            <a:extLst>
              <a:ext uri="{FF2B5EF4-FFF2-40B4-BE49-F238E27FC236}">
                <a16:creationId xmlns:a16="http://schemas.microsoft.com/office/drawing/2014/main" id="{6E22BACB-5720-CDD2-0201-9682DCA3E136}"/>
              </a:ext>
            </a:extLst>
          </p:cNvPr>
          <p:cNvCxnSpPr>
            <a:stCxn id="225" idx="3"/>
            <a:endCxn id="232" idx="1"/>
          </p:cNvCxnSpPr>
          <p:nvPr/>
        </p:nvCxnSpPr>
        <p:spPr>
          <a:xfrm flipV="1">
            <a:off x="4629565" y="9359431"/>
            <a:ext cx="3010511" cy="817390"/>
          </a:xfrm>
          <a:prstGeom prst="bentConnector3">
            <a:avLst>
              <a:gd name="adj1" fmla="val 78795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6" name="曲线连接符 3">
            <a:extLst>
              <a:ext uri="{FF2B5EF4-FFF2-40B4-BE49-F238E27FC236}">
                <a16:creationId xmlns:a16="http://schemas.microsoft.com/office/drawing/2014/main" id="{76CD069F-2529-65DB-97A1-B49D927E349D}"/>
              </a:ext>
            </a:extLst>
          </p:cNvPr>
          <p:cNvCxnSpPr>
            <a:stCxn id="226" idx="3"/>
            <a:endCxn id="233" idx="1"/>
          </p:cNvCxnSpPr>
          <p:nvPr/>
        </p:nvCxnSpPr>
        <p:spPr>
          <a:xfrm flipV="1">
            <a:off x="4842830" y="9542941"/>
            <a:ext cx="2954579" cy="817390"/>
          </a:xfrm>
          <a:prstGeom prst="bentConnector3">
            <a:avLst>
              <a:gd name="adj1" fmla="val 79814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49" name="曲线连接符 3">
            <a:extLst>
              <a:ext uri="{FF2B5EF4-FFF2-40B4-BE49-F238E27FC236}">
                <a16:creationId xmlns:a16="http://schemas.microsoft.com/office/drawing/2014/main" id="{7AEBA62A-F4CB-2A55-B5FC-D391D346AD10}"/>
              </a:ext>
            </a:extLst>
          </p:cNvPr>
          <p:cNvCxnSpPr>
            <a:stCxn id="227" idx="3"/>
            <a:endCxn id="234" idx="1"/>
          </p:cNvCxnSpPr>
          <p:nvPr/>
        </p:nvCxnSpPr>
        <p:spPr>
          <a:xfrm flipV="1">
            <a:off x="5037631" y="9729892"/>
            <a:ext cx="2926620" cy="817390"/>
          </a:xfrm>
          <a:prstGeom prst="bentConnector3">
            <a:avLst>
              <a:gd name="adj1" fmla="val 7962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0" name="曲线连接符 3">
            <a:extLst>
              <a:ext uri="{FF2B5EF4-FFF2-40B4-BE49-F238E27FC236}">
                <a16:creationId xmlns:a16="http://schemas.microsoft.com/office/drawing/2014/main" id="{AF7B1373-7BAA-A346-5EEB-7C2ECB42EDB5}"/>
              </a:ext>
            </a:extLst>
          </p:cNvPr>
          <p:cNvCxnSpPr>
            <a:stCxn id="228" idx="3"/>
            <a:endCxn id="235" idx="1"/>
          </p:cNvCxnSpPr>
          <p:nvPr/>
        </p:nvCxnSpPr>
        <p:spPr>
          <a:xfrm flipV="1">
            <a:off x="5177927" y="9207601"/>
            <a:ext cx="3920811" cy="1501940"/>
          </a:xfrm>
          <a:prstGeom prst="bentConnector3">
            <a:avLst>
              <a:gd name="adj1" fmla="val 8780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2" name="曲线连接符 3">
            <a:extLst>
              <a:ext uri="{FF2B5EF4-FFF2-40B4-BE49-F238E27FC236}">
                <a16:creationId xmlns:a16="http://schemas.microsoft.com/office/drawing/2014/main" id="{7E42EE60-EFA7-F221-E085-DD53086BDA4C}"/>
              </a:ext>
            </a:extLst>
          </p:cNvPr>
          <p:cNvCxnSpPr>
            <a:stCxn id="229" idx="3"/>
            <a:endCxn id="236" idx="1"/>
          </p:cNvCxnSpPr>
          <p:nvPr/>
        </p:nvCxnSpPr>
        <p:spPr>
          <a:xfrm flipV="1">
            <a:off x="5391174" y="9398610"/>
            <a:ext cx="3892848" cy="1501940"/>
          </a:xfrm>
          <a:prstGeom prst="bentConnector3">
            <a:avLst>
              <a:gd name="adj1" fmla="val 89508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4" name="曲线连接符 3">
            <a:extLst>
              <a:ext uri="{FF2B5EF4-FFF2-40B4-BE49-F238E27FC236}">
                <a16:creationId xmlns:a16="http://schemas.microsoft.com/office/drawing/2014/main" id="{4877DAEA-302D-DE49-E105-DAD9130D6DFC}"/>
              </a:ext>
            </a:extLst>
          </p:cNvPr>
          <p:cNvCxnSpPr>
            <a:stCxn id="230" idx="3"/>
            <a:endCxn id="237" idx="1"/>
          </p:cNvCxnSpPr>
          <p:nvPr/>
        </p:nvCxnSpPr>
        <p:spPr>
          <a:xfrm flipV="1">
            <a:off x="5531476" y="9560868"/>
            <a:ext cx="3920811" cy="1501940"/>
          </a:xfrm>
          <a:prstGeom prst="bentConnector3">
            <a:avLst>
              <a:gd name="adj1" fmla="val 92436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57" name="直接连接符 256">
            <a:extLst>
              <a:ext uri="{FF2B5EF4-FFF2-40B4-BE49-F238E27FC236}">
                <a16:creationId xmlns:a16="http://schemas.microsoft.com/office/drawing/2014/main" id="{4873C567-9FE2-8302-CAD5-C42A5FF574AD}"/>
              </a:ext>
            </a:extLst>
          </p:cNvPr>
          <p:cNvCxnSpPr>
            <a:stCxn id="5" idx="1"/>
            <a:endCxn id="13" idx="1"/>
          </p:cNvCxnSpPr>
          <p:nvPr/>
        </p:nvCxnSpPr>
        <p:spPr>
          <a:xfrm>
            <a:off x="3227418" y="8911172"/>
            <a:ext cx="0" cy="281294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接连接符 257">
            <a:extLst>
              <a:ext uri="{FF2B5EF4-FFF2-40B4-BE49-F238E27FC236}">
                <a16:creationId xmlns:a16="http://schemas.microsoft.com/office/drawing/2014/main" id="{A2B6162F-D742-60C2-A1FD-2397DEBD7D1B}"/>
              </a:ext>
            </a:extLst>
          </p:cNvPr>
          <p:cNvCxnSpPr>
            <a:stCxn id="5" idx="3"/>
            <a:endCxn id="18" idx="3"/>
          </p:cNvCxnSpPr>
          <p:nvPr/>
        </p:nvCxnSpPr>
        <p:spPr>
          <a:xfrm>
            <a:off x="4393314" y="8911170"/>
            <a:ext cx="2963" cy="94054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接连接符 258">
            <a:extLst>
              <a:ext uri="{FF2B5EF4-FFF2-40B4-BE49-F238E27FC236}">
                <a16:creationId xmlns:a16="http://schemas.microsoft.com/office/drawing/2014/main" id="{81B89327-D507-20FC-5567-FC67156429AD}"/>
              </a:ext>
            </a:extLst>
          </p:cNvPr>
          <p:cNvCxnSpPr/>
          <p:nvPr/>
        </p:nvCxnSpPr>
        <p:spPr>
          <a:xfrm>
            <a:off x="5441638" y="8881224"/>
            <a:ext cx="120" cy="311233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接连接符 259">
            <a:extLst>
              <a:ext uri="{FF2B5EF4-FFF2-40B4-BE49-F238E27FC236}">
                <a16:creationId xmlns:a16="http://schemas.microsoft.com/office/drawing/2014/main" id="{B0F1F543-EA51-0E3E-D169-E7C526599CBF}"/>
              </a:ext>
            </a:extLst>
          </p:cNvPr>
          <p:cNvCxnSpPr>
            <a:stCxn id="6" idx="3"/>
            <a:endCxn id="31" idx="3"/>
          </p:cNvCxnSpPr>
          <p:nvPr/>
        </p:nvCxnSpPr>
        <p:spPr>
          <a:xfrm>
            <a:off x="6610587" y="8911170"/>
            <a:ext cx="0" cy="940548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2" name="矩形 261">
            <a:extLst>
              <a:ext uri="{FF2B5EF4-FFF2-40B4-BE49-F238E27FC236}">
                <a16:creationId xmlns:a16="http://schemas.microsoft.com/office/drawing/2014/main" id="{2BBB07A8-8B03-E5F0-F64B-2D333BDDF3CF}"/>
              </a:ext>
            </a:extLst>
          </p:cNvPr>
          <p:cNvSpPr/>
          <p:nvPr/>
        </p:nvSpPr>
        <p:spPr>
          <a:xfrm>
            <a:off x="7382729" y="8816952"/>
            <a:ext cx="1054029" cy="18738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264" name="直接连接符 263">
            <a:extLst>
              <a:ext uri="{FF2B5EF4-FFF2-40B4-BE49-F238E27FC236}">
                <a16:creationId xmlns:a16="http://schemas.microsoft.com/office/drawing/2014/main" id="{2D85EBD8-D579-034B-8C59-00F462272313}"/>
              </a:ext>
            </a:extLst>
          </p:cNvPr>
          <p:cNvCxnSpPr>
            <a:stCxn id="262" idx="1"/>
            <a:endCxn id="231" idx="1"/>
          </p:cNvCxnSpPr>
          <p:nvPr/>
        </p:nvCxnSpPr>
        <p:spPr>
          <a:xfrm>
            <a:off x="7422834" y="8914502"/>
            <a:ext cx="5873" cy="290181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65" name="直接连接符 264">
            <a:extLst>
              <a:ext uri="{FF2B5EF4-FFF2-40B4-BE49-F238E27FC236}">
                <a16:creationId xmlns:a16="http://schemas.microsoft.com/office/drawing/2014/main" id="{45039615-DA04-0050-58F1-A787DF4B3D55}"/>
              </a:ext>
            </a:extLst>
          </p:cNvPr>
          <p:cNvCxnSpPr>
            <a:stCxn id="262" idx="3"/>
            <a:endCxn id="234" idx="3"/>
          </p:cNvCxnSpPr>
          <p:nvPr/>
        </p:nvCxnSpPr>
        <p:spPr>
          <a:xfrm>
            <a:off x="8436768" y="8914498"/>
            <a:ext cx="2" cy="815395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268" name="矩形 267">
            <a:extLst>
              <a:ext uri="{FF2B5EF4-FFF2-40B4-BE49-F238E27FC236}">
                <a16:creationId xmlns:a16="http://schemas.microsoft.com/office/drawing/2014/main" id="{50A73E26-80E5-D462-FD1C-0642906DA0C6}"/>
              </a:ext>
            </a:extLst>
          </p:cNvPr>
          <p:cNvSpPr/>
          <p:nvPr/>
        </p:nvSpPr>
        <p:spPr>
          <a:xfrm>
            <a:off x="9066063" y="8817382"/>
            <a:ext cx="858732" cy="18695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271" name="直接连接符 270">
            <a:extLst>
              <a:ext uri="{FF2B5EF4-FFF2-40B4-BE49-F238E27FC236}">
                <a16:creationId xmlns:a16="http://schemas.microsoft.com/office/drawing/2014/main" id="{3471E270-1327-80F0-A33A-67B534B2C41C}"/>
              </a:ext>
            </a:extLst>
          </p:cNvPr>
          <p:cNvCxnSpPr>
            <a:stCxn id="268" idx="1"/>
            <a:endCxn id="235" idx="1"/>
          </p:cNvCxnSpPr>
          <p:nvPr/>
        </p:nvCxnSpPr>
        <p:spPr>
          <a:xfrm>
            <a:off x="9098725" y="8914704"/>
            <a:ext cx="0" cy="292896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74" name="直接连接符 273">
            <a:extLst>
              <a:ext uri="{FF2B5EF4-FFF2-40B4-BE49-F238E27FC236}">
                <a16:creationId xmlns:a16="http://schemas.microsoft.com/office/drawing/2014/main" id="{F2F4C8F1-AAC1-C8A4-FDF2-E9A2D3D5922D}"/>
              </a:ext>
            </a:extLst>
          </p:cNvPr>
          <p:cNvCxnSpPr>
            <a:stCxn id="268" idx="3"/>
            <a:endCxn id="237" idx="3"/>
          </p:cNvCxnSpPr>
          <p:nvPr/>
        </p:nvCxnSpPr>
        <p:spPr>
          <a:xfrm>
            <a:off x="9924788" y="8914708"/>
            <a:ext cx="0" cy="646164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grpSp>
        <p:nvGrpSpPr>
          <p:cNvPr id="845" name="组合 844">
            <a:extLst>
              <a:ext uri="{FF2B5EF4-FFF2-40B4-BE49-F238E27FC236}">
                <a16:creationId xmlns:a16="http://schemas.microsoft.com/office/drawing/2014/main" id="{E2FFBC94-268F-EB44-BF5F-9E97D25C75D2}"/>
              </a:ext>
            </a:extLst>
          </p:cNvPr>
          <p:cNvGrpSpPr/>
          <p:nvPr/>
        </p:nvGrpSpPr>
        <p:grpSpPr>
          <a:xfrm>
            <a:off x="1306154" y="11870713"/>
            <a:ext cx="11037809" cy="4052359"/>
            <a:chOff x="12457502" y="10888938"/>
            <a:chExt cx="5445677" cy="2038915"/>
          </a:xfrm>
        </p:grpSpPr>
        <p:cxnSp>
          <p:nvCxnSpPr>
            <p:cNvPr id="290" name="直接连接符 289">
              <a:extLst>
                <a:ext uri="{FF2B5EF4-FFF2-40B4-BE49-F238E27FC236}">
                  <a16:creationId xmlns:a16="http://schemas.microsoft.com/office/drawing/2014/main" id="{0A082C88-F11B-CF7A-AFB7-0211BC9E4B14}"/>
                </a:ext>
              </a:extLst>
            </p:cNvPr>
            <p:cNvCxnSpPr/>
            <p:nvPr/>
          </p:nvCxnSpPr>
          <p:spPr>
            <a:xfrm>
              <a:off x="12647789" y="11187077"/>
              <a:ext cx="3758860" cy="5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直接箭头连接符 290">
              <a:extLst>
                <a:ext uri="{FF2B5EF4-FFF2-40B4-BE49-F238E27FC236}">
                  <a16:creationId xmlns:a16="http://schemas.microsoft.com/office/drawing/2014/main" id="{AFFDC493-895E-DEA2-646E-400B262BA9B3}"/>
                </a:ext>
              </a:extLst>
            </p:cNvPr>
            <p:cNvCxnSpPr/>
            <p:nvPr/>
          </p:nvCxnSpPr>
          <p:spPr>
            <a:xfrm>
              <a:off x="12647789" y="11187345"/>
              <a:ext cx="63621" cy="184821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箭头连接符 291">
              <a:extLst>
                <a:ext uri="{FF2B5EF4-FFF2-40B4-BE49-F238E27FC236}">
                  <a16:creationId xmlns:a16="http://schemas.microsoft.com/office/drawing/2014/main" id="{364C0377-5B29-C7DA-FD71-0DFCC2636106}"/>
                </a:ext>
              </a:extLst>
            </p:cNvPr>
            <p:cNvCxnSpPr/>
            <p:nvPr/>
          </p:nvCxnSpPr>
          <p:spPr>
            <a:xfrm>
              <a:off x="12984642" y="11190031"/>
              <a:ext cx="68790" cy="184821"/>
            </a:xfrm>
            <a:prstGeom prst="straightConnector1">
              <a:avLst/>
            </a:prstGeom>
            <a:ln w="1905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直接箭头连接符 292">
              <a:extLst>
                <a:ext uri="{FF2B5EF4-FFF2-40B4-BE49-F238E27FC236}">
                  <a16:creationId xmlns:a16="http://schemas.microsoft.com/office/drawing/2014/main" id="{8B2CB053-779E-308E-28BC-5CCADDE1B0B0}"/>
                </a:ext>
              </a:extLst>
            </p:cNvPr>
            <p:cNvCxnSpPr/>
            <p:nvPr/>
          </p:nvCxnSpPr>
          <p:spPr>
            <a:xfrm>
              <a:off x="13314699" y="11189803"/>
              <a:ext cx="175300" cy="189722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95" name="直接箭头连接符 294">
              <a:extLst>
                <a:ext uri="{FF2B5EF4-FFF2-40B4-BE49-F238E27FC236}">
                  <a16:creationId xmlns:a16="http://schemas.microsoft.com/office/drawing/2014/main" id="{D77F623B-B0CB-B63D-2951-9C2A48A9842D}"/>
                </a:ext>
              </a:extLst>
            </p:cNvPr>
            <p:cNvCxnSpPr/>
            <p:nvPr/>
          </p:nvCxnSpPr>
          <p:spPr>
            <a:xfrm>
              <a:off x="14055840" y="11188214"/>
              <a:ext cx="273065" cy="18482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6" name="直接箭头连接符 295">
              <a:extLst>
                <a:ext uri="{FF2B5EF4-FFF2-40B4-BE49-F238E27FC236}">
                  <a16:creationId xmlns:a16="http://schemas.microsoft.com/office/drawing/2014/main" id="{0AFAE11F-61CC-EFAC-5E50-06D904856EDC}"/>
                </a:ext>
              </a:extLst>
            </p:cNvPr>
            <p:cNvCxnSpPr/>
            <p:nvPr/>
          </p:nvCxnSpPr>
          <p:spPr>
            <a:xfrm>
              <a:off x="13475233" y="11191498"/>
              <a:ext cx="234112" cy="184821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7" name="直接连接符 296">
              <a:extLst>
                <a:ext uri="{FF2B5EF4-FFF2-40B4-BE49-F238E27FC236}">
                  <a16:creationId xmlns:a16="http://schemas.microsoft.com/office/drawing/2014/main" id="{476F1984-4259-BED9-81F7-A7952E8B18E5}"/>
                </a:ext>
              </a:extLst>
            </p:cNvPr>
            <p:cNvCxnSpPr/>
            <p:nvPr/>
          </p:nvCxnSpPr>
          <p:spPr>
            <a:xfrm>
              <a:off x="12614156" y="11372433"/>
              <a:ext cx="4117625" cy="24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8" name="直接箭头连接符 297">
              <a:extLst>
                <a:ext uri="{FF2B5EF4-FFF2-40B4-BE49-F238E27FC236}">
                  <a16:creationId xmlns:a16="http://schemas.microsoft.com/office/drawing/2014/main" id="{CD89F450-7064-18C2-B57B-F805933B54BB}"/>
                </a:ext>
              </a:extLst>
            </p:cNvPr>
            <p:cNvCxnSpPr/>
            <p:nvPr/>
          </p:nvCxnSpPr>
          <p:spPr>
            <a:xfrm>
              <a:off x="12864404" y="11187345"/>
              <a:ext cx="154633" cy="184821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299" name="文本框 298">
              <a:extLst>
                <a:ext uri="{FF2B5EF4-FFF2-40B4-BE49-F238E27FC236}">
                  <a16:creationId xmlns:a16="http://schemas.microsoft.com/office/drawing/2014/main" id="{B3A70C46-D141-1135-A71B-52E3A59EF53D}"/>
                </a:ext>
              </a:extLst>
            </p:cNvPr>
            <p:cNvSpPr txBox="1"/>
            <p:nvPr/>
          </p:nvSpPr>
          <p:spPr>
            <a:xfrm>
              <a:off x="12457502" y="11149472"/>
              <a:ext cx="175461" cy="232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a</a:t>
              </a:r>
              <a:endParaRPr lang="zh-CN" altLang="en-US" sz="2400" b="1" dirty="0"/>
            </a:p>
          </p:txBody>
        </p:sp>
        <p:sp>
          <p:nvSpPr>
            <p:cNvPr id="300" name="文本框 299">
              <a:extLst>
                <a:ext uri="{FF2B5EF4-FFF2-40B4-BE49-F238E27FC236}">
                  <a16:creationId xmlns:a16="http://schemas.microsoft.com/office/drawing/2014/main" id="{D1C5FB32-786E-A886-847B-7A1B77102C55}"/>
                </a:ext>
              </a:extLst>
            </p:cNvPr>
            <p:cNvSpPr txBox="1"/>
            <p:nvPr/>
          </p:nvSpPr>
          <p:spPr>
            <a:xfrm>
              <a:off x="13187924" y="11161475"/>
              <a:ext cx="175461" cy="232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b</a:t>
              </a:r>
              <a:endParaRPr lang="zh-CN" altLang="en-US" sz="2400" b="1" dirty="0"/>
            </a:p>
          </p:txBody>
        </p:sp>
        <p:sp>
          <p:nvSpPr>
            <p:cNvPr id="301" name="文本框 300">
              <a:extLst>
                <a:ext uri="{FF2B5EF4-FFF2-40B4-BE49-F238E27FC236}">
                  <a16:creationId xmlns:a16="http://schemas.microsoft.com/office/drawing/2014/main" id="{686ED58B-986C-A41D-1208-F2D0CE45263E}"/>
                </a:ext>
              </a:extLst>
            </p:cNvPr>
            <p:cNvSpPr txBox="1"/>
            <p:nvPr/>
          </p:nvSpPr>
          <p:spPr>
            <a:xfrm>
              <a:off x="13658522" y="11156762"/>
              <a:ext cx="175461" cy="232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cxnSp>
          <p:nvCxnSpPr>
            <p:cNvPr id="302" name="直接箭头连接符 301">
              <a:extLst>
                <a:ext uri="{FF2B5EF4-FFF2-40B4-BE49-F238E27FC236}">
                  <a16:creationId xmlns:a16="http://schemas.microsoft.com/office/drawing/2014/main" id="{7BDB9C35-2EC3-FFF3-0C7C-0331E7B2C01E}"/>
                </a:ext>
              </a:extLst>
            </p:cNvPr>
            <p:cNvCxnSpPr/>
            <p:nvPr/>
          </p:nvCxnSpPr>
          <p:spPr>
            <a:xfrm flipH="1">
              <a:off x="15070479" y="11192240"/>
              <a:ext cx="153912" cy="181834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直接箭头连接符 302">
              <a:extLst>
                <a:ext uri="{FF2B5EF4-FFF2-40B4-BE49-F238E27FC236}">
                  <a16:creationId xmlns:a16="http://schemas.microsoft.com/office/drawing/2014/main" id="{529E746B-B817-8C49-3ABF-98C6E1989EDB}"/>
                </a:ext>
              </a:extLst>
            </p:cNvPr>
            <p:cNvCxnSpPr/>
            <p:nvPr/>
          </p:nvCxnSpPr>
          <p:spPr>
            <a:xfrm flipH="1">
              <a:off x="15625536" y="11192240"/>
              <a:ext cx="139418" cy="175521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5" name="文本框 304">
              <a:extLst>
                <a:ext uri="{FF2B5EF4-FFF2-40B4-BE49-F238E27FC236}">
                  <a16:creationId xmlns:a16="http://schemas.microsoft.com/office/drawing/2014/main" id="{FC7B0820-CF12-8298-1B05-3F93C9927071}"/>
                </a:ext>
              </a:extLst>
            </p:cNvPr>
            <p:cNvSpPr txBox="1"/>
            <p:nvPr/>
          </p:nvSpPr>
          <p:spPr>
            <a:xfrm>
              <a:off x="14539971" y="11156411"/>
              <a:ext cx="175461" cy="232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d</a:t>
              </a:r>
              <a:endParaRPr lang="zh-CN" altLang="en-US" sz="2400" b="1" dirty="0"/>
            </a:p>
          </p:txBody>
        </p:sp>
        <p:cxnSp>
          <p:nvCxnSpPr>
            <p:cNvPr id="306" name="直接箭头连接符 305">
              <a:extLst>
                <a:ext uri="{FF2B5EF4-FFF2-40B4-BE49-F238E27FC236}">
                  <a16:creationId xmlns:a16="http://schemas.microsoft.com/office/drawing/2014/main" id="{4B990219-CDE1-D9BE-4707-D793BDA1C6F4}"/>
                </a:ext>
              </a:extLst>
            </p:cNvPr>
            <p:cNvCxnSpPr/>
            <p:nvPr/>
          </p:nvCxnSpPr>
          <p:spPr>
            <a:xfrm flipV="1">
              <a:off x="12646172" y="11685837"/>
              <a:ext cx="1691402" cy="9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3EB650A3-FF3A-D593-B173-0D20CA7AD890}"/>
                </a:ext>
              </a:extLst>
            </p:cNvPr>
            <p:cNvSpPr/>
            <p:nvPr/>
          </p:nvSpPr>
          <p:spPr>
            <a:xfrm>
              <a:off x="12571796" y="11355940"/>
              <a:ext cx="201829" cy="232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s</a:t>
              </a:r>
              <a:r>
                <a:rPr lang="en-US" altLang="zh-CN" sz="2400" b="1" baseline="-25000" dirty="0"/>
                <a:t>1</a:t>
              </a:r>
              <a:endParaRPr lang="zh-CN" altLang="en-US" sz="2400" b="1" baseline="-25000" dirty="0"/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D18A0372-7DF7-ECB6-08E4-F068617ABD7F}"/>
                </a:ext>
              </a:extLst>
            </p:cNvPr>
            <p:cNvSpPr/>
            <p:nvPr/>
          </p:nvSpPr>
          <p:spPr>
            <a:xfrm>
              <a:off x="13022655" y="11353151"/>
              <a:ext cx="218438" cy="232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e</a:t>
              </a:r>
              <a:r>
                <a:rPr lang="en-US" altLang="zh-CN" sz="2400" b="1" baseline="-25000" dirty="0"/>
                <a:t>1</a:t>
              </a:r>
              <a:endParaRPr lang="zh-CN" altLang="en-US" sz="2400" b="1" baseline="-25000" dirty="0"/>
            </a:p>
          </p:txBody>
        </p:sp>
        <p:sp>
          <p:nvSpPr>
            <p:cNvPr id="312" name="矩形 311">
              <a:extLst>
                <a:ext uri="{FF2B5EF4-FFF2-40B4-BE49-F238E27FC236}">
                  <a16:creationId xmlns:a16="http://schemas.microsoft.com/office/drawing/2014/main" id="{D4B9C825-2877-91A9-15F0-6C1855456209}"/>
                </a:ext>
              </a:extLst>
            </p:cNvPr>
            <p:cNvSpPr/>
            <p:nvPr/>
          </p:nvSpPr>
          <p:spPr>
            <a:xfrm>
              <a:off x="12891294" y="11355227"/>
              <a:ext cx="201829" cy="232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s</a:t>
              </a:r>
              <a:r>
                <a:rPr lang="en-US" altLang="zh-CN" sz="2400" b="1" baseline="-25000" dirty="0"/>
                <a:t>2</a:t>
              </a:r>
              <a:endParaRPr lang="zh-CN" altLang="en-US" sz="2400" b="1" baseline="-25000" dirty="0"/>
            </a:p>
          </p:txBody>
        </p:sp>
        <p:sp>
          <p:nvSpPr>
            <p:cNvPr id="313" name="矩形 312">
              <a:extLst>
                <a:ext uri="{FF2B5EF4-FFF2-40B4-BE49-F238E27FC236}">
                  <a16:creationId xmlns:a16="http://schemas.microsoft.com/office/drawing/2014/main" id="{9CED4F22-2A0E-622E-455A-E590DF0B0CC1}"/>
                </a:ext>
              </a:extLst>
            </p:cNvPr>
            <p:cNvSpPr/>
            <p:nvPr/>
          </p:nvSpPr>
          <p:spPr>
            <a:xfrm>
              <a:off x="13412746" y="11355227"/>
              <a:ext cx="218438" cy="232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e</a:t>
              </a:r>
              <a:r>
                <a:rPr lang="en-US" altLang="zh-CN" sz="2400" b="1" baseline="-25000" dirty="0"/>
                <a:t>2</a:t>
              </a:r>
              <a:endParaRPr lang="zh-CN" altLang="en-US" sz="2400" b="1" baseline="-25000" dirty="0"/>
            </a:p>
          </p:txBody>
        </p:sp>
        <p:sp>
          <p:nvSpPr>
            <p:cNvPr id="314" name="矩形 313">
              <a:extLst>
                <a:ext uri="{FF2B5EF4-FFF2-40B4-BE49-F238E27FC236}">
                  <a16:creationId xmlns:a16="http://schemas.microsoft.com/office/drawing/2014/main" id="{97E89CC8-7D81-4884-59C9-CD348AB82AAD}"/>
                </a:ext>
              </a:extLst>
            </p:cNvPr>
            <p:cNvSpPr/>
            <p:nvPr/>
          </p:nvSpPr>
          <p:spPr>
            <a:xfrm>
              <a:off x="13750676" y="11352746"/>
              <a:ext cx="201829" cy="232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s</a:t>
              </a:r>
              <a:r>
                <a:rPr lang="en-US" altLang="zh-CN" sz="2400" b="1" baseline="-25000" dirty="0"/>
                <a:t>3</a:t>
              </a:r>
              <a:endParaRPr lang="zh-CN" altLang="en-US" sz="2400" b="1" baseline="-25000" dirty="0"/>
            </a:p>
          </p:txBody>
        </p:sp>
        <p:sp>
          <p:nvSpPr>
            <p:cNvPr id="316" name="矩形 315">
              <a:extLst>
                <a:ext uri="{FF2B5EF4-FFF2-40B4-BE49-F238E27FC236}">
                  <a16:creationId xmlns:a16="http://schemas.microsoft.com/office/drawing/2014/main" id="{01C7BEE4-A5A7-6A48-3994-F26758D1FBE1}"/>
                </a:ext>
              </a:extLst>
            </p:cNvPr>
            <p:cNvSpPr/>
            <p:nvPr/>
          </p:nvSpPr>
          <p:spPr>
            <a:xfrm>
              <a:off x="14234433" y="11351857"/>
              <a:ext cx="218438" cy="232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e</a:t>
              </a:r>
              <a:r>
                <a:rPr lang="en-US" altLang="zh-CN" sz="2400" b="1" baseline="-25000" dirty="0"/>
                <a:t>3</a:t>
              </a:r>
              <a:endParaRPr lang="zh-CN" altLang="en-US" sz="2400" b="1" baseline="-25000" dirty="0"/>
            </a:p>
          </p:txBody>
        </p:sp>
        <p:sp>
          <p:nvSpPr>
            <p:cNvPr id="319" name="矩形 318">
              <a:extLst>
                <a:ext uri="{FF2B5EF4-FFF2-40B4-BE49-F238E27FC236}">
                  <a16:creationId xmlns:a16="http://schemas.microsoft.com/office/drawing/2014/main" id="{864D3A13-99C0-B867-2628-0CE45045D359}"/>
                </a:ext>
              </a:extLst>
            </p:cNvPr>
            <p:cNvSpPr/>
            <p:nvPr/>
          </p:nvSpPr>
          <p:spPr>
            <a:xfrm>
              <a:off x="14960032" y="11355227"/>
              <a:ext cx="201829" cy="232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s</a:t>
              </a:r>
              <a:r>
                <a:rPr lang="en-US" altLang="zh-CN" sz="2400" b="1" baseline="-25000" dirty="0"/>
                <a:t>5</a:t>
              </a:r>
              <a:endParaRPr lang="zh-CN" altLang="en-US" sz="2400" b="1" baseline="-25000" dirty="0"/>
            </a:p>
          </p:txBody>
        </p:sp>
        <p:sp>
          <p:nvSpPr>
            <p:cNvPr id="736" name="矩形 735">
              <a:extLst>
                <a:ext uri="{FF2B5EF4-FFF2-40B4-BE49-F238E27FC236}">
                  <a16:creationId xmlns:a16="http://schemas.microsoft.com/office/drawing/2014/main" id="{80782D79-B61E-0F53-4276-778F0C63F571}"/>
                </a:ext>
              </a:extLst>
            </p:cNvPr>
            <p:cNvSpPr/>
            <p:nvPr/>
          </p:nvSpPr>
          <p:spPr>
            <a:xfrm>
              <a:off x="15549473" y="11354368"/>
              <a:ext cx="218438" cy="232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e</a:t>
              </a:r>
              <a:r>
                <a:rPr lang="en-US" altLang="zh-CN" sz="2400" b="1" baseline="-25000" dirty="0"/>
                <a:t>5</a:t>
              </a:r>
              <a:endParaRPr lang="zh-CN" altLang="en-US" sz="2400" b="1" baseline="-25000" dirty="0"/>
            </a:p>
          </p:txBody>
        </p:sp>
        <p:sp>
          <p:nvSpPr>
            <p:cNvPr id="737" name="文本框 736">
              <a:extLst>
                <a:ext uri="{FF2B5EF4-FFF2-40B4-BE49-F238E27FC236}">
                  <a16:creationId xmlns:a16="http://schemas.microsoft.com/office/drawing/2014/main" id="{0A127AA1-4030-FF6B-544F-4A89C9985E3E}"/>
                </a:ext>
              </a:extLst>
            </p:cNvPr>
            <p:cNvSpPr txBox="1"/>
            <p:nvPr/>
          </p:nvSpPr>
          <p:spPr>
            <a:xfrm>
              <a:off x="16829828" y="11316603"/>
              <a:ext cx="1073351" cy="232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Target</a:t>
              </a:r>
            </a:p>
          </p:txBody>
        </p:sp>
        <p:sp>
          <p:nvSpPr>
            <p:cNvPr id="738" name="文本框 737">
              <a:extLst>
                <a:ext uri="{FF2B5EF4-FFF2-40B4-BE49-F238E27FC236}">
                  <a16:creationId xmlns:a16="http://schemas.microsoft.com/office/drawing/2014/main" id="{9E8DCD32-DC50-E700-4B66-51EE30A346D2}"/>
                </a:ext>
              </a:extLst>
            </p:cNvPr>
            <p:cNvSpPr txBox="1"/>
            <p:nvPr/>
          </p:nvSpPr>
          <p:spPr>
            <a:xfrm>
              <a:off x="13070866" y="11680018"/>
              <a:ext cx="715202" cy="232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direction</a:t>
              </a:r>
              <a:endParaRPr lang="zh-CN" altLang="en-US" sz="2400" b="1" dirty="0"/>
            </a:p>
          </p:txBody>
        </p:sp>
        <p:cxnSp>
          <p:nvCxnSpPr>
            <p:cNvPr id="739" name="直接箭头连接符 738">
              <a:extLst>
                <a:ext uri="{FF2B5EF4-FFF2-40B4-BE49-F238E27FC236}">
                  <a16:creationId xmlns:a16="http://schemas.microsoft.com/office/drawing/2014/main" id="{BAD66529-455A-1AAB-8D0E-F0D36301A295}"/>
                </a:ext>
              </a:extLst>
            </p:cNvPr>
            <p:cNvCxnSpPr/>
            <p:nvPr/>
          </p:nvCxnSpPr>
          <p:spPr>
            <a:xfrm flipH="1">
              <a:off x="14190436" y="11192240"/>
              <a:ext cx="72710" cy="179926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0" name="直接箭头连接符 739">
              <a:extLst>
                <a:ext uri="{FF2B5EF4-FFF2-40B4-BE49-F238E27FC236}">
                  <a16:creationId xmlns:a16="http://schemas.microsoft.com/office/drawing/2014/main" id="{05232D33-D12F-7037-F97B-BD3FB3E93651}"/>
                </a:ext>
              </a:extLst>
            </p:cNvPr>
            <p:cNvCxnSpPr/>
            <p:nvPr/>
          </p:nvCxnSpPr>
          <p:spPr>
            <a:xfrm flipH="1">
              <a:off x="14514622" y="11192240"/>
              <a:ext cx="70834" cy="182880"/>
            </a:xfrm>
            <a:prstGeom prst="straightConnector1">
              <a:avLst/>
            </a:prstGeom>
            <a:ln w="190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1" name="文本框 740">
              <a:extLst>
                <a:ext uri="{FF2B5EF4-FFF2-40B4-BE49-F238E27FC236}">
                  <a16:creationId xmlns:a16="http://schemas.microsoft.com/office/drawing/2014/main" id="{8F511749-5DFA-08CB-7E3B-2175A4869150}"/>
                </a:ext>
              </a:extLst>
            </p:cNvPr>
            <p:cNvSpPr txBox="1"/>
            <p:nvPr/>
          </p:nvSpPr>
          <p:spPr>
            <a:xfrm>
              <a:off x="14926826" y="11156761"/>
              <a:ext cx="175461" cy="232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e</a:t>
              </a:r>
              <a:endParaRPr lang="zh-CN" altLang="en-US" sz="2400" b="1" dirty="0"/>
            </a:p>
          </p:txBody>
        </p:sp>
        <p:sp>
          <p:nvSpPr>
            <p:cNvPr id="742" name="矩形 741">
              <a:extLst>
                <a:ext uri="{FF2B5EF4-FFF2-40B4-BE49-F238E27FC236}">
                  <a16:creationId xmlns:a16="http://schemas.microsoft.com/office/drawing/2014/main" id="{BA730F4D-57B7-AE0B-8048-8841E5B56C73}"/>
                </a:ext>
              </a:extLst>
            </p:cNvPr>
            <p:cNvSpPr/>
            <p:nvPr/>
          </p:nvSpPr>
          <p:spPr>
            <a:xfrm>
              <a:off x="14091523" y="11357506"/>
              <a:ext cx="201829" cy="232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s</a:t>
              </a:r>
              <a:r>
                <a:rPr lang="en-US" altLang="zh-CN" sz="2400" b="1" baseline="-25000" dirty="0"/>
                <a:t>4</a:t>
              </a:r>
              <a:endParaRPr lang="zh-CN" altLang="en-US" sz="2400" b="1" baseline="-25000" dirty="0"/>
            </a:p>
          </p:txBody>
        </p:sp>
        <p:sp>
          <p:nvSpPr>
            <p:cNvPr id="743" name="矩形 742">
              <a:extLst>
                <a:ext uri="{FF2B5EF4-FFF2-40B4-BE49-F238E27FC236}">
                  <a16:creationId xmlns:a16="http://schemas.microsoft.com/office/drawing/2014/main" id="{D5591A7B-2FED-C33F-E787-18026562524B}"/>
                </a:ext>
              </a:extLst>
            </p:cNvPr>
            <p:cNvSpPr/>
            <p:nvPr/>
          </p:nvSpPr>
          <p:spPr>
            <a:xfrm>
              <a:off x="14422802" y="11354368"/>
              <a:ext cx="218438" cy="232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e</a:t>
              </a:r>
              <a:r>
                <a:rPr lang="en-US" altLang="zh-CN" sz="2400" b="1" baseline="-25000" dirty="0"/>
                <a:t>4</a:t>
              </a:r>
              <a:endParaRPr lang="zh-CN" altLang="en-US" sz="2400" b="1" baseline="-25000" dirty="0"/>
            </a:p>
          </p:txBody>
        </p:sp>
        <p:cxnSp>
          <p:nvCxnSpPr>
            <p:cNvPr id="744" name="直接箭头连接符 743">
              <a:extLst>
                <a:ext uri="{FF2B5EF4-FFF2-40B4-BE49-F238E27FC236}">
                  <a16:creationId xmlns:a16="http://schemas.microsoft.com/office/drawing/2014/main" id="{322E0F71-C0E5-2F7D-F6D3-0C502530AC11}"/>
                </a:ext>
              </a:extLst>
            </p:cNvPr>
            <p:cNvCxnSpPr/>
            <p:nvPr/>
          </p:nvCxnSpPr>
          <p:spPr>
            <a:xfrm flipH="1">
              <a:off x="15474370" y="11193753"/>
              <a:ext cx="12027" cy="18181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5" name="直接箭头连接符 744">
              <a:extLst>
                <a:ext uri="{FF2B5EF4-FFF2-40B4-BE49-F238E27FC236}">
                  <a16:creationId xmlns:a16="http://schemas.microsoft.com/office/drawing/2014/main" id="{78619258-5F83-05B0-22AD-AB3E08C5179E}"/>
                </a:ext>
              </a:extLst>
            </p:cNvPr>
            <p:cNvCxnSpPr/>
            <p:nvPr/>
          </p:nvCxnSpPr>
          <p:spPr>
            <a:xfrm flipH="1">
              <a:off x="15939773" y="11193034"/>
              <a:ext cx="12027" cy="18181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6" name="文本框 745">
              <a:extLst>
                <a:ext uri="{FF2B5EF4-FFF2-40B4-BE49-F238E27FC236}">
                  <a16:creationId xmlns:a16="http://schemas.microsoft.com/office/drawing/2014/main" id="{41376D7D-340F-54DC-CB86-05135BF1A320}"/>
                </a:ext>
              </a:extLst>
            </p:cNvPr>
            <p:cNvSpPr txBox="1"/>
            <p:nvPr/>
          </p:nvSpPr>
          <p:spPr>
            <a:xfrm>
              <a:off x="15310678" y="11174890"/>
              <a:ext cx="175461" cy="232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f</a:t>
              </a:r>
              <a:endParaRPr lang="zh-CN" altLang="en-US" sz="2400" b="1" dirty="0"/>
            </a:p>
          </p:txBody>
        </p:sp>
        <p:sp>
          <p:nvSpPr>
            <p:cNvPr id="747" name="矩形 746">
              <a:extLst>
                <a:ext uri="{FF2B5EF4-FFF2-40B4-BE49-F238E27FC236}">
                  <a16:creationId xmlns:a16="http://schemas.microsoft.com/office/drawing/2014/main" id="{F4A95BAF-84B7-88AD-5677-708B6C4AB9FE}"/>
                </a:ext>
              </a:extLst>
            </p:cNvPr>
            <p:cNvSpPr/>
            <p:nvPr/>
          </p:nvSpPr>
          <p:spPr>
            <a:xfrm>
              <a:off x="15376909" y="11354368"/>
              <a:ext cx="201829" cy="232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s</a:t>
              </a:r>
              <a:r>
                <a:rPr lang="en-US" altLang="zh-CN" sz="2400" b="1" baseline="-25000" dirty="0"/>
                <a:t>6</a:t>
              </a:r>
              <a:endParaRPr lang="zh-CN" altLang="en-US" sz="2400" b="1" baseline="-25000" dirty="0"/>
            </a:p>
          </p:txBody>
        </p:sp>
        <p:sp>
          <p:nvSpPr>
            <p:cNvPr id="748" name="矩形 747">
              <a:extLst>
                <a:ext uri="{FF2B5EF4-FFF2-40B4-BE49-F238E27FC236}">
                  <a16:creationId xmlns:a16="http://schemas.microsoft.com/office/drawing/2014/main" id="{D8E6BDEF-6BA5-924F-D36A-2469443F3184}"/>
                </a:ext>
              </a:extLst>
            </p:cNvPr>
            <p:cNvSpPr/>
            <p:nvPr/>
          </p:nvSpPr>
          <p:spPr>
            <a:xfrm>
              <a:off x="15859505" y="11358433"/>
              <a:ext cx="218438" cy="232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e</a:t>
              </a:r>
              <a:r>
                <a:rPr lang="en-US" altLang="zh-CN" sz="2400" b="1" baseline="-25000" dirty="0"/>
                <a:t>6</a:t>
              </a:r>
              <a:endParaRPr lang="zh-CN" altLang="en-US" sz="2400" b="1" baseline="-25000" dirty="0"/>
            </a:p>
          </p:txBody>
        </p:sp>
        <p:sp>
          <p:nvSpPr>
            <p:cNvPr id="749" name="左大括号 748">
              <a:extLst>
                <a:ext uri="{FF2B5EF4-FFF2-40B4-BE49-F238E27FC236}">
                  <a16:creationId xmlns:a16="http://schemas.microsoft.com/office/drawing/2014/main" id="{A30F7CCF-7F41-7177-9A0A-60AA94DE6A9A}"/>
                </a:ext>
              </a:extLst>
            </p:cNvPr>
            <p:cNvSpPr/>
            <p:nvPr/>
          </p:nvSpPr>
          <p:spPr>
            <a:xfrm rot="5400000">
              <a:off x="14880420" y="10826007"/>
              <a:ext cx="52245" cy="638934"/>
            </a:xfrm>
            <a:prstGeom prst="leftBrac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0" name="文本框 749">
              <a:extLst>
                <a:ext uri="{FF2B5EF4-FFF2-40B4-BE49-F238E27FC236}">
                  <a16:creationId xmlns:a16="http://schemas.microsoft.com/office/drawing/2014/main" id="{080E1C67-424F-51AB-9F3B-5E867DD2E79A}"/>
                </a:ext>
              </a:extLst>
            </p:cNvPr>
            <p:cNvSpPr txBox="1"/>
            <p:nvPr/>
          </p:nvSpPr>
          <p:spPr>
            <a:xfrm>
              <a:off x="14589296" y="10888938"/>
              <a:ext cx="719547" cy="232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s</a:t>
              </a:r>
              <a:r>
                <a:rPr lang="en-US" altLang="zh-CN" sz="2400" b="1" baseline="-25000" dirty="0"/>
                <a:t>5</a:t>
              </a:r>
              <a:r>
                <a:rPr lang="en-US" altLang="zh-CN" sz="2400" b="1" dirty="0"/>
                <a:t>-e</a:t>
              </a:r>
              <a:r>
                <a:rPr lang="en-US" altLang="zh-CN" sz="2400" b="1" baseline="-25000" dirty="0"/>
                <a:t>4</a:t>
              </a:r>
              <a:r>
                <a:rPr lang="en-US" altLang="zh-CN" sz="2400" b="1" dirty="0"/>
                <a:t> &gt; p</a:t>
              </a:r>
            </a:p>
          </p:txBody>
        </p:sp>
        <p:sp>
          <p:nvSpPr>
            <p:cNvPr id="751" name="文本框 750">
              <a:extLst>
                <a:ext uri="{FF2B5EF4-FFF2-40B4-BE49-F238E27FC236}">
                  <a16:creationId xmlns:a16="http://schemas.microsoft.com/office/drawing/2014/main" id="{8849BFFE-55B8-BE64-B8C9-8AF38A65A63A}"/>
                </a:ext>
              </a:extLst>
            </p:cNvPr>
            <p:cNvSpPr txBox="1"/>
            <p:nvPr/>
          </p:nvSpPr>
          <p:spPr>
            <a:xfrm>
              <a:off x="14236146" y="11934546"/>
              <a:ext cx="175461" cy="232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a</a:t>
              </a:r>
              <a:endParaRPr lang="zh-CN" altLang="en-US" sz="2400" b="1" dirty="0"/>
            </a:p>
          </p:txBody>
        </p:sp>
        <p:sp>
          <p:nvSpPr>
            <p:cNvPr id="753" name="文本框 752">
              <a:extLst>
                <a:ext uri="{FF2B5EF4-FFF2-40B4-BE49-F238E27FC236}">
                  <a16:creationId xmlns:a16="http://schemas.microsoft.com/office/drawing/2014/main" id="{E29F77CD-816B-EF1C-54A8-FE36A8A83D9C}"/>
                </a:ext>
              </a:extLst>
            </p:cNvPr>
            <p:cNvSpPr txBox="1"/>
            <p:nvPr/>
          </p:nvSpPr>
          <p:spPr>
            <a:xfrm>
              <a:off x="14693742" y="11856222"/>
              <a:ext cx="155099" cy="232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b</a:t>
              </a:r>
              <a:endParaRPr lang="zh-CN" altLang="en-US" sz="2400" b="1" dirty="0"/>
            </a:p>
          </p:txBody>
        </p:sp>
        <p:sp>
          <p:nvSpPr>
            <p:cNvPr id="754" name="文本框 753">
              <a:extLst>
                <a:ext uri="{FF2B5EF4-FFF2-40B4-BE49-F238E27FC236}">
                  <a16:creationId xmlns:a16="http://schemas.microsoft.com/office/drawing/2014/main" id="{AB101E23-E10A-6A4A-18BC-69B13CE98D3A}"/>
                </a:ext>
              </a:extLst>
            </p:cNvPr>
            <p:cNvSpPr txBox="1"/>
            <p:nvPr/>
          </p:nvSpPr>
          <p:spPr>
            <a:xfrm>
              <a:off x="15154071" y="11930345"/>
              <a:ext cx="175460" cy="232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c</a:t>
              </a:r>
              <a:endParaRPr lang="zh-CN" altLang="en-US" sz="2400" b="1" dirty="0"/>
            </a:p>
          </p:txBody>
        </p:sp>
        <p:sp>
          <p:nvSpPr>
            <p:cNvPr id="755" name="文本框 754">
              <a:extLst>
                <a:ext uri="{FF2B5EF4-FFF2-40B4-BE49-F238E27FC236}">
                  <a16:creationId xmlns:a16="http://schemas.microsoft.com/office/drawing/2014/main" id="{F276394C-4E3D-3374-409B-44D013DC6534}"/>
                </a:ext>
              </a:extLst>
            </p:cNvPr>
            <p:cNvSpPr txBox="1"/>
            <p:nvPr/>
          </p:nvSpPr>
          <p:spPr>
            <a:xfrm>
              <a:off x="15154069" y="12308423"/>
              <a:ext cx="175461" cy="232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d</a:t>
              </a:r>
              <a:endParaRPr lang="zh-CN" altLang="en-US" sz="2400" b="1" dirty="0"/>
            </a:p>
          </p:txBody>
        </p:sp>
        <p:sp>
          <p:nvSpPr>
            <p:cNvPr id="756" name="文本框 755">
              <a:extLst>
                <a:ext uri="{FF2B5EF4-FFF2-40B4-BE49-F238E27FC236}">
                  <a16:creationId xmlns:a16="http://schemas.microsoft.com/office/drawing/2014/main" id="{15B33CB9-A311-EE5A-0E6D-44B87AB30DDA}"/>
                </a:ext>
              </a:extLst>
            </p:cNvPr>
            <p:cNvSpPr txBox="1"/>
            <p:nvPr/>
          </p:nvSpPr>
          <p:spPr>
            <a:xfrm>
              <a:off x="14225867" y="12220451"/>
              <a:ext cx="192360" cy="232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e</a:t>
              </a:r>
              <a:endParaRPr lang="zh-CN" altLang="en-US" sz="2400" b="1" dirty="0"/>
            </a:p>
          </p:txBody>
        </p:sp>
        <p:sp>
          <p:nvSpPr>
            <p:cNvPr id="757" name="文本框 756">
              <a:extLst>
                <a:ext uri="{FF2B5EF4-FFF2-40B4-BE49-F238E27FC236}">
                  <a16:creationId xmlns:a16="http://schemas.microsoft.com/office/drawing/2014/main" id="{243A6A04-2577-E6E8-84E7-4D6A0ECE36C8}"/>
                </a:ext>
              </a:extLst>
            </p:cNvPr>
            <p:cNvSpPr txBox="1"/>
            <p:nvPr/>
          </p:nvSpPr>
          <p:spPr>
            <a:xfrm>
              <a:off x="14672967" y="12331209"/>
              <a:ext cx="161961" cy="232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f</a:t>
              </a:r>
              <a:endParaRPr lang="zh-CN" altLang="en-US" sz="2400" b="1" dirty="0"/>
            </a:p>
          </p:txBody>
        </p:sp>
        <p:cxnSp>
          <p:nvCxnSpPr>
            <p:cNvPr id="758" name="直接箭头连接符 757">
              <a:extLst>
                <a:ext uri="{FF2B5EF4-FFF2-40B4-BE49-F238E27FC236}">
                  <a16:creationId xmlns:a16="http://schemas.microsoft.com/office/drawing/2014/main" id="{CCC7DDB4-D9F1-4777-3367-49D396208E26}"/>
                </a:ext>
              </a:extLst>
            </p:cNvPr>
            <p:cNvCxnSpPr>
              <a:cxnSpLocks/>
              <a:stCxn id="751" idx="3"/>
              <a:endCxn id="753" idx="1"/>
            </p:cNvCxnSpPr>
            <p:nvPr/>
          </p:nvCxnSpPr>
          <p:spPr>
            <a:xfrm flipV="1">
              <a:off x="14411607" y="11972363"/>
              <a:ext cx="282135" cy="78324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9" name="直接箭头连接符 758">
              <a:extLst>
                <a:ext uri="{FF2B5EF4-FFF2-40B4-BE49-F238E27FC236}">
                  <a16:creationId xmlns:a16="http://schemas.microsoft.com/office/drawing/2014/main" id="{100EA874-0B78-A760-6F3A-53CC9B7C3CCD}"/>
                </a:ext>
              </a:extLst>
            </p:cNvPr>
            <p:cNvCxnSpPr>
              <a:cxnSpLocks/>
              <a:stCxn id="753" idx="3"/>
              <a:endCxn id="754" idx="1"/>
            </p:cNvCxnSpPr>
            <p:nvPr/>
          </p:nvCxnSpPr>
          <p:spPr>
            <a:xfrm>
              <a:off x="14848841" y="11972363"/>
              <a:ext cx="305230" cy="74123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0" name="直接箭头连接符 759">
              <a:extLst>
                <a:ext uri="{FF2B5EF4-FFF2-40B4-BE49-F238E27FC236}">
                  <a16:creationId xmlns:a16="http://schemas.microsoft.com/office/drawing/2014/main" id="{632030A8-C8A6-4416-CC9B-355D6586E7C4}"/>
                </a:ext>
              </a:extLst>
            </p:cNvPr>
            <p:cNvCxnSpPr>
              <a:cxnSpLocks/>
              <a:stCxn id="754" idx="2"/>
              <a:endCxn id="755" idx="0"/>
            </p:cNvCxnSpPr>
            <p:nvPr/>
          </p:nvCxnSpPr>
          <p:spPr>
            <a:xfrm flipH="1">
              <a:off x="15241800" y="12162628"/>
              <a:ext cx="1" cy="145795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1" name="直接箭头连接符 760">
              <a:extLst>
                <a:ext uri="{FF2B5EF4-FFF2-40B4-BE49-F238E27FC236}">
                  <a16:creationId xmlns:a16="http://schemas.microsoft.com/office/drawing/2014/main" id="{D21A51DC-F4B3-9B02-4737-422714214E70}"/>
                </a:ext>
              </a:extLst>
            </p:cNvPr>
            <p:cNvCxnSpPr>
              <a:cxnSpLocks/>
              <a:stCxn id="756" idx="3"/>
              <a:endCxn id="757" idx="1"/>
            </p:cNvCxnSpPr>
            <p:nvPr/>
          </p:nvCxnSpPr>
          <p:spPr>
            <a:xfrm>
              <a:off x="14418227" y="12336592"/>
              <a:ext cx="254740" cy="110758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2" name="任意多边形 103">
              <a:extLst>
                <a:ext uri="{FF2B5EF4-FFF2-40B4-BE49-F238E27FC236}">
                  <a16:creationId xmlns:a16="http://schemas.microsoft.com/office/drawing/2014/main" id="{2ADF9FE3-21B4-FA7F-EE6E-4806D2EFD8E4}"/>
                </a:ext>
              </a:extLst>
            </p:cNvPr>
            <p:cNvSpPr/>
            <p:nvPr/>
          </p:nvSpPr>
          <p:spPr>
            <a:xfrm>
              <a:off x="14423623" y="12059477"/>
              <a:ext cx="697478" cy="259660"/>
            </a:xfrm>
            <a:custGeom>
              <a:avLst/>
              <a:gdLst>
                <a:gd name="connsiteX0" fmla="*/ 0 w 1400783"/>
                <a:gd name="connsiteY0" fmla="*/ 282102 h 836579"/>
                <a:gd name="connsiteX1" fmla="*/ 768485 w 1400783"/>
                <a:gd name="connsiteY1" fmla="*/ 0 h 836579"/>
                <a:gd name="connsiteX2" fmla="*/ 1400783 w 1400783"/>
                <a:gd name="connsiteY2" fmla="*/ 243192 h 836579"/>
                <a:gd name="connsiteX3" fmla="*/ 1400783 w 1400783"/>
                <a:gd name="connsiteY3" fmla="*/ 836579 h 836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400783" h="836579">
                  <a:moveTo>
                    <a:pt x="0" y="282102"/>
                  </a:moveTo>
                  <a:lnTo>
                    <a:pt x="768485" y="0"/>
                  </a:lnTo>
                  <a:lnTo>
                    <a:pt x="1400783" y="243192"/>
                  </a:lnTo>
                  <a:lnTo>
                    <a:pt x="1400783" y="836579"/>
                  </a:lnTo>
                </a:path>
              </a:pathLst>
            </a:custGeom>
            <a:noFill/>
            <a:ln w="1905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764" name="直接连接符 763">
              <a:extLst>
                <a:ext uri="{FF2B5EF4-FFF2-40B4-BE49-F238E27FC236}">
                  <a16:creationId xmlns:a16="http://schemas.microsoft.com/office/drawing/2014/main" id="{4A58B82D-85E6-316A-0953-F68C6CB35821}"/>
                </a:ext>
              </a:extLst>
            </p:cNvPr>
            <p:cNvCxnSpPr/>
            <p:nvPr/>
          </p:nvCxnSpPr>
          <p:spPr>
            <a:xfrm>
              <a:off x="14429935" y="12245375"/>
              <a:ext cx="250010" cy="10347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65" name="矩形 764">
              <a:extLst>
                <a:ext uri="{FF2B5EF4-FFF2-40B4-BE49-F238E27FC236}">
                  <a16:creationId xmlns:a16="http://schemas.microsoft.com/office/drawing/2014/main" id="{AFD37A0E-EC9F-4C18-379C-390213F0759E}"/>
                </a:ext>
              </a:extLst>
            </p:cNvPr>
            <p:cNvSpPr/>
            <p:nvPr/>
          </p:nvSpPr>
          <p:spPr>
            <a:xfrm>
              <a:off x="12516399" y="12695311"/>
              <a:ext cx="201829" cy="232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s</a:t>
              </a:r>
              <a:r>
                <a:rPr lang="en-US" altLang="zh-CN" sz="2400" b="1" baseline="-25000" dirty="0"/>
                <a:t>1</a:t>
              </a:r>
              <a:endParaRPr lang="zh-CN" altLang="en-US" sz="2400" b="1" baseline="-25000" dirty="0"/>
            </a:p>
          </p:txBody>
        </p:sp>
        <p:sp>
          <p:nvSpPr>
            <p:cNvPr id="766" name="矩形 765">
              <a:extLst>
                <a:ext uri="{FF2B5EF4-FFF2-40B4-BE49-F238E27FC236}">
                  <a16:creationId xmlns:a16="http://schemas.microsoft.com/office/drawing/2014/main" id="{2C3DDB7A-EDC9-634E-0B34-4AB61B4548F7}"/>
                </a:ext>
              </a:extLst>
            </p:cNvPr>
            <p:cNvSpPr/>
            <p:nvPr/>
          </p:nvSpPr>
          <p:spPr>
            <a:xfrm>
              <a:off x="14428093" y="12694541"/>
              <a:ext cx="218438" cy="232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e</a:t>
              </a:r>
              <a:r>
                <a:rPr lang="en-US" altLang="zh-CN" sz="2400" b="1" baseline="-25000" dirty="0"/>
                <a:t>4</a:t>
              </a:r>
              <a:endParaRPr lang="zh-CN" altLang="en-US" sz="2400" b="1" baseline="-25000" dirty="0"/>
            </a:p>
          </p:txBody>
        </p:sp>
        <p:sp>
          <p:nvSpPr>
            <p:cNvPr id="767" name="矩形 766">
              <a:extLst>
                <a:ext uri="{FF2B5EF4-FFF2-40B4-BE49-F238E27FC236}">
                  <a16:creationId xmlns:a16="http://schemas.microsoft.com/office/drawing/2014/main" id="{A1565C52-4FC0-0CA1-A343-0394ED93EC84}"/>
                </a:ext>
              </a:extLst>
            </p:cNvPr>
            <p:cNvSpPr/>
            <p:nvPr/>
          </p:nvSpPr>
          <p:spPr>
            <a:xfrm>
              <a:off x="14960063" y="12695570"/>
              <a:ext cx="201829" cy="232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s</a:t>
              </a:r>
              <a:r>
                <a:rPr lang="en-US" altLang="zh-CN" sz="2400" b="1" baseline="-25000" dirty="0"/>
                <a:t>5</a:t>
              </a:r>
              <a:endParaRPr lang="zh-CN" altLang="en-US" sz="2400" b="1" baseline="-25000" dirty="0"/>
            </a:p>
          </p:txBody>
        </p:sp>
        <p:sp>
          <p:nvSpPr>
            <p:cNvPr id="320" name="矩形 319">
              <a:extLst>
                <a:ext uri="{FF2B5EF4-FFF2-40B4-BE49-F238E27FC236}">
                  <a16:creationId xmlns:a16="http://schemas.microsoft.com/office/drawing/2014/main" id="{89EDE8FE-25E2-593C-150B-F63B29F50684}"/>
                </a:ext>
              </a:extLst>
            </p:cNvPr>
            <p:cNvSpPr/>
            <p:nvPr/>
          </p:nvSpPr>
          <p:spPr>
            <a:xfrm>
              <a:off x="15890186" y="12689855"/>
              <a:ext cx="218438" cy="2322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e</a:t>
              </a:r>
              <a:r>
                <a:rPr lang="en-US" altLang="zh-CN" sz="2400" b="1" baseline="-25000" dirty="0"/>
                <a:t>6</a:t>
              </a:r>
              <a:endParaRPr lang="zh-CN" altLang="en-US" sz="2400" b="1" baseline="-25000" dirty="0"/>
            </a:p>
          </p:txBody>
        </p:sp>
        <p:cxnSp>
          <p:nvCxnSpPr>
            <p:cNvPr id="322" name="直接箭头连接符 321">
              <a:extLst>
                <a:ext uri="{FF2B5EF4-FFF2-40B4-BE49-F238E27FC236}">
                  <a16:creationId xmlns:a16="http://schemas.microsoft.com/office/drawing/2014/main" id="{D46E3E6E-9FD6-EBE2-0D86-07111B95375F}"/>
                </a:ext>
              </a:extLst>
            </p:cNvPr>
            <p:cNvCxnSpPr/>
            <p:nvPr/>
          </p:nvCxnSpPr>
          <p:spPr>
            <a:xfrm>
              <a:off x="14776446" y="11650778"/>
              <a:ext cx="0" cy="17708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直接箭头连接符 322">
              <a:extLst>
                <a:ext uri="{FF2B5EF4-FFF2-40B4-BE49-F238E27FC236}">
                  <a16:creationId xmlns:a16="http://schemas.microsoft.com/office/drawing/2014/main" id="{16A44FA3-B964-8B15-7191-18B361FFA884}"/>
                </a:ext>
              </a:extLst>
            </p:cNvPr>
            <p:cNvCxnSpPr/>
            <p:nvPr/>
          </p:nvCxnSpPr>
          <p:spPr>
            <a:xfrm>
              <a:off x="14778940" y="12512772"/>
              <a:ext cx="0" cy="177082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4" name="矩形 323">
              <a:extLst>
                <a:ext uri="{FF2B5EF4-FFF2-40B4-BE49-F238E27FC236}">
                  <a16:creationId xmlns:a16="http://schemas.microsoft.com/office/drawing/2014/main" id="{A6709F4D-215C-2B8A-FD8B-FCFA52B406F3}"/>
                </a:ext>
              </a:extLst>
            </p:cNvPr>
            <p:cNvSpPr/>
            <p:nvPr/>
          </p:nvSpPr>
          <p:spPr>
            <a:xfrm>
              <a:off x="12590318" y="12659964"/>
              <a:ext cx="1935884" cy="4559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矩形 324">
              <a:extLst>
                <a:ext uri="{FF2B5EF4-FFF2-40B4-BE49-F238E27FC236}">
                  <a16:creationId xmlns:a16="http://schemas.microsoft.com/office/drawing/2014/main" id="{FA0F14A5-2D3D-CF78-4FC2-C9A4D978C204}"/>
                </a:ext>
              </a:extLst>
            </p:cNvPr>
            <p:cNvSpPr/>
            <p:nvPr/>
          </p:nvSpPr>
          <p:spPr>
            <a:xfrm>
              <a:off x="15026966" y="12658992"/>
              <a:ext cx="921103" cy="4754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文本框 326">
              <a:extLst>
                <a:ext uri="{FF2B5EF4-FFF2-40B4-BE49-F238E27FC236}">
                  <a16:creationId xmlns:a16="http://schemas.microsoft.com/office/drawing/2014/main" id="{C21C23A6-40CE-555D-9A41-375AF5E6BCB9}"/>
                </a:ext>
              </a:extLst>
            </p:cNvPr>
            <p:cNvSpPr txBox="1"/>
            <p:nvPr/>
          </p:nvSpPr>
          <p:spPr>
            <a:xfrm>
              <a:off x="16602256" y="12622985"/>
              <a:ext cx="1300923" cy="232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Candidate TE</a:t>
              </a:r>
            </a:p>
          </p:txBody>
        </p:sp>
      </p:grpSp>
      <p:sp>
        <p:nvSpPr>
          <p:cNvPr id="341" name="流程图: 文档 340">
            <a:extLst>
              <a:ext uri="{FF2B5EF4-FFF2-40B4-BE49-F238E27FC236}">
                <a16:creationId xmlns:a16="http://schemas.microsoft.com/office/drawing/2014/main" id="{516F5B78-3E5E-388E-197C-B1FE293C09B1}"/>
              </a:ext>
            </a:extLst>
          </p:cNvPr>
          <p:cNvSpPr/>
          <p:nvPr/>
        </p:nvSpPr>
        <p:spPr>
          <a:xfrm>
            <a:off x="9092722" y="4553166"/>
            <a:ext cx="2291615" cy="1682243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(e)</a:t>
            </a:r>
            <a:r>
              <a:rPr lang="en-US" altLang="zh-CN" sz="2800" b="1" dirty="0">
                <a:solidFill>
                  <a:schemeClr val="tx1"/>
                </a:solidFill>
              </a:rPr>
              <a:t> Filtering tandem repeats</a:t>
            </a:r>
            <a:endParaRPr lang="en-US" altLang="zh-CN" sz="2800" b="1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364" name="直接箭头连接符 363">
            <a:extLst>
              <a:ext uri="{FF2B5EF4-FFF2-40B4-BE49-F238E27FC236}">
                <a16:creationId xmlns:a16="http://schemas.microsoft.com/office/drawing/2014/main" id="{5169DDF5-6C8C-7FE7-FFEE-A81A201D4C5A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2000571" y="2718661"/>
            <a:ext cx="0" cy="183325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8" name="矩形: 圆角 367">
            <a:extLst>
              <a:ext uri="{FF2B5EF4-FFF2-40B4-BE49-F238E27FC236}">
                <a16:creationId xmlns:a16="http://schemas.microsoft.com/office/drawing/2014/main" id="{673FCCAF-CF42-14E4-3527-DDC4A672217C}"/>
              </a:ext>
            </a:extLst>
          </p:cNvPr>
          <p:cNvSpPr/>
          <p:nvPr/>
        </p:nvSpPr>
        <p:spPr>
          <a:xfrm>
            <a:off x="8939934" y="605136"/>
            <a:ext cx="2575753" cy="16822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(c)</a:t>
            </a:r>
            <a:r>
              <a:rPr lang="en-US" altLang="zh-CN" sz="2800" b="1" dirty="0">
                <a:solidFill>
                  <a:schemeClr val="tx1"/>
                </a:solidFill>
              </a:rPr>
              <a:t> Structural-Based LTR Searching</a:t>
            </a:r>
          </a:p>
        </p:txBody>
      </p:sp>
      <p:sp>
        <p:nvSpPr>
          <p:cNvPr id="369" name="矩形: 圆角 368">
            <a:extLst>
              <a:ext uri="{FF2B5EF4-FFF2-40B4-BE49-F238E27FC236}">
                <a16:creationId xmlns:a16="http://schemas.microsoft.com/office/drawing/2014/main" id="{71F343FF-8145-6259-37EC-2D50CBC49BC8}"/>
              </a:ext>
            </a:extLst>
          </p:cNvPr>
          <p:cNvSpPr/>
          <p:nvPr/>
        </p:nvSpPr>
        <p:spPr>
          <a:xfrm>
            <a:off x="15287826" y="605135"/>
            <a:ext cx="2575753" cy="16822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(d)</a:t>
            </a:r>
            <a:r>
              <a:rPr lang="en-US" altLang="zh-CN" sz="2800" b="1" dirty="0">
                <a:solidFill>
                  <a:schemeClr val="tx1"/>
                </a:solidFill>
              </a:rPr>
              <a:t> Homology-Based TE Searching</a:t>
            </a:r>
          </a:p>
        </p:txBody>
      </p:sp>
      <p:cxnSp>
        <p:nvCxnSpPr>
          <p:cNvPr id="370" name="直接箭头连接符 369">
            <a:extLst>
              <a:ext uri="{FF2B5EF4-FFF2-40B4-BE49-F238E27FC236}">
                <a16:creationId xmlns:a16="http://schemas.microsoft.com/office/drawing/2014/main" id="{AAD5B4AA-3833-DD69-73F8-3B878E8D19F2}"/>
              </a:ext>
            </a:extLst>
          </p:cNvPr>
          <p:cNvCxnSpPr>
            <a:cxnSpLocks/>
            <a:endCxn id="368" idx="1"/>
          </p:cNvCxnSpPr>
          <p:nvPr/>
        </p:nvCxnSpPr>
        <p:spPr>
          <a:xfrm flipV="1">
            <a:off x="4383544" y="1446258"/>
            <a:ext cx="4556390" cy="30086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0" name="直接箭头连接符 859">
            <a:extLst>
              <a:ext uri="{FF2B5EF4-FFF2-40B4-BE49-F238E27FC236}">
                <a16:creationId xmlns:a16="http://schemas.microsoft.com/office/drawing/2014/main" id="{60EDC2CE-B94C-1C8F-1E3C-1C2FD01141E7}"/>
              </a:ext>
            </a:extLst>
          </p:cNvPr>
          <p:cNvCxnSpPr>
            <a:cxnSpLocks/>
            <a:stCxn id="341" idx="3"/>
            <a:endCxn id="279" idx="1"/>
          </p:cNvCxnSpPr>
          <p:nvPr/>
        </p:nvCxnSpPr>
        <p:spPr>
          <a:xfrm flipV="1">
            <a:off x="11384337" y="5387283"/>
            <a:ext cx="3321787" cy="7005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接箭头连接符 642">
            <a:extLst>
              <a:ext uri="{FF2B5EF4-FFF2-40B4-BE49-F238E27FC236}">
                <a16:creationId xmlns:a16="http://schemas.microsoft.com/office/drawing/2014/main" id="{7409F937-0D8C-1408-6FCC-55FC26F998F2}"/>
              </a:ext>
            </a:extLst>
          </p:cNvPr>
          <p:cNvCxnSpPr>
            <a:cxnSpLocks/>
            <a:stCxn id="368" idx="2"/>
            <a:endCxn id="341" idx="0"/>
          </p:cNvCxnSpPr>
          <p:nvPr/>
        </p:nvCxnSpPr>
        <p:spPr>
          <a:xfrm>
            <a:off x="10227811" y="2287379"/>
            <a:ext cx="10719" cy="2265787"/>
          </a:xfrm>
          <a:prstGeom prst="straightConnector1">
            <a:avLst/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接箭头连接符 657">
            <a:extLst>
              <a:ext uri="{FF2B5EF4-FFF2-40B4-BE49-F238E27FC236}">
                <a16:creationId xmlns:a16="http://schemas.microsoft.com/office/drawing/2014/main" id="{90A0DE35-6834-0C4B-64DC-377DE4CE88ED}"/>
              </a:ext>
            </a:extLst>
          </p:cNvPr>
          <p:cNvCxnSpPr>
            <a:cxnSpLocks/>
            <a:stCxn id="287" idx="3"/>
            <a:endCxn id="341" idx="1"/>
          </p:cNvCxnSpPr>
          <p:nvPr/>
        </p:nvCxnSpPr>
        <p:spPr>
          <a:xfrm>
            <a:off x="7181526" y="5393041"/>
            <a:ext cx="1911196" cy="12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流程图: 文档 865">
            <a:extLst>
              <a:ext uri="{FF2B5EF4-FFF2-40B4-BE49-F238E27FC236}">
                <a16:creationId xmlns:a16="http://schemas.microsoft.com/office/drawing/2014/main" id="{72510665-9DB9-F6D0-4C51-527F9CA3048B}"/>
              </a:ext>
            </a:extLst>
          </p:cNvPr>
          <p:cNvSpPr/>
          <p:nvPr/>
        </p:nvSpPr>
        <p:spPr>
          <a:xfrm>
            <a:off x="19513670" y="4530931"/>
            <a:ext cx="2291615" cy="1682243"/>
          </a:xfrm>
          <a:prstGeom prst="flowChartDocumen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(g)</a:t>
            </a:r>
            <a:r>
              <a:rPr lang="en-US" altLang="zh-CN" sz="2800" b="1" dirty="0">
                <a:solidFill>
                  <a:schemeClr val="tx1"/>
                </a:solidFill>
              </a:rPr>
              <a:t> Filtering false positives</a:t>
            </a:r>
            <a:endParaRPr lang="en-US" altLang="zh-CN" sz="2800" b="1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872" name="流程图: 文档 871">
            <a:extLst>
              <a:ext uri="{FF2B5EF4-FFF2-40B4-BE49-F238E27FC236}">
                <a16:creationId xmlns:a16="http://schemas.microsoft.com/office/drawing/2014/main" id="{3BF25CBA-B50C-CE71-B0B4-423A37892AE2}"/>
              </a:ext>
            </a:extLst>
          </p:cNvPr>
          <p:cNvSpPr/>
          <p:nvPr/>
        </p:nvSpPr>
        <p:spPr>
          <a:xfrm>
            <a:off x="24819900" y="4532619"/>
            <a:ext cx="2291615" cy="1682243"/>
          </a:xfrm>
          <a:prstGeom prst="flowChart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(h)</a:t>
            </a:r>
            <a:r>
              <a:rPr lang="en-US" altLang="zh-CN" sz="2800" b="1" dirty="0">
                <a:solidFill>
                  <a:schemeClr val="tx1"/>
                </a:solidFill>
              </a:rPr>
              <a:t> Generating TE library</a:t>
            </a:r>
            <a:endParaRPr lang="en-US" altLang="zh-CN" sz="2800" b="1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889" name="直接箭头连接符 888">
            <a:extLst>
              <a:ext uri="{FF2B5EF4-FFF2-40B4-BE49-F238E27FC236}">
                <a16:creationId xmlns:a16="http://schemas.microsoft.com/office/drawing/2014/main" id="{E14EAAD3-B5AD-3F18-B346-342990CCD5E1}"/>
              </a:ext>
            </a:extLst>
          </p:cNvPr>
          <p:cNvCxnSpPr>
            <a:cxnSpLocks/>
            <a:stCxn id="369" idx="3"/>
            <a:endCxn id="872" idx="1"/>
          </p:cNvCxnSpPr>
          <p:nvPr/>
        </p:nvCxnSpPr>
        <p:spPr>
          <a:xfrm>
            <a:off x="17863579" y="1446257"/>
            <a:ext cx="6956321" cy="3927484"/>
          </a:xfrm>
          <a:prstGeom prst="bentConnector3">
            <a:avLst>
              <a:gd name="adj1" fmla="val 72534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接箭头连接符 891">
            <a:extLst>
              <a:ext uri="{FF2B5EF4-FFF2-40B4-BE49-F238E27FC236}">
                <a16:creationId xmlns:a16="http://schemas.microsoft.com/office/drawing/2014/main" id="{96536F26-432F-771D-0A52-F5A781B15DF3}"/>
              </a:ext>
            </a:extLst>
          </p:cNvPr>
          <p:cNvCxnSpPr>
            <a:cxnSpLocks/>
            <a:stCxn id="872" idx="0"/>
          </p:cNvCxnSpPr>
          <p:nvPr/>
        </p:nvCxnSpPr>
        <p:spPr>
          <a:xfrm flipV="1">
            <a:off x="25965708" y="3688280"/>
            <a:ext cx="0" cy="844339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接箭头连接符 908">
            <a:extLst>
              <a:ext uri="{FF2B5EF4-FFF2-40B4-BE49-F238E27FC236}">
                <a16:creationId xmlns:a16="http://schemas.microsoft.com/office/drawing/2014/main" id="{0BEFF9FD-7F80-AE6B-E232-00048853A858}"/>
              </a:ext>
            </a:extLst>
          </p:cNvPr>
          <p:cNvCxnSpPr>
            <a:cxnSpLocks/>
            <a:endCxn id="287" idx="1"/>
          </p:cNvCxnSpPr>
          <p:nvPr/>
        </p:nvCxnSpPr>
        <p:spPr>
          <a:xfrm>
            <a:off x="3081695" y="5387594"/>
            <a:ext cx="1524078" cy="544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接箭头连接符 915">
            <a:extLst>
              <a:ext uri="{FF2B5EF4-FFF2-40B4-BE49-F238E27FC236}">
                <a16:creationId xmlns:a16="http://schemas.microsoft.com/office/drawing/2014/main" id="{3F2C4DBC-342A-C245-D9F3-90055C07D1C3}"/>
              </a:ext>
            </a:extLst>
          </p:cNvPr>
          <p:cNvCxnSpPr>
            <a:cxnSpLocks/>
            <a:stCxn id="866" idx="3"/>
            <a:endCxn id="872" idx="1"/>
          </p:cNvCxnSpPr>
          <p:nvPr/>
        </p:nvCxnSpPr>
        <p:spPr>
          <a:xfrm>
            <a:off x="21805285" y="5372053"/>
            <a:ext cx="3014615" cy="1688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矩形: 圆角 2">
            <a:extLst>
              <a:ext uri="{FF2B5EF4-FFF2-40B4-BE49-F238E27FC236}">
                <a16:creationId xmlns:a16="http://schemas.microsoft.com/office/drawing/2014/main" id="{71D3EA75-A4DC-2FEA-F0F9-16AB3CF9C837}"/>
              </a:ext>
            </a:extLst>
          </p:cNvPr>
          <p:cNvSpPr/>
          <p:nvPr/>
        </p:nvSpPr>
        <p:spPr>
          <a:xfrm>
            <a:off x="14031069" y="8073217"/>
            <a:ext cx="14655482" cy="7900381"/>
          </a:xfrm>
          <a:custGeom>
            <a:avLst/>
            <a:gdLst>
              <a:gd name="connsiteX0" fmla="*/ 0 w 4303319"/>
              <a:gd name="connsiteY0" fmla="*/ 422618 h 2535657"/>
              <a:gd name="connsiteX1" fmla="*/ 422618 w 4303319"/>
              <a:gd name="connsiteY1" fmla="*/ 0 h 2535657"/>
              <a:gd name="connsiteX2" fmla="*/ 3880701 w 4303319"/>
              <a:gd name="connsiteY2" fmla="*/ 0 h 2535657"/>
              <a:gd name="connsiteX3" fmla="*/ 4303319 w 4303319"/>
              <a:gd name="connsiteY3" fmla="*/ 422618 h 2535657"/>
              <a:gd name="connsiteX4" fmla="*/ 4303319 w 4303319"/>
              <a:gd name="connsiteY4" fmla="*/ 2113039 h 2535657"/>
              <a:gd name="connsiteX5" fmla="*/ 3880701 w 4303319"/>
              <a:gd name="connsiteY5" fmla="*/ 2535657 h 2535657"/>
              <a:gd name="connsiteX6" fmla="*/ 422618 w 4303319"/>
              <a:gd name="connsiteY6" fmla="*/ 2535657 h 2535657"/>
              <a:gd name="connsiteX7" fmla="*/ 0 w 4303319"/>
              <a:gd name="connsiteY7" fmla="*/ 2113039 h 2535657"/>
              <a:gd name="connsiteX8" fmla="*/ 0 w 4303319"/>
              <a:gd name="connsiteY8" fmla="*/ 422618 h 2535657"/>
              <a:gd name="connsiteX0" fmla="*/ 632 w 4303951"/>
              <a:gd name="connsiteY0" fmla="*/ 422618 h 2535657"/>
              <a:gd name="connsiteX1" fmla="*/ 423250 w 4303951"/>
              <a:gd name="connsiteY1" fmla="*/ 0 h 2535657"/>
              <a:gd name="connsiteX2" fmla="*/ 3881333 w 4303951"/>
              <a:gd name="connsiteY2" fmla="*/ 0 h 2535657"/>
              <a:gd name="connsiteX3" fmla="*/ 4303951 w 4303951"/>
              <a:gd name="connsiteY3" fmla="*/ 422618 h 2535657"/>
              <a:gd name="connsiteX4" fmla="*/ 4303951 w 4303951"/>
              <a:gd name="connsiteY4" fmla="*/ 2113039 h 2535657"/>
              <a:gd name="connsiteX5" fmla="*/ 3881333 w 4303951"/>
              <a:gd name="connsiteY5" fmla="*/ 2535657 h 2535657"/>
              <a:gd name="connsiteX6" fmla="*/ 423250 w 4303951"/>
              <a:gd name="connsiteY6" fmla="*/ 2535657 h 2535657"/>
              <a:gd name="connsiteX7" fmla="*/ 632 w 4303951"/>
              <a:gd name="connsiteY7" fmla="*/ 2113039 h 2535657"/>
              <a:gd name="connsiteX8" fmla="*/ 0 w 4303951"/>
              <a:gd name="connsiteY8" fmla="*/ 625315 h 2535657"/>
              <a:gd name="connsiteX9" fmla="*/ 632 w 4303951"/>
              <a:gd name="connsiteY9" fmla="*/ 422618 h 2535657"/>
              <a:gd name="connsiteX0" fmla="*/ 632 w 4310743"/>
              <a:gd name="connsiteY0" fmla="*/ 422618 h 2535657"/>
              <a:gd name="connsiteX1" fmla="*/ 423250 w 4310743"/>
              <a:gd name="connsiteY1" fmla="*/ 0 h 2535657"/>
              <a:gd name="connsiteX2" fmla="*/ 3881333 w 4310743"/>
              <a:gd name="connsiteY2" fmla="*/ 0 h 2535657"/>
              <a:gd name="connsiteX3" fmla="*/ 4303951 w 4310743"/>
              <a:gd name="connsiteY3" fmla="*/ 422618 h 2535657"/>
              <a:gd name="connsiteX4" fmla="*/ 4310743 w 4310743"/>
              <a:gd name="connsiteY4" fmla="*/ 654343 h 2535657"/>
              <a:gd name="connsiteX5" fmla="*/ 4303951 w 4310743"/>
              <a:gd name="connsiteY5" fmla="*/ 2113039 h 2535657"/>
              <a:gd name="connsiteX6" fmla="*/ 3881333 w 4310743"/>
              <a:gd name="connsiteY6" fmla="*/ 2535657 h 2535657"/>
              <a:gd name="connsiteX7" fmla="*/ 423250 w 4310743"/>
              <a:gd name="connsiteY7" fmla="*/ 2535657 h 2535657"/>
              <a:gd name="connsiteX8" fmla="*/ 632 w 4310743"/>
              <a:gd name="connsiteY8" fmla="*/ 2113039 h 2535657"/>
              <a:gd name="connsiteX9" fmla="*/ 0 w 4310743"/>
              <a:gd name="connsiteY9" fmla="*/ 625315 h 2535657"/>
              <a:gd name="connsiteX10" fmla="*/ 632 w 4310743"/>
              <a:gd name="connsiteY10" fmla="*/ 422618 h 2535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310743" h="2535657">
                <a:moveTo>
                  <a:pt x="632" y="422618"/>
                </a:moveTo>
                <a:cubicBezTo>
                  <a:pt x="632" y="189213"/>
                  <a:pt x="189845" y="0"/>
                  <a:pt x="423250" y="0"/>
                </a:cubicBezTo>
                <a:lnTo>
                  <a:pt x="3881333" y="0"/>
                </a:lnTo>
                <a:cubicBezTo>
                  <a:pt x="4114738" y="0"/>
                  <a:pt x="4303951" y="189213"/>
                  <a:pt x="4303951" y="422618"/>
                </a:cubicBezTo>
                <a:lnTo>
                  <a:pt x="4310743" y="654343"/>
                </a:lnTo>
                <a:lnTo>
                  <a:pt x="4303951" y="2113039"/>
                </a:lnTo>
                <a:cubicBezTo>
                  <a:pt x="4303951" y="2346444"/>
                  <a:pt x="4114738" y="2535657"/>
                  <a:pt x="3881333" y="2535657"/>
                </a:cubicBezTo>
                <a:lnTo>
                  <a:pt x="423250" y="2535657"/>
                </a:lnTo>
                <a:cubicBezTo>
                  <a:pt x="189845" y="2535657"/>
                  <a:pt x="632" y="2346444"/>
                  <a:pt x="632" y="2113039"/>
                </a:cubicBezTo>
                <a:cubicBezTo>
                  <a:pt x="421" y="1617131"/>
                  <a:pt x="211" y="1121223"/>
                  <a:pt x="0" y="625315"/>
                </a:cubicBezTo>
                <a:cubicBezTo>
                  <a:pt x="211" y="557749"/>
                  <a:pt x="421" y="490184"/>
                  <a:pt x="632" y="422618"/>
                </a:cubicBezTo>
                <a:close/>
              </a:path>
            </a:pathLst>
          </a:custGeom>
          <a:noFill/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47" name="直接箭头连接符 646">
            <a:extLst>
              <a:ext uri="{FF2B5EF4-FFF2-40B4-BE49-F238E27FC236}">
                <a16:creationId xmlns:a16="http://schemas.microsoft.com/office/drawing/2014/main" id="{879277C0-0810-902D-3371-392F4F8942E0}"/>
              </a:ext>
            </a:extLst>
          </p:cNvPr>
          <p:cNvCxnSpPr>
            <a:cxnSpLocks/>
            <a:stCxn id="279" idx="3"/>
            <a:endCxn id="866" idx="1"/>
          </p:cNvCxnSpPr>
          <p:nvPr/>
        </p:nvCxnSpPr>
        <p:spPr>
          <a:xfrm flipV="1">
            <a:off x="16997739" y="5372053"/>
            <a:ext cx="2515931" cy="1523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4" name="组合 333">
            <a:extLst>
              <a:ext uri="{FF2B5EF4-FFF2-40B4-BE49-F238E27FC236}">
                <a16:creationId xmlns:a16="http://schemas.microsoft.com/office/drawing/2014/main" id="{2FC3ADCE-7EFC-D794-1D6A-3E4721F4CD1B}"/>
              </a:ext>
            </a:extLst>
          </p:cNvPr>
          <p:cNvGrpSpPr/>
          <p:nvPr/>
        </p:nvGrpSpPr>
        <p:grpSpPr>
          <a:xfrm>
            <a:off x="14639661" y="8365947"/>
            <a:ext cx="14037569" cy="7309080"/>
            <a:chOff x="15688937" y="9407465"/>
            <a:chExt cx="12961677" cy="6251144"/>
          </a:xfrm>
        </p:grpSpPr>
        <p:sp>
          <p:nvSpPr>
            <p:cNvPr id="1098" name="矩形 1097">
              <a:extLst>
                <a:ext uri="{FF2B5EF4-FFF2-40B4-BE49-F238E27FC236}">
                  <a16:creationId xmlns:a16="http://schemas.microsoft.com/office/drawing/2014/main" id="{B5558CAB-29D4-9FED-DA0A-6CE9D2232C8E}"/>
                </a:ext>
              </a:extLst>
            </p:cNvPr>
            <p:cNvSpPr/>
            <p:nvPr/>
          </p:nvSpPr>
          <p:spPr>
            <a:xfrm>
              <a:off x="15703048" y="9407465"/>
              <a:ext cx="6747424" cy="231743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grpSp>
          <p:nvGrpSpPr>
            <p:cNvPr id="1099" name="组合 1098">
              <a:extLst>
                <a:ext uri="{FF2B5EF4-FFF2-40B4-BE49-F238E27FC236}">
                  <a16:creationId xmlns:a16="http://schemas.microsoft.com/office/drawing/2014/main" id="{79B90807-354D-C893-7DCD-431B86E039D2}"/>
                </a:ext>
              </a:extLst>
            </p:cNvPr>
            <p:cNvGrpSpPr/>
            <p:nvPr/>
          </p:nvGrpSpPr>
          <p:grpSpPr>
            <a:xfrm>
              <a:off x="16558170" y="9485872"/>
              <a:ext cx="5512407" cy="2166930"/>
              <a:chOff x="13611089" y="138454"/>
              <a:chExt cx="13098472" cy="4136135"/>
            </a:xfrm>
          </p:grpSpPr>
          <p:sp>
            <p:nvSpPr>
              <p:cNvPr id="1248" name="矩形 1247">
                <a:extLst>
                  <a:ext uri="{FF2B5EF4-FFF2-40B4-BE49-F238E27FC236}">
                    <a16:creationId xmlns:a16="http://schemas.microsoft.com/office/drawing/2014/main" id="{6B5F7018-3EC9-5A11-DBA1-443507C46903}"/>
                  </a:ext>
                </a:extLst>
              </p:cNvPr>
              <p:cNvSpPr/>
              <p:nvPr/>
            </p:nvSpPr>
            <p:spPr>
              <a:xfrm>
                <a:off x="16527320" y="1520678"/>
                <a:ext cx="7818580" cy="28589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1249" name="直接箭头连接符 1248">
                <a:extLst>
                  <a:ext uri="{FF2B5EF4-FFF2-40B4-BE49-F238E27FC236}">
                    <a16:creationId xmlns:a16="http://schemas.microsoft.com/office/drawing/2014/main" id="{2CD4D3D2-93F7-58CA-7513-F94D6125CD48}"/>
                  </a:ext>
                </a:extLst>
              </p:cNvPr>
              <p:cNvCxnSpPr/>
              <p:nvPr/>
            </p:nvCxnSpPr>
            <p:spPr>
              <a:xfrm>
                <a:off x="20454198" y="2105933"/>
                <a:ext cx="0" cy="1064866"/>
              </a:xfrm>
              <a:prstGeom prst="straightConnector1">
                <a:avLst/>
              </a:prstGeom>
              <a:ln w="19050">
                <a:solidFill>
                  <a:schemeClr val="tx1">
                    <a:lumMod val="95000"/>
                    <a:lumOff val="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50" name="矩形 1249">
                <a:extLst>
                  <a:ext uri="{FF2B5EF4-FFF2-40B4-BE49-F238E27FC236}">
                    <a16:creationId xmlns:a16="http://schemas.microsoft.com/office/drawing/2014/main" id="{3529DA30-0BC8-B5D6-C538-56A22DFBE888}"/>
                  </a:ext>
                </a:extLst>
              </p:cNvPr>
              <p:cNvSpPr/>
              <p:nvPr/>
            </p:nvSpPr>
            <p:spPr>
              <a:xfrm>
                <a:off x="20721318" y="2226359"/>
                <a:ext cx="5587230" cy="75365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/>
                  <a:t>FMEA algorithm</a:t>
                </a:r>
                <a:endParaRPr lang="zh-CN" altLang="en-US" sz="2400" b="1" dirty="0"/>
              </a:p>
            </p:txBody>
          </p:sp>
          <p:sp>
            <p:nvSpPr>
              <p:cNvPr id="1251" name="矩形 1250">
                <a:extLst>
                  <a:ext uri="{FF2B5EF4-FFF2-40B4-BE49-F238E27FC236}">
                    <a16:creationId xmlns:a16="http://schemas.microsoft.com/office/drawing/2014/main" id="{2BD8851E-D874-9BFA-6830-B9E158A957C5}"/>
                  </a:ext>
                </a:extLst>
              </p:cNvPr>
              <p:cNvSpPr/>
              <p:nvPr/>
            </p:nvSpPr>
            <p:spPr>
              <a:xfrm>
                <a:off x="16527320" y="3988691"/>
                <a:ext cx="7818579" cy="285898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2" name="矩形 1251">
                <a:extLst>
                  <a:ext uri="{FF2B5EF4-FFF2-40B4-BE49-F238E27FC236}">
                    <a16:creationId xmlns:a16="http://schemas.microsoft.com/office/drawing/2014/main" id="{2576B2AD-2E24-44FE-2869-9579BE60DD89}"/>
                  </a:ext>
                </a:extLst>
              </p:cNvPr>
              <p:cNvSpPr/>
              <p:nvPr/>
            </p:nvSpPr>
            <p:spPr>
              <a:xfrm>
                <a:off x="17674486" y="3994083"/>
                <a:ext cx="5372564" cy="279942"/>
              </a:xfrm>
              <a:prstGeom prst="rect">
                <a:avLst/>
              </a:prstGeom>
              <a:solidFill>
                <a:schemeClr val="accent4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53" name="文本框 1252">
                <a:extLst>
                  <a:ext uri="{FF2B5EF4-FFF2-40B4-BE49-F238E27FC236}">
                    <a16:creationId xmlns:a16="http://schemas.microsoft.com/office/drawing/2014/main" id="{686DDB9D-C254-F16A-DB29-D22C9E0F6270}"/>
                  </a:ext>
                </a:extLst>
              </p:cNvPr>
              <p:cNvSpPr txBox="1"/>
              <p:nvPr/>
            </p:nvSpPr>
            <p:spPr>
              <a:xfrm>
                <a:off x="18177710" y="908909"/>
                <a:ext cx="4410393" cy="7536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b="1" dirty="0"/>
                  <a:t>Raw repeats</a:t>
                </a:r>
              </a:p>
            </p:txBody>
          </p:sp>
          <p:sp>
            <p:nvSpPr>
              <p:cNvPr id="1254" name="矩形 1253">
                <a:extLst>
                  <a:ext uri="{FF2B5EF4-FFF2-40B4-BE49-F238E27FC236}">
                    <a16:creationId xmlns:a16="http://schemas.microsoft.com/office/drawing/2014/main" id="{7339BDB8-39DF-BD61-2617-F07F429DDEAA}"/>
                  </a:ext>
                </a:extLst>
              </p:cNvPr>
              <p:cNvSpPr/>
              <p:nvPr/>
            </p:nvSpPr>
            <p:spPr>
              <a:xfrm>
                <a:off x="13611089" y="138454"/>
                <a:ext cx="13098472" cy="85414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b="1" dirty="0">
                    <a:solidFill>
                      <a:srgbClr val="FF0000"/>
                    </a:solidFill>
                  </a:rPr>
                  <a:t>(l)</a:t>
                </a:r>
                <a:r>
                  <a:rPr lang="en-US" altLang="zh-CN" sz="2800" b="1" dirty="0"/>
                  <a:t> Determine coarse-grained boundary</a:t>
                </a:r>
                <a:endParaRPr lang="zh-CN" altLang="en-US" sz="2800" b="1" dirty="0"/>
              </a:p>
            </p:txBody>
          </p:sp>
        </p:grpSp>
        <p:sp>
          <p:nvSpPr>
            <p:cNvPr id="1100" name="矩形 1099">
              <a:extLst>
                <a:ext uri="{FF2B5EF4-FFF2-40B4-BE49-F238E27FC236}">
                  <a16:creationId xmlns:a16="http://schemas.microsoft.com/office/drawing/2014/main" id="{FE086CF5-8A49-8D09-7C95-CC977B22AFCB}"/>
                </a:ext>
              </a:extLst>
            </p:cNvPr>
            <p:cNvSpPr/>
            <p:nvPr/>
          </p:nvSpPr>
          <p:spPr>
            <a:xfrm>
              <a:off x="15705524" y="11717321"/>
              <a:ext cx="6735183" cy="3844281"/>
            </a:xfrm>
            <a:prstGeom prst="rect">
              <a:avLst/>
            </a:prstGeom>
            <a:solidFill>
              <a:schemeClr val="accent6">
                <a:lumMod val="40000"/>
                <a:lumOff val="6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1101" name="矩形 1100">
              <a:extLst>
                <a:ext uri="{FF2B5EF4-FFF2-40B4-BE49-F238E27FC236}">
                  <a16:creationId xmlns:a16="http://schemas.microsoft.com/office/drawing/2014/main" id="{370FF9C3-CA5F-D278-4AEB-907B76D91F80}"/>
                </a:ext>
              </a:extLst>
            </p:cNvPr>
            <p:cNvSpPr/>
            <p:nvPr/>
          </p:nvSpPr>
          <p:spPr>
            <a:xfrm>
              <a:off x="16587567" y="12006113"/>
              <a:ext cx="5155159" cy="4474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</a:rPr>
                <a:t>(n)</a:t>
              </a:r>
              <a:r>
                <a:rPr lang="en-US" altLang="zh-CN" sz="2800" b="1" dirty="0"/>
                <a:t> Check the robust of the evidence</a:t>
              </a:r>
              <a:endParaRPr lang="zh-CN" altLang="en-US" sz="2800" b="1" dirty="0"/>
            </a:p>
          </p:txBody>
        </p:sp>
        <p:sp>
          <p:nvSpPr>
            <p:cNvPr id="1102" name="矩形 1101">
              <a:extLst>
                <a:ext uri="{FF2B5EF4-FFF2-40B4-BE49-F238E27FC236}">
                  <a16:creationId xmlns:a16="http://schemas.microsoft.com/office/drawing/2014/main" id="{ADA7D964-AAA4-451D-F31A-A50D5E3612EE}"/>
                </a:ext>
              </a:extLst>
            </p:cNvPr>
            <p:cNvSpPr/>
            <p:nvPr/>
          </p:nvSpPr>
          <p:spPr>
            <a:xfrm>
              <a:off x="17814140" y="12722871"/>
              <a:ext cx="3877833" cy="14365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3" name="矩形 1102">
              <a:extLst>
                <a:ext uri="{FF2B5EF4-FFF2-40B4-BE49-F238E27FC236}">
                  <a16:creationId xmlns:a16="http://schemas.microsoft.com/office/drawing/2014/main" id="{4750C775-E1D8-D8F4-B107-B78262D2C565}"/>
                </a:ext>
              </a:extLst>
            </p:cNvPr>
            <p:cNvSpPr/>
            <p:nvPr/>
          </p:nvSpPr>
          <p:spPr>
            <a:xfrm>
              <a:off x="18991303" y="14854254"/>
              <a:ext cx="1489152" cy="141773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04" name="直接连接符 1103">
              <a:extLst>
                <a:ext uri="{FF2B5EF4-FFF2-40B4-BE49-F238E27FC236}">
                  <a16:creationId xmlns:a16="http://schemas.microsoft.com/office/drawing/2014/main" id="{F9AAE9A0-7976-C3D0-92C2-F9E383D92CCA}"/>
                </a:ext>
              </a:extLst>
            </p:cNvPr>
            <p:cNvCxnSpPr/>
            <p:nvPr/>
          </p:nvCxnSpPr>
          <p:spPr>
            <a:xfrm flipV="1">
              <a:off x="18911299" y="14925136"/>
              <a:ext cx="80003" cy="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5" name="直接连接符 1104">
              <a:extLst>
                <a:ext uri="{FF2B5EF4-FFF2-40B4-BE49-F238E27FC236}">
                  <a16:creationId xmlns:a16="http://schemas.microsoft.com/office/drawing/2014/main" id="{7AFB59CE-0D91-C1D4-A426-E313C81F4B3C}"/>
                </a:ext>
              </a:extLst>
            </p:cNvPr>
            <p:cNvCxnSpPr/>
            <p:nvPr/>
          </p:nvCxnSpPr>
          <p:spPr>
            <a:xfrm flipV="1">
              <a:off x="20482088" y="14925123"/>
              <a:ext cx="69255" cy="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06" name="组合 1105">
              <a:extLst>
                <a:ext uri="{FF2B5EF4-FFF2-40B4-BE49-F238E27FC236}">
                  <a16:creationId xmlns:a16="http://schemas.microsoft.com/office/drawing/2014/main" id="{EE954D08-11C7-A342-BF05-FCAF0998E5D7}"/>
                </a:ext>
              </a:extLst>
            </p:cNvPr>
            <p:cNvGrpSpPr/>
            <p:nvPr/>
          </p:nvGrpSpPr>
          <p:grpSpPr>
            <a:xfrm>
              <a:off x="18533344" y="14854244"/>
              <a:ext cx="369383" cy="141772"/>
              <a:chOff x="14204038" y="12858750"/>
              <a:chExt cx="877721" cy="270608"/>
            </a:xfrm>
          </p:grpSpPr>
          <p:cxnSp>
            <p:nvCxnSpPr>
              <p:cNvPr id="1245" name="直接箭头连接符 1244">
                <a:extLst>
                  <a:ext uri="{FF2B5EF4-FFF2-40B4-BE49-F238E27FC236}">
                    <a16:creationId xmlns:a16="http://schemas.microsoft.com/office/drawing/2014/main" id="{89C8E9A8-8C54-C393-A01B-BCD74A79D9ED}"/>
                  </a:ext>
                </a:extLst>
              </p:cNvPr>
              <p:cNvCxnSpPr>
                <a:stCxn id="1246" idx="3"/>
                <a:endCxn id="1247" idx="3"/>
              </p:cNvCxnSpPr>
              <p:nvPr/>
            </p:nvCxnSpPr>
            <p:spPr>
              <a:xfrm flipV="1">
                <a:off x="14602981" y="12994049"/>
                <a:ext cx="478778" cy="5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6" name="矩形 1245">
                <a:extLst>
                  <a:ext uri="{FF2B5EF4-FFF2-40B4-BE49-F238E27FC236}">
                    <a16:creationId xmlns:a16="http://schemas.microsoft.com/office/drawing/2014/main" id="{0E9DFBEA-2B5F-BA54-331E-B2CDE95F32E7}"/>
                  </a:ext>
                </a:extLst>
              </p:cNvPr>
              <p:cNvSpPr/>
              <p:nvPr/>
            </p:nvSpPr>
            <p:spPr>
              <a:xfrm>
                <a:off x="14214326" y="12858750"/>
                <a:ext cx="388655" cy="27060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7" name="矩形 1246">
                <a:extLst>
                  <a:ext uri="{FF2B5EF4-FFF2-40B4-BE49-F238E27FC236}">
                    <a16:creationId xmlns:a16="http://schemas.microsoft.com/office/drawing/2014/main" id="{69D77E83-93F3-740A-ADAC-53787F8A6FAE}"/>
                  </a:ext>
                </a:extLst>
              </p:cNvPr>
              <p:cNvSpPr/>
              <p:nvPr/>
            </p:nvSpPr>
            <p:spPr>
              <a:xfrm>
                <a:off x="14204038" y="12858750"/>
                <a:ext cx="877721" cy="2705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107" name="组合 1106">
              <a:extLst>
                <a:ext uri="{FF2B5EF4-FFF2-40B4-BE49-F238E27FC236}">
                  <a16:creationId xmlns:a16="http://schemas.microsoft.com/office/drawing/2014/main" id="{83F7C3BB-A1A0-1466-F3A0-88B1EC208122}"/>
                </a:ext>
              </a:extLst>
            </p:cNvPr>
            <p:cNvGrpSpPr/>
            <p:nvPr/>
          </p:nvGrpSpPr>
          <p:grpSpPr>
            <a:xfrm rot="10800000">
              <a:off x="20552978" y="14854237"/>
              <a:ext cx="369383" cy="141772"/>
              <a:chOff x="14204038" y="12858750"/>
              <a:chExt cx="877721" cy="270608"/>
            </a:xfrm>
          </p:grpSpPr>
          <p:cxnSp>
            <p:nvCxnSpPr>
              <p:cNvPr id="1242" name="直接箭头连接符 1241">
                <a:extLst>
                  <a:ext uri="{FF2B5EF4-FFF2-40B4-BE49-F238E27FC236}">
                    <a16:creationId xmlns:a16="http://schemas.microsoft.com/office/drawing/2014/main" id="{36FD995A-1D5C-A722-DD44-CDF6CC60DD7C}"/>
                  </a:ext>
                </a:extLst>
              </p:cNvPr>
              <p:cNvCxnSpPr>
                <a:stCxn id="1243" idx="3"/>
                <a:endCxn id="1244" idx="3"/>
              </p:cNvCxnSpPr>
              <p:nvPr/>
            </p:nvCxnSpPr>
            <p:spPr>
              <a:xfrm flipV="1">
                <a:off x="14602981" y="12994049"/>
                <a:ext cx="478778" cy="5"/>
              </a:xfrm>
              <a:prstGeom prst="straightConnector1">
                <a:avLst/>
              </a:prstGeom>
              <a:ln w="38100">
                <a:solidFill>
                  <a:schemeClr val="tx1">
                    <a:lumMod val="95000"/>
                    <a:lumOff val="5000"/>
                  </a:schemeClr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43" name="矩形 1242">
                <a:extLst>
                  <a:ext uri="{FF2B5EF4-FFF2-40B4-BE49-F238E27FC236}">
                    <a16:creationId xmlns:a16="http://schemas.microsoft.com/office/drawing/2014/main" id="{F837B460-E46E-76A3-6F06-EC3ACC04F08B}"/>
                  </a:ext>
                </a:extLst>
              </p:cNvPr>
              <p:cNvSpPr/>
              <p:nvPr/>
            </p:nvSpPr>
            <p:spPr>
              <a:xfrm>
                <a:off x="14214326" y="12858750"/>
                <a:ext cx="388655" cy="27060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4" name="矩形 1243">
                <a:extLst>
                  <a:ext uri="{FF2B5EF4-FFF2-40B4-BE49-F238E27FC236}">
                    <a16:creationId xmlns:a16="http://schemas.microsoft.com/office/drawing/2014/main" id="{81FE0397-B885-7365-E6DC-F18CBEC24108}"/>
                  </a:ext>
                </a:extLst>
              </p:cNvPr>
              <p:cNvSpPr/>
              <p:nvPr/>
            </p:nvSpPr>
            <p:spPr>
              <a:xfrm>
                <a:off x="14204038" y="12858750"/>
                <a:ext cx="877721" cy="27059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08" name="矩形 1107">
              <a:extLst>
                <a:ext uri="{FF2B5EF4-FFF2-40B4-BE49-F238E27FC236}">
                  <a16:creationId xmlns:a16="http://schemas.microsoft.com/office/drawing/2014/main" id="{53EE5B63-395F-8E24-7252-C7BAD9D7A123}"/>
                </a:ext>
              </a:extLst>
            </p:cNvPr>
            <p:cNvSpPr/>
            <p:nvPr/>
          </p:nvSpPr>
          <p:spPr>
            <a:xfrm>
              <a:off x="18424803" y="14458223"/>
              <a:ext cx="544792" cy="342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TIR</a:t>
              </a:r>
              <a:endParaRPr lang="zh-CN" altLang="en-US" sz="2000" b="1" dirty="0"/>
            </a:p>
          </p:txBody>
        </p:sp>
        <p:sp>
          <p:nvSpPr>
            <p:cNvPr id="1109" name="矩形 1108">
              <a:extLst>
                <a:ext uri="{FF2B5EF4-FFF2-40B4-BE49-F238E27FC236}">
                  <a16:creationId xmlns:a16="http://schemas.microsoft.com/office/drawing/2014/main" id="{87A8E385-5AFC-49E4-0FD9-4396C6C0C30D}"/>
                </a:ext>
              </a:extLst>
            </p:cNvPr>
            <p:cNvSpPr/>
            <p:nvPr/>
          </p:nvSpPr>
          <p:spPr>
            <a:xfrm>
              <a:off x="20644018" y="14462129"/>
              <a:ext cx="610235" cy="342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TIR</a:t>
              </a:r>
              <a:endParaRPr lang="zh-CN" altLang="en-US" sz="2000" b="1" dirty="0"/>
            </a:p>
          </p:txBody>
        </p:sp>
        <p:cxnSp>
          <p:nvCxnSpPr>
            <p:cNvPr id="1110" name="直接箭头连接符 1109">
              <a:extLst>
                <a:ext uri="{FF2B5EF4-FFF2-40B4-BE49-F238E27FC236}">
                  <a16:creationId xmlns:a16="http://schemas.microsoft.com/office/drawing/2014/main" id="{067FEA5E-1327-67EE-DF2C-6D15DDB7F62D}"/>
                </a:ext>
              </a:extLst>
            </p:cNvPr>
            <p:cNvCxnSpPr/>
            <p:nvPr/>
          </p:nvCxnSpPr>
          <p:spPr>
            <a:xfrm>
              <a:off x="19696689" y="14268140"/>
              <a:ext cx="0" cy="557885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1" name="矩形 1110">
              <a:extLst>
                <a:ext uri="{FF2B5EF4-FFF2-40B4-BE49-F238E27FC236}">
                  <a16:creationId xmlns:a16="http://schemas.microsoft.com/office/drawing/2014/main" id="{E3343DF9-3226-984A-8AC8-3EBE27E4DA6D}"/>
                </a:ext>
              </a:extLst>
            </p:cNvPr>
            <p:cNvSpPr/>
            <p:nvPr/>
          </p:nvSpPr>
          <p:spPr>
            <a:xfrm>
              <a:off x="17814141" y="12719867"/>
              <a:ext cx="169825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2" name="等腰三角形 1111">
              <a:extLst>
                <a:ext uri="{FF2B5EF4-FFF2-40B4-BE49-F238E27FC236}">
                  <a16:creationId xmlns:a16="http://schemas.microsoft.com/office/drawing/2014/main" id="{A8A9359E-ABFE-B0C7-EE15-B44C35E09296}"/>
                </a:ext>
              </a:extLst>
            </p:cNvPr>
            <p:cNvSpPr/>
            <p:nvPr/>
          </p:nvSpPr>
          <p:spPr>
            <a:xfrm>
              <a:off x="17814141" y="12725397"/>
              <a:ext cx="152644" cy="13773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3" name="矩形 1112">
              <a:extLst>
                <a:ext uri="{FF2B5EF4-FFF2-40B4-BE49-F238E27FC236}">
                  <a16:creationId xmlns:a16="http://schemas.microsoft.com/office/drawing/2014/main" id="{CD8C032E-2389-36FC-CE00-883BC32515F9}"/>
                </a:ext>
              </a:extLst>
            </p:cNvPr>
            <p:cNvSpPr/>
            <p:nvPr/>
          </p:nvSpPr>
          <p:spPr>
            <a:xfrm>
              <a:off x="17790295" y="12951947"/>
              <a:ext cx="584222" cy="342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TSD</a:t>
              </a:r>
              <a:endParaRPr lang="zh-CN" altLang="en-US" sz="2000" b="1" dirty="0"/>
            </a:p>
          </p:txBody>
        </p:sp>
        <p:sp>
          <p:nvSpPr>
            <p:cNvPr id="1114" name="矩形 1113">
              <a:extLst>
                <a:ext uri="{FF2B5EF4-FFF2-40B4-BE49-F238E27FC236}">
                  <a16:creationId xmlns:a16="http://schemas.microsoft.com/office/drawing/2014/main" id="{322F85D4-B7BD-E0D4-9293-C2F738AEEFA8}"/>
                </a:ext>
              </a:extLst>
            </p:cNvPr>
            <p:cNvSpPr/>
            <p:nvPr/>
          </p:nvSpPr>
          <p:spPr>
            <a:xfrm>
              <a:off x="21527412" y="12719867"/>
              <a:ext cx="164559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5" name="等腰三角形 1114">
              <a:extLst>
                <a:ext uri="{FF2B5EF4-FFF2-40B4-BE49-F238E27FC236}">
                  <a16:creationId xmlns:a16="http://schemas.microsoft.com/office/drawing/2014/main" id="{8F6FB6F3-5766-A550-D414-F407AD9206C1}"/>
                </a:ext>
              </a:extLst>
            </p:cNvPr>
            <p:cNvSpPr/>
            <p:nvPr/>
          </p:nvSpPr>
          <p:spPr>
            <a:xfrm>
              <a:off x="21539328" y="12723070"/>
              <a:ext cx="152644" cy="13773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6" name="矩形 1115">
              <a:extLst>
                <a:ext uri="{FF2B5EF4-FFF2-40B4-BE49-F238E27FC236}">
                  <a16:creationId xmlns:a16="http://schemas.microsoft.com/office/drawing/2014/main" id="{54BA9C71-D9D1-FEA8-CD1F-C57C96AC7C6A}"/>
                </a:ext>
              </a:extLst>
            </p:cNvPr>
            <p:cNvSpPr/>
            <p:nvPr/>
          </p:nvSpPr>
          <p:spPr>
            <a:xfrm>
              <a:off x="21457758" y="12951947"/>
              <a:ext cx="584222" cy="342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TSD</a:t>
              </a:r>
              <a:endParaRPr lang="zh-CN" altLang="en-US" sz="2000" b="1" dirty="0"/>
            </a:p>
          </p:txBody>
        </p:sp>
        <p:sp>
          <p:nvSpPr>
            <p:cNvPr id="1117" name="矩形 1116">
              <a:extLst>
                <a:ext uri="{FF2B5EF4-FFF2-40B4-BE49-F238E27FC236}">
                  <a16:creationId xmlns:a16="http://schemas.microsoft.com/office/drawing/2014/main" id="{5CAB7553-30A3-77FB-E5AD-4BD207870C5B}"/>
                </a:ext>
              </a:extLst>
            </p:cNvPr>
            <p:cNvSpPr/>
            <p:nvPr/>
          </p:nvSpPr>
          <p:spPr>
            <a:xfrm>
              <a:off x="17984347" y="12722871"/>
              <a:ext cx="1333678" cy="14666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8" name="矩形 1117">
              <a:extLst>
                <a:ext uri="{FF2B5EF4-FFF2-40B4-BE49-F238E27FC236}">
                  <a16:creationId xmlns:a16="http://schemas.microsoft.com/office/drawing/2014/main" id="{37353A42-C271-A24F-A353-45AAC29C6D1A}"/>
                </a:ext>
              </a:extLst>
            </p:cNvPr>
            <p:cNvSpPr/>
            <p:nvPr/>
          </p:nvSpPr>
          <p:spPr>
            <a:xfrm>
              <a:off x="20098651" y="12719867"/>
              <a:ext cx="1428761" cy="14666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9" name="矩形 1118">
              <a:extLst>
                <a:ext uri="{FF2B5EF4-FFF2-40B4-BE49-F238E27FC236}">
                  <a16:creationId xmlns:a16="http://schemas.microsoft.com/office/drawing/2014/main" id="{7F915321-F84E-AC49-5912-B42FDC4AD6FD}"/>
                </a:ext>
              </a:extLst>
            </p:cNvPr>
            <p:cNvSpPr/>
            <p:nvPr/>
          </p:nvSpPr>
          <p:spPr>
            <a:xfrm>
              <a:off x="17810488" y="13212518"/>
              <a:ext cx="3877833" cy="14365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0" name="矩形 1119">
              <a:extLst>
                <a:ext uri="{FF2B5EF4-FFF2-40B4-BE49-F238E27FC236}">
                  <a16:creationId xmlns:a16="http://schemas.microsoft.com/office/drawing/2014/main" id="{BF908924-8505-FD72-3365-89C4492EBA0E}"/>
                </a:ext>
              </a:extLst>
            </p:cNvPr>
            <p:cNvSpPr/>
            <p:nvPr/>
          </p:nvSpPr>
          <p:spPr>
            <a:xfrm>
              <a:off x="17810488" y="13209513"/>
              <a:ext cx="169825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1" name="等腰三角形 1120">
              <a:extLst>
                <a:ext uri="{FF2B5EF4-FFF2-40B4-BE49-F238E27FC236}">
                  <a16:creationId xmlns:a16="http://schemas.microsoft.com/office/drawing/2014/main" id="{8765F8B1-618E-1A1F-A01B-C422B5641F9F}"/>
                </a:ext>
              </a:extLst>
            </p:cNvPr>
            <p:cNvSpPr/>
            <p:nvPr/>
          </p:nvSpPr>
          <p:spPr>
            <a:xfrm>
              <a:off x="17810488" y="13215043"/>
              <a:ext cx="152644" cy="13773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2" name="矩形 1121">
              <a:extLst>
                <a:ext uri="{FF2B5EF4-FFF2-40B4-BE49-F238E27FC236}">
                  <a16:creationId xmlns:a16="http://schemas.microsoft.com/office/drawing/2014/main" id="{AF4E770E-9BBF-FF40-B488-D1E0B64925A1}"/>
                </a:ext>
              </a:extLst>
            </p:cNvPr>
            <p:cNvSpPr/>
            <p:nvPr/>
          </p:nvSpPr>
          <p:spPr>
            <a:xfrm>
              <a:off x="17812465" y="13397731"/>
              <a:ext cx="544447" cy="342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TSD</a:t>
              </a:r>
              <a:endParaRPr lang="zh-CN" altLang="en-US" sz="2000" b="1" dirty="0"/>
            </a:p>
          </p:txBody>
        </p:sp>
        <p:sp>
          <p:nvSpPr>
            <p:cNvPr id="1123" name="矩形 1122">
              <a:extLst>
                <a:ext uri="{FF2B5EF4-FFF2-40B4-BE49-F238E27FC236}">
                  <a16:creationId xmlns:a16="http://schemas.microsoft.com/office/drawing/2014/main" id="{7E562AF4-D152-1995-F261-BEA9F6CEF4A9}"/>
                </a:ext>
              </a:extLst>
            </p:cNvPr>
            <p:cNvSpPr/>
            <p:nvPr/>
          </p:nvSpPr>
          <p:spPr>
            <a:xfrm>
              <a:off x="21523760" y="13209513"/>
              <a:ext cx="164559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4" name="等腰三角形 1123">
              <a:extLst>
                <a:ext uri="{FF2B5EF4-FFF2-40B4-BE49-F238E27FC236}">
                  <a16:creationId xmlns:a16="http://schemas.microsoft.com/office/drawing/2014/main" id="{72C34F8D-BB6D-37F9-4F2A-4D560D5F7C86}"/>
                </a:ext>
              </a:extLst>
            </p:cNvPr>
            <p:cNvSpPr/>
            <p:nvPr/>
          </p:nvSpPr>
          <p:spPr>
            <a:xfrm>
              <a:off x="21535677" y="13212717"/>
              <a:ext cx="152644" cy="13773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5" name="矩形 1124">
              <a:extLst>
                <a:ext uri="{FF2B5EF4-FFF2-40B4-BE49-F238E27FC236}">
                  <a16:creationId xmlns:a16="http://schemas.microsoft.com/office/drawing/2014/main" id="{5E10075C-A66A-3946-63F9-0E38604681C3}"/>
                </a:ext>
              </a:extLst>
            </p:cNvPr>
            <p:cNvSpPr/>
            <p:nvPr/>
          </p:nvSpPr>
          <p:spPr>
            <a:xfrm>
              <a:off x="21469518" y="13397732"/>
              <a:ext cx="594099" cy="342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TSD</a:t>
              </a:r>
              <a:endParaRPr lang="zh-CN" altLang="en-US" sz="2000" b="1" dirty="0"/>
            </a:p>
          </p:txBody>
        </p:sp>
        <p:sp>
          <p:nvSpPr>
            <p:cNvPr id="1126" name="矩形 1125">
              <a:extLst>
                <a:ext uri="{FF2B5EF4-FFF2-40B4-BE49-F238E27FC236}">
                  <a16:creationId xmlns:a16="http://schemas.microsoft.com/office/drawing/2014/main" id="{8CD3DF74-54B9-8FF8-8F34-FC3038DD5E6B}"/>
                </a:ext>
              </a:extLst>
            </p:cNvPr>
            <p:cNvSpPr/>
            <p:nvPr/>
          </p:nvSpPr>
          <p:spPr>
            <a:xfrm>
              <a:off x="17980695" y="13212518"/>
              <a:ext cx="1333678" cy="14666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7" name="矩形 1126">
              <a:extLst>
                <a:ext uri="{FF2B5EF4-FFF2-40B4-BE49-F238E27FC236}">
                  <a16:creationId xmlns:a16="http://schemas.microsoft.com/office/drawing/2014/main" id="{0C3D62C8-A908-ECB6-9BA7-56C9BB1AF560}"/>
                </a:ext>
              </a:extLst>
            </p:cNvPr>
            <p:cNvSpPr/>
            <p:nvPr/>
          </p:nvSpPr>
          <p:spPr>
            <a:xfrm>
              <a:off x="20094999" y="13202860"/>
              <a:ext cx="1428761" cy="1533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8" name="矩形 1127">
              <a:extLst>
                <a:ext uri="{FF2B5EF4-FFF2-40B4-BE49-F238E27FC236}">
                  <a16:creationId xmlns:a16="http://schemas.microsoft.com/office/drawing/2014/main" id="{50395F82-368B-9E5F-A350-D2F4C2513AFA}"/>
                </a:ext>
              </a:extLst>
            </p:cNvPr>
            <p:cNvSpPr/>
            <p:nvPr/>
          </p:nvSpPr>
          <p:spPr>
            <a:xfrm>
              <a:off x="17792926" y="14072411"/>
              <a:ext cx="3877833" cy="14365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9" name="矩形 1128">
              <a:extLst>
                <a:ext uri="{FF2B5EF4-FFF2-40B4-BE49-F238E27FC236}">
                  <a16:creationId xmlns:a16="http://schemas.microsoft.com/office/drawing/2014/main" id="{483F8844-AB4F-D72E-14CF-B49E38C6603A}"/>
                </a:ext>
              </a:extLst>
            </p:cNvPr>
            <p:cNvSpPr/>
            <p:nvPr/>
          </p:nvSpPr>
          <p:spPr>
            <a:xfrm>
              <a:off x="17792926" y="14069405"/>
              <a:ext cx="169825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0" name="等腰三角形 1129">
              <a:extLst>
                <a:ext uri="{FF2B5EF4-FFF2-40B4-BE49-F238E27FC236}">
                  <a16:creationId xmlns:a16="http://schemas.microsoft.com/office/drawing/2014/main" id="{E141905D-DDB4-B56E-BE81-A4945DF9A8B8}"/>
                </a:ext>
              </a:extLst>
            </p:cNvPr>
            <p:cNvSpPr/>
            <p:nvPr/>
          </p:nvSpPr>
          <p:spPr>
            <a:xfrm>
              <a:off x="17792926" y="14074935"/>
              <a:ext cx="152644" cy="13773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1" name="矩形 1130">
              <a:extLst>
                <a:ext uri="{FF2B5EF4-FFF2-40B4-BE49-F238E27FC236}">
                  <a16:creationId xmlns:a16="http://schemas.microsoft.com/office/drawing/2014/main" id="{319AFE7B-29C5-426A-8791-0D5B565B4CA0}"/>
                </a:ext>
              </a:extLst>
            </p:cNvPr>
            <p:cNvSpPr/>
            <p:nvPr/>
          </p:nvSpPr>
          <p:spPr>
            <a:xfrm>
              <a:off x="17787502" y="14257622"/>
              <a:ext cx="603558" cy="342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TSD</a:t>
              </a:r>
              <a:endParaRPr lang="zh-CN" altLang="en-US" sz="2000" b="1" dirty="0"/>
            </a:p>
          </p:txBody>
        </p:sp>
        <p:sp>
          <p:nvSpPr>
            <p:cNvPr id="1132" name="矩形 1131">
              <a:extLst>
                <a:ext uri="{FF2B5EF4-FFF2-40B4-BE49-F238E27FC236}">
                  <a16:creationId xmlns:a16="http://schemas.microsoft.com/office/drawing/2014/main" id="{4F5FF742-E882-2A45-CA97-D64812A2E71C}"/>
                </a:ext>
              </a:extLst>
            </p:cNvPr>
            <p:cNvSpPr/>
            <p:nvPr/>
          </p:nvSpPr>
          <p:spPr>
            <a:xfrm>
              <a:off x="21506197" y="14069405"/>
              <a:ext cx="164559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3" name="等腰三角形 1132">
              <a:extLst>
                <a:ext uri="{FF2B5EF4-FFF2-40B4-BE49-F238E27FC236}">
                  <a16:creationId xmlns:a16="http://schemas.microsoft.com/office/drawing/2014/main" id="{3B59AFED-8625-3880-4835-29AE1368AFFE}"/>
                </a:ext>
              </a:extLst>
            </p:cNvPr>
            <p:cNvSpPr/>
            <p:nvPr/>
          </p:nvSpPr>
          <p:spPr>
            <a:xfrm>
              <a:off x="21518114" y="14072610"/>
              <a:ext cx="152644" cy="13773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4" name="矩形 1133">
              <a:extLst>
                <a:ext uri="{FF2B5EF4-FFF2-40B4-BE49-F238E27FC236}">
                  <a16:creationId xmlns:a16="http://schemas.microsoft.com/office/drawing/2014/main" id="{1AEE20FB-B8C1-B458-F938-2ACCCBE9DA4C}"/>
                </a:ext>
              </a:extLst>
            </p:cNvPr>
            <p:cNvSpPr/>
            <p:nvPr/>
          </p:nvSpPr>
          <p:spPr>
            <a:xfrm>
              <a:off x="21439531" y="14257622"/>
              <a:ext cx="535755" cy="6054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TSD</a:t>
              </a:r>
              <a:endParaRPr lang="zh-CN" altLang="en-US" sz="2000" b="1" dirty="0"/>
            </a:p>
          </p:txBody>
        </p:sp>
        <p:sp>
          <p:nvSpPr>
            <p:cNvPr id="1135" name="矩形 1134">
              <a:extLst>
                <a:ext uri="{FF2B5EF4-FFF2-40B4-BE49-F238E27FC236}">
                  <a16:creationId xmlns:a16="http://schemas.microsoft.com/office/drawing/2014/main" id="{BED6F049-B66A-718C-4C9F-E4BDAB222D2A}"/>
                </a:ext>
              </a:extLst>
            </p:cNvPr>
            <p:cNvSpPr/>
            <p:nvPr/>
          </p:nvSpPr>
          <p:spPr>
            <a:xfrm>
              <a:off x="17963132" y="14072411"/>
              <a:ext cx="1333678" cy="146662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6" name="矩形 1135">
              <a:extLst>
                <a:ext uri="{FF2B5EF4-FFF2-40B4-BE49-F238E27FC236}">
                  <a16:creationId xmlns:a16="http://schemas.microsoft.com/office/drawing/2014/main" id="{39B0902D-CB36-91DB-838A-F0196D41EFB6}"/>
                </a:ext>
              </a:extLst>
            </p:cNvPr>
            <p:cNvSpPr/>
            <p:nvPr/>
          </p:nvSpPr>
          <p:spPr>
            <a:xfrm>
              <a:off x="20077438" y="14062751"/>
              <a:ext cx="1428761" cy="15331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38" name="组合 1137">
              <a:extLst>
                <a:ext uri="{FF2B5EF4-FFF2-40B4-BE49-F238E27FC236}">
                  <a16:creationId xmlns:a16="http://schemas.microsoft.com/office/drawing/2014/main" id="{7D5E6DC8-7DE5-6A53-653B-581438609BC0}"/>
                </a:ext>
              </a:extLst>
            </p:cNvPr>
            <p:cNvGrpSpPr/>
            <p:nvPr/>
          </p:nvGrpSpPr>
          <p:grpSpPr>
            <a:xfrm>
              <a:off x="18356912" y="14854237"/>
              <a:ext cx="169825" cy="142831"/>
              <a:chOff x="3316944" y="12473730"/>
              <a:chExt cx="403536" cy="279942"/>
            </a:xfrm>
          </p:grpSpPr>
          <p:sp>
            <p:nvSpPr>
              <p:cNvPr id="1240" name="矩形 1239">
                <a:extLst>
                  <a:ext uri="{FF2B5EF4-FFF2-40B4-BE49-F238E27FC236}">
                    <a16:creationId xmlns:a16="http://schemas.microsoft.com/office/drawing/2014/main" id="{E4E930E7-1615-826C-5637-1A78E4422834}"/>
                  </a:ext>
                </a:extLst>
              </p:cNvPr>
              <p:cNvSpPr/>
              <p:nvPr/>
            </p:nvSpPr>
            <p:spPr>
              <a:xfrm>
                <a:off x="3316944" y="12473730"/>
                <a:ext cx="403536" cy="27994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1" name="等腰三角形 1240">
                <a:extLst>
                  <a:ext uri="{FF2B5EF4-FFF2-40B4-BE49-F238E27FC236}">
                    <a16:creationId xmlns:a16="http://schemas.microsoft.com/office/drawing/2014/main" id="{B7BB53FF-D6BC-02E6-C59C-88EBAD4CB4D7}"/>
                  </a:ext>
                </a:extLst>
              </p:cNvPr>
              <p:cNvSpPr/>
              <p:nvPr/>
            </p:nvSpPr>
            <p:spPr>
              <a:xfrm>
                <a:off x="3316944" y="12484286"/>
                <a:ext cx="362710" cy="262907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39" name="矩形 1138">
              <a:extLst>
                <a:ext uri="{FF2B5EF4-FFF2-40B4-BE49-F238E27FC236}">
                  <a16:creationId xmlns:a16="http://schemas.microsoft.com/office/drawing/2014/main" id="{4135C6BD-2F62-88DB-F28C-546AAB27C989}"/>
                </a:ext>
              </a:extLst>
            </p:cNvPr>
            <p:cNvSpPr/>
            <p:nvPr/>
          </p:nvSpPr>
          <p:spPr>
            <a:xfrm>
              <a:off x="18106471" y="15048796"/>
              <a:ext cx="603558" cy="31587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1800" b="1" dirty="0"/>
                <a:t>TSD</a:t>
              </a:r>
              <a:endParaRPr lang="zh-CN" altLang="en-US" sz="1800" b="1" dirty="0"/>
            </a:p>
          </p:txBody>
        </p:sp>
        <p:grpSp>
          <p:nvGrpSpPr>
            <p:cNvPr id="1140" name="组合 1139">
              <a:extLst>
                <a:ext uri="{FF2B5EF4-FFF2-40B4-BE49-F238E27FC236}">
                  <a16:creationId xmlns:a16="http://schemas.microsoft.com/office/drawing/2014/main" id="{E6B25FBD-0EAB-E859-8ED7-042EF7AE7D75}"/>
                </a:ext>
              </a:extLst>
            </p:cNvPr>
            <p:cNvGrpSpPr/>
            <p:nvPr/>
          </p:nvGrpSpPr>
          <p:grpSpPr>
            <a:xfrm>
              <a:off x="20922361" y="14854237"/>
              <a:ext cx="169825" cy="142831"/>
              <a:chOff x="3316944" y="12473730"/>
              <a:chExt cx="403536" cy="279942"/>
            </a:xfrm>
          </p:grpSpPr>
          <p:sp>
            <p:nvSpPr>
              <p:cNvPr id="1238" name="矩形 1237">
                <a:extLst>
                  <a:ext uri="{FF2B5EF4-FFF2-40B4-BE49-F238E27FC236}">
                    <a16:creationId xmlns:a16="http://schemas.microsoft.com/office/drawing/2014/main" id="{4C7A0C2B-1C31-3D72-1A05-565E5EBC3C18}"/>
                  </a:ext>
                </a:extLst>
              </p:cNvPr>
              <p:cNvSpPr/>
              <p:nvPr/>
            </p:nvSpPr>
            <p:spPr>
              <a:xfrm>
                <a:off x="3316944" y="12473730"/>
                <a:ext cx="403536" cy="279942"/>
              </a:xfrm>
              <a:prstGeom prst="rect">
                <a:avLst/>
              </a:prstGeom>
              <a:solidFill>
                <a:schemeClr val="bg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39" name="等腰三角形 1238">
                <a:extLst>
                  <a:ext uri="{FF2B5EF4-FFF2-40B4-BE49-F238E27FC236}">
                    <a16:creationId xmlns:a16="http://schemas.microsoft.com/office/drawing/2014/main" id="{950895BE-5C00-4478-3342-14FCCD2CFBF9}"/>
                  </a:ext>
                </a:extLst>
              </p:cNvPr>
              <p:cNvSpPr/>
              <p:nvPr/>
            </p:nvSpPr>
            <p:spPr>
              <a:xfrm>
                <a:off x="3316944" y="12484286"/>
                <a:ext cx="362710" cy="262907"/>
              </a:xfrm>
              <a:prstGeom prst="triangle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1141" name="矩形 1140">
              <a:extLst>
                <a:ext uri="{FF2B5EF4-FFF2-40B4-BE49-F238E27FC236}">
                  <a16:creationId xmlns:a16="http://schemas.microsoft.com/office/drawing/2014/main" id="{BA97D68C-C68A-0BA1-5DEB-A04AB636CDB4}"/>
                </a:ext>
              </a:extLst>
            </p:cNvPr>
            <p:cNvSpPr/>
            <p:nvPr/>
          </p:nvSpPr>
          <p:spPr>
            <a:xfrm>
              <a:off x="20835198" y="15012974"/>
              <a:ext cx="634319" cy="342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TSD</a:t>
              </a:r>
              <a:endParaRPr lang="zh-CN" altLang="en-US" sz="2000" b="1" dirty="0"/>
            </a:p>
          </p:txBody>
        </p:sp>
        <p:sp>
          <p:nvSpPr>
            <p:cNvPr id="1142" name="矩形 1141">
              <a:extLst>
                <a:ext uri="{FF2B5EF4-FFF2-40B4-BE49-F238E27FC236}">
                  <a16:creationId xmlns:a16="http://schemas.microsoft.com/office/drawing/2014/main" id="{DA515B4F-0102-FED8-5202-FA65D4E0AE2E}"/>
                </a:ext>
              </a:extLst>
            </p:cNvPr>
            <p:cNvSpPr/>
            <p:nvPr/>
          </p:nvSpPr>
          <p:spPr>
            <a:xfrm>
              <a:off x="15688937" y="13271417"/>
              <a:ext cx="2564494" cy="710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/>
                <a:t>① </a:t>
              </a:r>
              <a:r>
                <a:rPr lang="en-US" altLang="zh-CN" sz="2400" b="1" dirty="0"/>
                <a:t>M</a:t>
              </a:r>
              <a:r>
                <a:rPr lang="zh-CN" altLang="en-US" sz="2400" b="1" dirty="0"/>
                <a:t>ultiple</a:t>
              </a:r>
              <a:endParaRPr lang="en-US" altLang="zh-CN" sz="2400" b="1" dirty="0"/>
            </a:p>
            <a:p>
              <a:r>
                <a:rPr lang="zh-CN" altLang="en-US" sz="2400" b="1" dirty="0"/>
                <a:t> cop</a:t>
              </a:r>
              <a:r>
                <a:rPr lang="en-US" altLang="zh-CN" sz="2400" b="1" dirty="0" err="1"/>
                <a:t>ies</a:t>
              </a:r>
              <a:endParaRPr lang="zh-CN" altLang="en-US" sz="2400" b="1" dirty="0"/>
            </a:p>
          </p:txBody>
        </p:sp>
        <p:sp>
          <p:nvSpPr>
            <p:cNvPr id="1143" name="矩形 1142">
              <a:extLst>
                <a:ext uri="{FF2B5EF4-FFF2-40B4-BE49-F238E27FC236}">
                  <a16:creationId xmlns:a16="http://schemas.microsoft.com/office/drawing/2014/main" id="{6486C266-1FEB-9B73-F687-08F1DCA19790}"/>
                </a:ext>
              </a:extLst>
            </p:cNvPr>
            <p:cNvSpPr/>
            <p:nvPr/>
          </p:nvSpPr>
          <p:spPr>
            <a:xfrm>
              <a:off x="18152131" y="15263767"/>
              <a:ext cx="3567440" cy="3948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400" b="1" dirty="0"/>
                <a:t>Reliable DNA-TIR transposon</a:t>
              </a:r>
              <a:endParaRPr lang="zh-CN" altLang="en-US" sz="2400" b="1" dirty="0"/>
            </a:p>
          </p:txBody>
        </p:sp>
        <p:cxnSp>
          <p:nvCxnSpPr>
            <p:cNvPr id="1144" name="直接箭头连接符 1143">
              <a:extLst>
                <a:ext uri="{FF2B5EF4-FFF2-40B4-BE49-F238E27FC236}">
                  <a16:creationId xmlns:a16="http://schemas.microsoft.com/office/drawing/2014/main" id="{26BFF611-8855-5D6E-41E3-51F6A6A3B2D3}"/>
                </a:ext>
              </a:extLst>
            </p:cNvPr>
            <p:cNvCxnSpPr>
              <a:stCxn id="1135" idx="1"/>
              <a:endCxn id="1135" idx="3"/>
            </p:cNvCxnSpPr>
            <p:nvPr/>
          </p:nvCxnSpPr>
          <p:spPr>
            <a:xfrm>
              <a:off x="17963132" y="14145743"/>
              <a:ext cx="1333678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5" name="直接箭头连接符 1144">
              <a:extLst>
                <a:ext uri="{FF2B5EF4-FFF2-40B4-BE49-F238E27FC236}">
                  <a16:creationId xmlns:a16="http://schemas.microsoft.com/office/drawing/2014/main" id="{6D0A0714-57DA-A2C2-5380-5FBFDF722F23}"/>
                </a:ext>
              </a:extLst>
            </p:cNvPr>
            <p:cNvCxnSpPr>
              <a:stCxn id="1136" idx="3"/>
              <a:endCxn id="1136" idx="1"/>
            </p:cNvCxnSpPr>
            <p:nvPr/>
          </p:nvCxnSpPr>
          <p:spPr>
            <a:xfrm flipH="1">
              <a:off x="20077438" y="14139410"/>
              <a:ext cx="1428761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6" name="直接箭头连接符 1145">
              <a:extLst>
                <a:ext uri="{FF2B5EF4-FFF2-40B4-BE49-F238E27FC236}">
                  <a16:creationId xmlns:a16="http://schemas.microsoft.com/office/drawing/2014/main" id="{5F7D0449-64B1-655A-2929-4880D0DC826C}"/>
                </a:ext>
              </a:extLst>
            </p:cNvPr>
            <p:cNvCxnSpPr>
              <a:stCxn id="1126" idx="1"/>
              <a:endCxn id="1126" idx="3"/>
            </p:cNvCxnSpPr>
            <p:nvPr/>
          </p:nvCxnSpPr>
          <p:spPr>
            <a:xfrm>
              <a:off x="17980695" y="13285848"/>
              <a:ext cx="1333678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7" name="直接箭头连接符 1146">
              <a:extLst>
                <a:ext uri="{FF2B5EF4-FFF2-40B4-BE49-F238E27FC236}">
                  <a16:creationId xmlns:a16="http://schemas.microsoft.com/office/drawing/2014/main" id="{C210C7F8-C7AC-CD4B-F03C-F51C5927E28F}"/>
                </a:ext>
              </a:extLst>
            </p:cNvPr>
            <p:cNvCxnSpPr>
              <a:stCxn id="1127" idx="3"/>
              <a:endCxn id="1127" idx="1"/>
            </p:cNvCxnSpPr>
            <p:nvPr/>
          </p:nvCxnSpPr>
          <p:spPr>
            <a:xfrm flipH="1">
              <a:off x="20094999" y="13279516"/>
              <a:ext cx="1428761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8" name="直接箭头连接符 1147">
              <a:extLst>
                <a:ext uri="{FF2B5EF4-FFF2-40B4-BE49-F238E27FC236}">
                  <a16:creationId xmlns:a16="http://schemas.microsoft.com/office/drawing/2014/main" id="{D60CDFC9-5BC9-CDE6-6708-47754F23B604}"/>
                </a:ext>
              </a:extLst>
            </p:cNvPr>
            <p:cNvCxnSpPr>
              <a:stCxn id="1117" idx="1"/>
              <a:endCxn id="1117" idx="3"/>
            </p:cNvCxnSpPr>
            <p:nvPr/>
          </p:nvCxnSpPr>
          <p:spPr>
            <a:xfrm>
              <a:off x="17984347" y="12796202"/>
              <a:ext cx="1333678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9" name="直接箭头连接符 1148">
              <a:extLst>
                <a:ext uri="{FF2B5EF4-FFF2-40B4-BE49-F238E27FC236}">
                  <a16:creationId xmlns:a16="http://schemas.microsoft.com/office/drawing/2014/main" id="{EAEA33BD-A08A-F1FB-5381-13F222508B45}"/>
                </a:ext>
              </a:extLst>
            </p:cNvPr>
            <p:cNvCxnSpPr>
              <a:stCxn id="1118" idx="3"/>
              <a:endCxn id="1118" idx="1"/>
            </p:cNvCxnSpPr>
            <p:nvPr/>
          </p:nvCxnSpPr>
          <p:spPr>
            <a:xfrm flipH="1">
              <a:off x="20098651" y="12793197"/>
              <a:ext cx="1428761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0" name="矩形 1149">
              <a:extLst>
                <a:ext uri="{FF2B5EF4-FFF2-40B4-BE49-F238E27FC236}">
                  <a16:creationId xmlns:a16="http://schemas.microsoft.com/office/drawing/2014/main" id="{ABCB5A9A-713F-FD16-5DD4-9D011494A912}"/>
                </a:ext>
              </a:extLst>
            </p:cNvPr>
            <p:cNvSpPr/>
            <p:nvPr/>
          </p:nvSpPr>
          <p:spPr>
            <a:xfrm>
              <a:off x="18843263" y="14514623"/>
              <a:ext cx="2251399" cy="342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Internal sequence</a:t>
              </a:r>
              <a:endParaRPr lang="zh-CN" altLang="en-US" sz="2000" b="1" dirty="0"/>
            </a:p>
          </p:txBody>
        </p:sp>
        <p:sp>
          <p:nvSpPr>
            <p:cNvPr id="1151" name="矩形 1150">
              <a:extLst>
                <a:ext uri="{FF2B5EF4-FFF2-40B4-BE49-F238E27FC236}">
                  <a16:creationId xmlns:a16="http://schemas.microsoft.com/office/drawing/2014/main" id="{DF07707F-F03A-A9B5-AEAA-10DD7976A41D}"/>
                </a:ext>
              </a:extLst>
            </p:cNvPr>
            <p:cNvSpPr/>
            <p:nvPr/>
          </p:nvSpPr>
          <p:spPr>
            <a:xfrm>
              <a:off x="23967863" y="11842113"/>
              <a:ext cx="3290397" cy="14978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2" name="矩形 1151">
              <a:extLst>
                <a:ext uri="{FF2B5EF4-FFF2-40B4-BE49-F238E27FC236}">
                  <a16:creationId xmlns:a16="http://schemas.microsoft.com/office/drawing/2014/main" id="{B807AF39-6E49-0108-3532-63C2C5075A7C}"/>
                </a:ext>
              </a:extLst>
            </p:cNvPr>
            <p:cNvSpPr/>
            <p:nvPr/>
          </p:nvSpPr>
          <p:spPr>
            <a:xfrm>
              <a:off x="23516642" y="11843465"/>
              <a:ext cx="451219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3" name="矩形 1152">
              <a:extLst>
                <a:ext uri="{FF2B5EF4-FFF2-40B4-BE49-F238E27FC236}">
                  <a16:creationId xmlns:a16="http://schemas.microsoft.com/office/drawing/2014/main" id="{92766B8C-F212-8653-877C-301E7DCAF70C}"/>
                </a:ext>
              </a:extLst>
            </p:cNvPr>
            <p:cNvSpPr/>
            <p:nvPr/>
          </p:nvSpPr>
          <p:spPr>
            <a:xfrm>
              <a:off x="27256605" y="11843586"/>
              <a:ext cx="451219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4" name="矩形 1153">
              <a:extLst>
                <a:ext uri="{FF2B5EF4-FFF2-40B4-BE49-F238E27FC236}">
                  <a16:creationId xmlns:a16="http://schemas.microsoft.com/office/drawing/2014/main" id="{B2E0391A-1E50-C972-438C-4EDA6A301596}"/>
                </a:ext>
              </a:extLst>
            </p:cNvPr>
            <p:cNvSpPr/>
            <p:nvPr/>
          </p:nvSpPr>
          <p:spPr>
            <a:xfrm>
              <a:off x="23850310" y="11843465"/>
              <a:ext cx="1333678" cy="14666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5" name="等腰三角形 1154">
              <a:extLst>
                <a:ext uri="{FF2B5EF4-FFF2-40B4-BE49-F238E27FC236}">
                  <a16:creationId xmlns:a16="http://schemas.microsoft.com/office/drawing/2014/main" id="{9366D792-9D0A-7A45-9756-CC2DAAA79DF8}"/>
                </a:ext>
              </a:extLst>
            </p:cNvPr>
            <p:cNvSpPr/>
            <p:nvPr/>
          </p:nvSpPr>
          <p:spPr>
            <a:xfrm>
              <a:off x="23680104" y="11848994"/>
              <a:ext cx="152644" cy="13773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6" name="等腰三角形 1155">
              <a:extLst>
                <a:ext uri="{FF2B5EF4-FFF2-40B4-BE49-F238E27FC236}">
                  <a16:creationId xmlns:a16="http://schemas.microsoft.com/office/drawing/2014/main" id="{6DD5A804-3530-B057-5472-89694E3C5B3F}"/>
                </a:ext>
              </a:extLst>
            </p:cNvPr>
            <p:cNvSpPr/>
            <p:nvPr/>
          </p:nvSpPr>
          <p:spPr>
            <a:xfrm>
              <a:off x="27405291" y="11846791"/>
              <a:ext cx="152644" cy="13773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7" name="矩形 1156">
              <a:extLst>
                <a:ext uri="{FF2B5EF4-FFF2-40B4-BE49-F238E27FC236}">
                  <a16:creationId xmlns:a16="http://schemas.microsoft.com/office/drawing/2014/main" id="{4F258E98-A756-1256-022F-E682E7F5FCFC}"/>
                </a:ext>
              </a:extLst>
            </p:cNvPr>
            <p:cNvSpPr/>
            <p:nvPr/>
          </p:nvSpPr>
          <p:spPr>
            <a:xfrm>
              <a:off x="25964613" y="11840137"/>
              <a:ext cx="1428761" cy="15331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8" name="矩形 1157">
              <a:extLst>
                <a:ext uri="{FF2B5EF4-FFF2-40B4-BE49-F238E27FC236}">
                  <a16:creationId xmlns:a16="http://schemas.microsoft.com/office/drawing/2014/main" id="{081A766F-F366-D887-B997-533E9ECFAFF2}"/>
                </a:ext>
              </a:extLst>
            </p:cNvPr>
            <p:cNvSpPr/>
            <p:nvPr/>
          </p:nvSpPr>
          <p:spPr>
            <a:xfrm>
              <a:off x="22587305" y="9435786"/>
              <a:ext cx="5262973" cy="4474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>
                  <a:solidFill>
                    <a:srgbClr val="FF0000"/>
                  </a:solidFill>
                </a:rPr>
                <a:t>(m)</a:t>
              </a:r>
              <a:r>
                <a:rPr lang="en-US" altLang="zh-CN" sz="2800" b="1" dirty="0">
                  <a:solidFill>
                    <a:schemeClr val="tx1"/>
                  </a:solidFill>
                </a:rPr>
                <a:t> </a:t>
              </a:r>
              <a:r>
                <a:rPr lang="en-US" altLang="zh-CN" sz="2800" b="1" dirty="0"/>
                <a:t>Search for fine-grained boundary</a:t>
              </a:r>
              <a:endParaRPr lang="zh-CN" altLang="en-US" sz="2800" b="1" dirty="0"/>
            </a:p>
          </p:txBody>
        </p:sp>
        <p:sp>
          <p:nvSpPr>
            <p:cNvPr id="1159" name="矩形 1158">
              <a:extLst>
                <a:ext uri="{FF2B5EF4-FFF2-40B4-BE49-F238E27FC236}">
                  <a16:creationId xmlns:a16="http://schemas.microsoft.com/office/drawing/2014/main" id="{8CF6957B-C18F-37FF-5FBA-2D2DE4D81A88}"/>
                </a:ext>
              </a:extLst>
            </p:cNvPr>
            <p:cNvSpPr/>
            <p:nvPr/>
          </p:nvSpPr>
          <p:spPr>
            <a:xfrm>
              <a:off x="23440525" y="12044350"/>
              <a:ext cx="613724" cy="342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TSD</a:t>
              </a:r>
              <a:endParaRPr lang="zh-CN" altLang="en-US" sz="2000" b="1" dirty="0"/>
            </a:p>
          </p:txBody>
        </p:sp>
        <p:sp>
          <p:nvSpPr>
            <p:cNvPr id="1160" name="矩形 1159">
              <a:extLst>
                <a:ext uri="{FF2B5EF4-FFF2-40B4-BE49-F238E27FC236}">
                  <a16:creationId xmlns:a16="http://schemas.microsoft.com/office/drawing/2014/main" id="{34D42E0B-C434-6A6A-9135-24549EC7ED53}"/>
                </a:ext>
              </a:extLst>
            </p:cNvPr>
            <p:cNvSpPr/>
            <p:nvPr/>
          </p:nvSpPr>
          <p:spPr>
            <a:xfrm>
              <a:off x="27389378" y="12031803"/>
              <a:ext cx="613724" cy="342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TSD</a:t>
              </a:r>
              <a:endParaRPr lang="zh-CN" altLang="en-US" sz="2000" b="1" dirty="0"/>
            </a:p>
          </p:txBody>
        </p:sp>
        <p:sp>
          <p:nvSpPr>
            <p:cNvPr id="1161" name="矩形 1160">
              <a:extLst>
                <a:ext uri="{FF2B5EF4-FFF2-40B4-BE49-F238E27FC236}">
                  <a16:creationId xmlns:a16="http://schemas.microsoft.com/office/drawing/2014/main" id="{075E51E4-1EA9-C478-DF96-FBADDA6C2B22}"/>
                </a:ext>
              </a:extLst>
            </p:cNvPr>
            <p:cNvSpPr/>
            <p:nvPr/>
          </p:nvSpPr>
          <p:spPr>
            <a:xfrm>
              <a:off x="24053971" y="12542780"/>
              <a:ext cx="3039601" cy="14978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2" name="矩形 1161">
              <a:extLst>
                <a:ext uri="{FF2B5EF4-FFF2-40B4-BE49-F238E27FC236}">
                  <a16:creationId xmlns:a16="http://schemas.microsoft.com/office/drawing/2014/main" id="{51C37581-4FF4-90F1-E4EA-94D0606882AE}"/>
                </a:ext>
              </a:extLst>
            </p:cNvPr>
            <p:cNvSpPr/>
            <p:nvPr/>
          </p:nvSpPr>
          <p:spPr>
            <a:xfrm>
              <a:off x="23516642" y="12544132"/>
              <a:ext cx="537330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3" name="矩形 1162">
              <a:extLst>
                <a:ext uri="{FF2B5EF4-FFF2-40B4-BE49-F238E27FC236}">
                  <a16:creationId xmlns:a16="http://schemas.microsoft.com/office/drawing/2014/main" id="{E5D217F4-882B-1249-745E-1B8F67D6301F}"/>
                </a:ext>
              </a:extLst>
            </p:cNvPr>
            <p:cNvSpPr/>
            <p:nvPr/>
          </p:nvSpPr>
          <p:spPr>
            <a:xfrm>
              <a:off x="27093572" y="12544253"/>
              <a:ext cx="614254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4" name="矩形 1163">
              <a:extLst>
                <a:ext uri="{FF2B5EF4-FFF2-40B4-BE49-F238E27FC236}">
                  <a16:creationId xmlns:a16="http://schemas.microsoft.com/office/drawing/2014/main" id="{2440D772-AA1A-F145-39FA-DB7118D5565E}"/>
                </a:ext>
              </a:extLst>
            </p:cNvPr>
            <p:cNvSpPr/>
            <p:nvPr/>
          </p:nvSpPr>
          <p:spPr>
            <a:xfrm>
              <a:off x="24053971" y="12544132"/>
              <a:ext cx="1130016" cy="14666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5" name="等腰三角形 1164">
              <a:extLst>
                <a:ext uri="{FF2B5EF4-FFF2-40B4-BE49-F238E27FC236}">
                  <a16:creationId xmlns:a16="http://schemas.microsoft.com/office/drawing/2014/main" id="{859639BF-F240-C3FB-3E00-CEEAFFC1293A}"/>
                </a:ext>
              </a:extLst>
            </p:cNvPr>
            <p:cNvSpPr/>
            <p:nvPr/>
          </p:nvSpPr>
          <p:spPr>
            <a:xfrm>
              <a:off x="23885035" y="12549662"/>
              <a:ext cx="152644" cy="13773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6" name="等腰三角形 1165">
              <a:extLst>
                <a:ext uri="{FF2B5EF4-FFF2-40B4-BE49-F238E27FC236}">
                  <a16:creationId xmlns:a16="http://schemas.microsoft.com/office/drawing/2014/main" id="{BF4D50E6-DD1C-3413-F3A1-4047DC51005D}"/>
                </a:ext>
              </a:extLst>
            </p:cNvPr>
            <p:cNvSpPr/>
            <p:nvPr/>
          </p:nvSpPr>
          <p:spPr>
            <a:xfrm>
              <a:off x="27100643" y="12547458"/>
              <a:ext cx="152644" cy="13773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7" name="矩形 1166">
              <a:extLst>
                <a:ext uri="{FF2B5EF4-FFF2-40B4-BE49-F238E27FC236}">
                  <a16:creationId xmlns:a16="http://schemas.microsoft.com/office/drawing/2014/main" id="{4A3D29D5-80C1-A333-9601-91A6B4C5423E}"/>
                </a:ext>
              </a:extLst>
            </p:cNvPr>
            <p:cNvSpPr/>
            <p:nvPr/>
          </p:nvSpPr>
          <p:spPr>
            <a:xfrm>
              <a:off x="25964613" y="12540804"/>
              <a:ext cx="1128957" cy="15331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8" name="矩形 1167">
              <a:extLst>
                <a:ext uri="{FF2B5EF4-FFF2-40B4-BE49-F238E27FC236}">
                  <a16:creationId xmlns:a16="http://schemas.microsoft.com/office/drawing/2014/main" id="{ED276D41-2C13-25B0-ADEE-9C4A38ED1FED}"/>
                </a:ext>
              </a:extLst>
            </p:cNvPr>
            <p:cNvSpPr/>
            <p:nvPr/>
          </p:nvSpPr>
          <p:spPr>
            <a:xfrm>
              <a:off x="23759540" y="12732469"/>
              <a:ext cx="597649" cy="342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TSD</a:t>
              </a:r>
              <a:endParaRPr lang="zh-CN" altLang="en-US" sz="2000" b="1" dirty="0"/>
            </a:p>
          </p:txBody>
        </p:sp>
        <p:sp>
          <p:nvSpPr>
            <p:cNvPr id="1169" name="矩形 1168">
              <a:extLst>
                <a:ext uri="{FF2B5EF4-FFF2-40B4-BE49-F238E27FC236}">
                  <a16:creationId xmlns:a16="http://schemas.microsoft.com/office/drawing/2014/main" id="{14147F69-2B69-E231-01E2-0C3C20AB02B1}"/>
                </a:ext>
              </a:extLst>
            </p:cNvPr>
            <p:cNvSpPr/>
            <p:nvPr/>
          </p:nvSpPr>
          <p:spPr>
            <a:xfrm>
              <a:off x="26994690" y="12732469"/>
              <a:ext cx="648274" cy="342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TSD</a:t>
              </a:r>
              <a:endParaRPr lang="zh-CN" altLang="en-US" sz="2000" b="1" dirty="0"/>
            </a:p>
          </p:txBody>
        </p:sp>
        <p:sp>
          <p:nvSpPr>
            <p:cNvPr id="1170" name="矩形 1169">
              <a:extLst>
                <a:ext uri="{FF2B5EF4-FFF2-40B4-BE49-F238E27FC236}">
                  <a16:creationId xmlns:a16="http://schemas.microsoft.com/office/drawing/2014/main" id="{F4881348-A780-EC0C-86CA-F23796164BAB}"/>
                </a:ext>
              </a:extLst>
            </p:cNvPr>
            <p:cNvSpPr/>
            <p:nvPr/>
          </p:nvSpPr>
          <p:spPr>
            <a:xfrm>
              <a:off x="24056338" y="13508491"/>
              <a:ext cx="3039601" cy="14978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1" name="矩形 1170">
              <a:extLst>
                <a:ext uri="{FF2B5EF4-FFF2-40B4-BE49-F238E27FC236}">
                  <a16:creationId xmlns:a16="http://schemas.microsoft.com/office/drawing/2014/main" id="{5778E3C7-11AA-0A82-AA50-4511D05D1FCA}"/>
                </a:ext>
              </a:extLst>
            </p:cNvPr>
            <p:cNvSpPr/>
            <p:nvPr/>
          </p:nvSpPr>
          <p:spPr>
            <a:xfrm>
              <a:off x="23519009" y="13509841"/>
              <a:ext cx="537330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2" name="矩形 1171">
              <a:extLst>
                <a:ext uri="{FF2B5EF4-FFF2-40B4-BE49-F238E27FC236}">
                  <a16:creationId xmlns:a16="http://schemas.microsoft.com/office/drawing/2014/main" id="{75B88AE6-D8CD-08E1-3794-1E0D9ABAEB3A}"/>
                </a:ext>
              </a:extLst>
            </p:cNvPr>
            <p:cNvSpPr/>
            <p:nvPr/>
          </p:nvSpPr>
          <p:spPr>
            <a:xfrm>
              <a:off x="27095939" y="13509964"/>
              <a:ext cx="614254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3" name="矩形 1172">
              <a:extLst>
                <a:ext uri="{FF2B5EF4-FFF2-40B4-BE49-F238E27FC236}">
                  <a16:creationId xmlns:a16="http://schemas.microsoft.com/office/drawing/2014/main" id="{060DEBBD-34A6-B726-03EA-D79CCFE6A0B5}"/>
                </a:ext>
              </a:extLst>
            </p:cNvPr>
            <p:cNvSpPr/>
            <p:nvPr/>
          </p:nvSpPr>
          <p:spPr>
            <a:xfrm>
              <a:off x="24056338" y="13509841"/>
              <a:ext cx="1130016" cy="14666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4" name="等腰三角形 1173">
              <a:extLst>
                <a:ext uri="{FF2B5EF4-FFF2-40B4-BE49-F238E27FC236}">
                  <a16:creationId xmlns:a16="http://schemas.microsoft.com/office/drawing/2014/main" id="{4B85FF45-A39A-F96E-2264-96FADB171D46}"/>
                </a:ext>
              </a:extLst>
            </p:cNvPr>
            <p:cNvSpPr/>
            <p:nvPr/>
          </p:nvSpPr>
          <p:spPr>
            <a:xfrm>
              <a:off x="23984118" y="13515372"/>
              <a:ext cx="55928" cy="13773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5" name="矩形 1174">
              <a:extLst>
                <a:ext uri="{FF2B5EF4-FFF2-40B4-BE49-F238E27FC236}">
                  <a16:creationId xmlns:a16="http://schemas.microsoft.com/office/drawing/2014/main" id="{42E58E93-B608-8438-A90C-D32F6471F6AF}"/>
                </a:ext>
              </a:extLst>
            </p:cNvPr>
            <p:cNvSpPr/>
            <p:nvPr/>
          </p:nvSpPr>
          <p:spPr>
            <a:xfrm>
              <a:off x="25966980" y="13506514"/>
              <a:ext cx="1128957" cy="15331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6" name="矩形 1175">
              <a:extLst>
                <a:ext uri="{FF2B5EF4-FFF2-40B4-BE49-F238E27FC236}">
                  <a16:creationId xmlns:a16="http://schemas.microsoft.com/office/drawing/2014/main" id="{279A05C2-9875-8DE1-8047-70DF1D21EF83}"/>
                </a:ext>
              </a:extLst>
            </p:cNvPr>
            <p:cNvSpPr/>
            <p:nvPr/>
          </p:nvSpPr>
          <p:spPr>
            <a:xfrm>
              <a:off x="23764273" y="13698180"/>
              <a:ext cx="615048" cy="342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TSD</a:t>
              </a:r>
              <a:endParaRPr lang="zh-CN" altLang="en-US" sz="2000" b="1" dirty="0"/>
            </a:p>
          </p:txBody>
        </p:sp>
        <p:sp>
          <p:nvSpPr>
            <p:cNvPr id="1177" name="矩形 1176">
              <a:extLst>
                <a:ext uri="{FF2B5EF4-FFF2-40B4-BE49-F238E27FC236}">
                  <a16:creationId xmlns:a16="http://schemas.microsoft.com/office/drawing/2014/main" id="{C4B8D1CF-8758-A4ED-A480-4134EB747AE0}"/>
                </a:ext>
              </a:extLst>
            </p:cNvPr>
            <p:cNvSpPr/>
            <p:nvPr/>
          </p:nvSpPr>
          <p:spPr>
            <a:xfrm>
              <a:off x="26999424" y="13698180"/>
              <a:ext cx="614252" cy="342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TSD</a:t>
              </a:r>
              <a:endParaRPr lang="zh-CN" altLang="en-US" sz="2000" b="1" dirty="0"/>
            </a:p>
          </p:txBody>
        </p:sp>
        <p:sp>
          <p:nvSpPr>
            <p:cNvPr id="1178" name="等腰三角形 1177">
              <a:extLst>
                <a:ext uri="{FF2B5EF4-FFF2-40B4-BE49-F238E27FC236}">
                  <a16:creationId xmlns:a16="http://schemas.microsoft.com/office/drawing/2014/main" id="{04B40B90-D9E6-BD22-E1A7-67B535AEBDBE}"/>
                </a:ext>
              </a:extLst>
            </p:cNvPr>
            <p:cNvSpPr/>
            <p:nvPr/>
          </p:nvSpPr>
          <p:spPr>
            <a:xfrm>
              <a:off x="27112523" y="13514224"/>
              <a:ext cx="55928" cy="13773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9" name="文本框 1178">
              <a:extLst>
                <a:ext uri="{FF2B5EF4-FFF2-40B4-BE49-F238E27FC236}">
                  <a16:creationId xmlns:a16="http://schemas.microsoft.com/office/drawing/2014/main" id="{C3A9D739-5AB7-5D60-7622-6ACE9F5105E4}"/>
                </a:ext>
              </a:extLst>
            </p:cNvPr>
            <p:cNvSpPr txBox="1"/>
            <p:nvPr/>
          </p:nvSpPr>
          <p:spPr>
            <a:xfrm rot="5400000">
              <a:off x="25455781" y="12865279"/>
              <a:ext cx="426714" cy="539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3200" dirty="0"/>
                <a:t>…</a:t>
              </a:r>
              <a:endParaRPr lang="zh-CN" altLang="en-US" sz="3200" dirty="0"/>
            </a:p>
          </p:txBody>
        </p:sp>
        <p:sp>
          <p:nvSpPr>
            <p:cNvPr id="1180" name="矩形 1179">
              <a:extLst>
                <a:ext uri="{FF2B5EF4-FFF2-40B4-BE49-F238E27FC236}">
                  <a16:creationId xmlns:a16="http://schemas.microsoft.com/office/drawing/2014/main" id="{B1EADC72-8820-09D8-8540-274FF8C12D66}"/>
                </a:ext>
              </a:extLst>
            </p:cNvPr>
            <p:cNvSpPr/>
            <p:nvPr/>
          </p:nvSpPr>
          <p:spPr>
            <a:xfrm>
              <a:off x="23931760" y="14890286"/>
              <a:ext cx="3290397" cy="14978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1" name="矩形 1180">
              <a:extLst>
                <a:ext uri="{FF2B5EF4-FFF2-40B4-BE49-F238E27FC236}">
                  <a16:creationId xmlns:a16="http://schemas.microsoft.com/office/drawing/2014/main" id="{28265D5B-C2E9-58E9-12E0-6D806D827ABD}"/>
                </a:ext>
              </a:extLst>
            </p:cNvPr>
            <p:cNvSpPr/>
            <p:nvPr/>
          </p:nvSpPr>
          <p:spPr>
            <a:xfrm>
              <a:off x="23480540" y="14891636"/>
              <a:ext cx="451219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2" name="矩形 1181">
              <a:extLst>
                <a:ext uri="{FF2B5EF4-FFF2-40B4-BE49-F238E27FC236}">
                  <a16:creationId xmlns:a16="http://schemas.microsoft.com/office/drawing/2014/main" id="{48B29C0C-8EC9-61D9-C21A-5A3C977BE636}"/>
                </a:ext>
              </a:extLst>
            </p:cNvPr>
            <p:cNvSpPr/>
            <p:nvPr/>
          </p:nvSpPr>
          <p:spPr>
            <a:xfrm>
              <a:off x="27220501" y="14891759"/>
              <a:ext cx="451219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3" name="矩形 1182">
              <a:extLst>
                <a:ext uri="{FF2B5EF4-FFF2-40B4-BE49-F238E27FC236}">
                  <a16:creationId xmlns:a16="http://schemas.microsoft.com/office/drawing/2014/main" id="{1D899C7D-395B-DA1C-1231-0A86AD48E7F7}"/>
                </a:ext>
              </a:extLst>
            </p:cNvPr>
            <p:cNvSpPr/>
            <p:nvPr/>
          </p:nvSpPr>
          <p:spPr>
            <a:xfrm>
              <a:off x="23814208" y="14891636"/>
              <a:ext cx="1333678" cy="14666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4" name="等腰三角形 1183">
              <a:extLst>
                <a:ext uri="{FF2B5EF4-FFF2-40B4-BE49-F238E27FC236}">
                  <a16:creationId xmlns:a16="http://schemas.microsoft.com/office/drawing/2014/main" id="{1A4A10DC-0091-A34E-1A57-FE3B9DFB3167}"/>
                </a:ext>
              </a:extLst>
            </p:cNvPr>
            <p:cNvSpPr/>
            <p:nvPr/>
          </p:nvSpPr>
          <p:spPr>
            <a:xfrm>
              <a:off x="23644000" y="14897166"/>
              <a:ext cx="152644" cy="13773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5" name="等腰三角形 1184">
              <a:extLst>
                <a:ext uri="{FF2B5EF4-FFF2-40B4-BE49-F238E27FC236}">
                  <a16:creationId xmlns:a16="http://schemas.microsoft.com/office/drawing/2014/main" id="{7E961783-AD6B-2B50-CBA0-F8571558E072}"/>
                </a:ext>
              </a:extLst>
            </p:cNvPr>
            <p:cNvSpPr/>
            <p:nvPr/>
          </p:nvSpPr>
          <p:spPr>
            <a:xfrm>
              <a:off x="27369189" y="14894964"/>
              <a:ext cx="152644" cy="13773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6" name="矩形 1185">
              <a:extLst>
                <a:ext uri="{FF2B5EF4-FFF2-40B4-BE49-F238E27FC236}">
                  <a16:creationId xmlns:a16="http://schemas.microsoft.com/office/drawing/2014/main" id="{E184591D-8A9D-B8C3-F3C0-366052BB2A15}"/>
                </a:ext>
              </a:extLst>
            </p:cNvPr>
            <p:cNvSpPr/>
            <p:nvPr/>
          </p:nvSpPr>
          <p:spPr>
            <a:xfrm>
              <a:off x="25928512" y="14888309"/>
              <a:ext cx="1428761" cy="15331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7" name="矩形 1186">
              <a:extLst>
                <a:ext uri="{FF2B5EF4-FFF2-40B4-BE49-F238E27FC236}">
                  <a16:creationId xmlns:a16="http://schemas.microsoft.com/office/drawing/2014/main" id="{6C27666D-BB17-DFBC-7EAD-3D44F1D886B1}"/>
                </a:ext>
              </a:extLst>
            </p:cNvPr>
            <p:cNvSpPr/>
            <p:nvPr/>
          </p:nvSpPr>
          <p:spPr>
            <a:xfrm>
              <a:off x="23510542" y="15079974"/>
              <a:ext cx="657237" cy="342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TSD</a:t>
              </a:r>
              <a:endParaRPr lang="zh-CN" altLang="en-US" sz="2000" b="1" dirty="0"/>
            </a:p>
          </p:txBody>
        </p:sp>
        <p:sp>
          <p:nvSpPr>
            <p:cNvPr id="1188" name="矩形 1187">
              <a:extLst>
                <a:ext uri="{FF2B5EF4-FFF2-40B4-BE49-F238E27FC236}">
                  <a16:creationId xmlns:a16="http://schemas.microsoft.com/office/drawing/2014/main" id="{A028CA57-5224-24D7-FC86-9EB96280BCF1}"/>
                </a:ext>
              </a:extLst>
            </p:cNvPr>
            <p:cNvSpPr/>
            <p:nvPr/>
          </p:nvSpPr>
          <p:spPr>
            <a:xfrm>
              <a:off x="27236023" y="15079975"/>
              <a:ext cx="614254" cy="3421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000" b="1" dirty="0"/>
                <a:t>TSD</a:t>
              </a:r>
              <a:endParaRPr lang="zh-CN" altLang="en-US" sz="2000" b="1" dirty="0"/>
            </a:p>
          </p:txBody>
        </p:sp>
        <p:sp>
          <p:nvSpPr>
            <p:cNvPr id="1189" name="矩形 1188">
              <a:extLst>
                <a:ext uri="{FF2B5EF4-FFF2-40B4-BE49-F238E27FC236}">
                  <a16:creationId xmlns:a16="http://schemas.microsoft.com/office/drawing/2014/main" id="{A0E734D6-4969-9B04-E54B-437680D28D0F}"/>
                </a:ext>
              </a:extLst>
            </p:cNvPr>
            <p:cNvSpPr/>
            <p:nvPr/>
          </p:nvSpPr>
          <p:spPr>
            <a:xfrm>
              <a:off x="22450602" y="9419368"/>
              <a:ext cx="5897116" cy="6148595"/>
            </a:xfrm>
            <a:prstGeom prst="rect">
              <a:avLst/>
            </a:prstGeom>
            <a:solidFill>
              <a:schemeClr val="accent4">
                <a:lumMod val="40000"/>
                <a:lumOff val="60000"/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1190" name="矩形 1189">
              <a:extLst>
                <a:ext uri="{FF2B5EF4-FFF2-40B4-BE49-F238E27FC236}">
                  <a16:creationId xmlns:a16="http://schemas.microsoft.com/office/drawing/2014/main" id="{57ADBB8A-9FDA-7656-03DA-EAA3D8CD8AF9}"/>
                </a:ext>
              </a:extLst>
            </p:cNvPr>
            <p:cNvSpPr/>
            <p:nvPr/>
          </p:nvSpPr>
          <p:spPr>
            <a:xfrm>
              <a:off x="23948230" y="10458550"/>
              <a:ext cx="3290397" cy="149784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1" name="矩形 1190">
              <a:extLst>
                <a:ext uri="{FF2B5EF4-FFF2-40B4-BE49-F238E27FC236}">
                  <a16:creationId xmlns:a16="http://schemas.microsoft.com/office/drawing/2014/main" id="{92487475-3901-D54C-2668-CA3D5F23A823}"/>
                </a:ext>
              </a:extLst>
            </p:cNvPr>
            <p:cNvSpPr/>
            <p:nvPr/>
          </p:nvSpPr>
          <p:spPr>
            <a:xfrm>
              <a:off x="24091929" y="10459900"/>
              <a:ext cx="1112797" cy="14666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193" name="直接箭头连接符 1192">
              <a:extLst>
                <a:ext uri="{FF2B5EF4-FFF2-40B4-BE49-F238E27FC236}">
                  <a16:creationId xmlns:a16="http://schemas.microsoft.com/office/drawing/2014/main" id="{E72FF957-3946-3FE0-B18A-12C2BE14310C}"/>
                </a:ext>
              </a:extLst>
            </p:cNvPr>
            <p:cNvCxnSpPr>
              <a:cxnSpLocks/>
              <a:stCxn id="1191" idx="1"/>
            </p:cNvCxnSpPr>
            <p:nvPr/>
          </p:nvCxnSpPr>
          <p:spPr>
            <a:xfrm flipH="1">
              <a:off x="24089526" y="10533231"/>
              <a:ext cx="2403" cy="99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7" name="矩形 1196">
              <a:extLst>
                <a:ext uri="{FF2B5EF4-FFF2-40B4-BE49-F238E27FC236}">
                  <a16:creationId xmlns:a16="http://schemas.microsoft.com/office/drawing/2014/main" id="{8B8BB16F-61D9-C967-12FB-4C054D76D30D}"/>
                </a:ext>
              </a:extLst>
            </p:cNvPr>
            <p:cNvSpPr/>
            <p:nvPr/>
          </p:nvSpPr>
          <p:spPr>
            <a:xfrm>
              <a:off x="23498666" y="10452581"/>
              <a:ext cx="451219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8" name="矩形 1197">
              <a:extLst>
                <a:ext uri="{FF2B5EF4-FFF2-40B4-BE49-F238E27FC236}">
                  <a16:creationId xmlns:a16="http://schemas.microsoft.com/office/drawing/2014/main" id="{B6089E19-185C-0820-D0BB-D6B0B9AA1734}"/>
                </a:ext>
              </a:extLst>
            </p:cNvPr>
            <p:cNvSpPr/>
            <p:nvPr/>
          </p:nvSpPr>
          <p:spPr>
            <a:xfrm>
              <a:off x="27236972" y="10460022"/>
              <a:ext cx="451219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9" name="矩形 1198">
              <a:extLst>
                <a:ext uri="{FF2B5EF4-FFF2-40B4-BE49-F238E27FC236}">
                  <a16:creationId xmlns:a16="http://schemas.microsoft.com/office/drawing/2014/main" id="{36CB60F4-60A3-D6B8-971E-966C6770CF31}"/>
                </a:ext>
              </a:extLst>
            </p:cNvPr>
            <p:cNvSpPr/>
            <p:nvPr/>
          </p:nvSpPr>
          <p:spPr>
            <a:xfrm>
              <a:off x="22539044" y="9947912"/>
              <a:ext cx="4067337" cy="3948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/>
                <a:t>① </a:t>
              </a:r>
              <a:r>
                <a:rPr lang="en-US" altLang="zh-CN" sz="2400" b="1" dirty="0"/>
                <a:t>Flanking 50bp at both ends</a:t>
              </a:r>
              <a:endParaRPr lang="zh-CN" altLang="en-US" sz="2400" b="1" dirty="0"/>
            </a:p>
          </p:txBody>
        </p:sp>
        <p:sp>
          <p:nvSpPr>
            <p:cNvPr id="1200" name="矩形 1199">
              <a:extLst>
                <a:ext uri="{FF2B5EF4-FFF2-40B4-BE49-F238E27FC236}">
                  <a16:creationId xmlns:a16="http://schemas.microsoft.com/office/drawing/2014/main" id="{4E298557-AD00-0612-FC92-19D1BDE92B2E}"/>
                </a:ext>
              </a:extLst>
            </p:cNvPr>
            <p:cNvSpPr/>
            <p:nvPr/>
          </p:nvSpPr>
          <p:spPr>
            <a:xfrm>
              <a:off x="25982132" y="10456574"/>
              <a:ext cx="1115724" cy="153315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4" name="右大括号 1203">
              <a:extLst>
                <a:ext uri="{FF2B5EF4-FFF2-40B4-BE49-F238E27FC236}">
                  <a16:creationId xmlns:a16="http://schemas.microsoft.com/office/drawing/2014/main" id="{F153A046-B873-79C0-7090-2B5A2B7B2188}"/>
                </a:ext>
              </a:extLst>
            </p:cNvPr>
            <p:cNvSpPr/>
            <p:nvPr/>
          </p:nvSpPr>
          <p:spPr>
            <a:xfrm rot="5400000">
              <a:off x="24016709" y="10205900"/>
              <a:ext cx="163940" cy="981689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5" name="矩形 1204">
              <a:extLst>
                <a:ext uri="{FF2B5EF4-FFF2-40B4-BE49-F238E27FC236}">
                  <a16:creationId xmlns:a16="http://schemas.microsoft.com/office/drawing/2014/main" id="{026BCF4C-4546-66FF-F001-083FFD8EDAEC}"/>
                </a:ext>
              </a:extLst>
            </p:cNvPr>
            <p:cNvSpPr/>
            <p:nvPr/>
          </p:nvSpPr>
          <p:spPr>
            <a:xfrm>
              <a:off x="22514749" y="10738719"/>
              <a:ext cx="2499310" cy="3948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/>
                <a:t>② </a:t>
              </a:r>
              <a:r>
                <a:rPr lang="en-US" altLang="zh-CN" sz="2400" b="1" dirty="0"/>
                <a:t>Near TSD search </a:t>
              </a:r>
              <a:endParaRPr lang="zh-CN" altLang="en-US" sz="2400" dirty="0"/>
            </a:p>
          </p:txBody>
        </p:sp>
        <p:sp>
          <p:nvSpPr>
            <p:cNvPr id="1206" name="矩形 1205">
              <a:extLst>
                <a:ext uri="{FF2B5EF4-FFF2-40B4-BE49-F238E27FC236}">
                  <a16:creationId xmlns:a16="http://schemas.microsoft.com/office/drawing/2014/main" id="{1A78D850-2017-77BF-5A20-BF920906CE49}"/>
                </a:ext>
              </a:extLst>
            </p:cNvPr>
            <p:cNvSpPr/>
            <p:nvPr/>
          </p:nvSpPr>
          <p:spPr>
            <a:xfrm>
              <a:off x="26020252" y="10762017"/>
              <a:ext cx="2499310" cy="39484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zh-CN" altLang="en-US" sz="2400" b="1" dirty="0"/>
                <a:t>② </a:t>
              </a:r>
              <a:r>
                <a:rPr lang="en-US" altLang="zh-CN" sz="2400" b="1" dirty="0"/>
                <a:t>Near TSD search </a:t>
              </a:r>
              <a:endParaRPr lang="zh-CN" altLang="en-US" sz="2400" dirty="0"/>
            </a:p>
          </p:txBody>
        </p:sp>
        <p:sp>
          <p:nvSpPr>
            <p:cNvPr id="1207" name="右大括号 1206">
              <a:extLst>
                <a:ext uri="{FF2B5EF4-FFF2-40B4-BE49-F238E27FC236}">
                  <a16:creationId xmlns:a16="http://schemas.microsoft.com/office/drawing/2014/main" id="{24F16416-57C8-55A3-0563-C744571D496E}"/>
                </a:ext>
              </a:extLst>
            </p:cNvPr>
            <p:cNvSpPr/>
            <p:nvPr/>
          </p:nvSpPr>
          <p:spPr>
            <a:xfrm rot="5400000">
              <a:off x="27015256" y="10205554"/>
              <a:ext cx="163940" cy="981689"/>
            </a:xfrm>
            <a:prstGeom prst="righ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08" name="直接箭头连接符 1207">
              <a:extLst>
                <a:ext uri="{FF2B5EF4-FFF2-40B4-BE49-F238E27FC236}">
                  <a16:creationId xmlns:a16="http://schemas.microsoft.com/office/drawing/2014/main" id="{1A210587-BA98-E575-F7A6-F1C8DB678B37}"/>
                </a:ext>
              </a:extLst>
            </p:cNvPr>
            <p:cNvCxnSpPr>
              <a:stCxn id="1191" idx="1"/>
              <a:endCxn id="1191" idx="3"/>
            </p:cNvCxnSpPr>
            <p:nvPr/>
          </p:nvCxnSpPr>
          <p:spPr>
            <a:xfrm>
              <a:off x="24091929" y="10533231"/>
              <a:ext cx="1112797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9" name="直接箭头连接符 1208">
              <a:extLst>
                <a:ext uri="{FF2B5EF4-FFF2-40B4-BE49-F238E27FC236}">
                  <a16:creationId xmlns:a16="http://schemas.microsoft.com/office/drawing/2014/main" id="{6DF76264-74E1-A6CF-BB60-7F02B803C001}"/>
                </a:ext>
              </a:extLst>
            </p:cNvPr>
            <p:cNvCxnSpPr>
              <a:stCxn id="1200" idx="3"/>
              <a:endCxn id="1200" idx="1"/>
            </p:cNvCxnSpPr>
            <p:nvPr/>
          </p:nvCxnSpPr>
          <p:spPr>
            <a:xfrm flipH="1">
              <a:off x="25982132" y="10533231"/>
              <a:ext cx="1115724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0" name="左大括号 1209">
              <a:extLst>
                <a:ext uri="{FF2B5EF4-FFF2-40B4-BE49-F238E27FC236}">
                  <a16:creationId xmlns:a16="http://schemas.microsoft.com/office/drawing/2014/main" id="{8D30F3DB-38E0-1285-6273-38E9E5A720ED}"/>
                </a:ext>
              </a:extLst>
            </p:cNvPr>
            <p:cNvSpPr/>
            <p:nvPr/>
          </p:nvSpPr>
          <p:spPr>
            <a:xfrm>
              <a:off x="23329746" y="11916796"/>
              <a:ext cx="177274" cy="1675956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211" name="直接箭头连接符 1210">
              <a:extLst>
                <a:ext uri="{FF2B5EF4-FFF2-40B4-BE49-F238E27FC236}">
                  <a16:creationId xmlns:a16="http://schemas.microsoft.com/office/drawing/2014/main" id="{2425BD8D-50F1-C49E-B98F-8CE0753C9A3D}"/>
                </a:ext>
              </a:extLst>
            </p:cNvPr>
            <p:cNvCxnSpPr>
              <a:stCxn id="1154" idx="1"/>
              <a:endCxn id="1154" idx="3"/>
            </p:cNvCxnSpPr>
            <p:nvPr/>
          </p:nvCxnSpPr>
          <p:spPr>
            <a:xfrm>
              <a:off x="23850310" y="11916796"/>
              <a:ext cx="1333678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2" name="直接箭头连接符 1211">
              <a:extLst>
                <a:ext uri="{FF2B5EF4-FFF2-40B4-BE49-F238E27FC236}">
                  <a16:creationId xmlns:a16="http://schemas.microsoft.com/office/drawing/2014/main" id="{575B08F8-F724-A660-3485-99BBEBE7C22F}"/>
                </a:ext>
              </a:extLst>
            </p:cNvPr>
            <p:cNvCxnSpPr>
              <a:stCxn id="1157" idx="3"/>
              <a:endCxn id="1157" idx="1"/>
            </p:cNvCxnSpPr>
            <p:nvPr/>
          </p:nvCxnSpPr>
          <p:spPr>
            <a:xfrm flipH="1">
              <a:off x="25964613" y="11916796"/>
              <a:ext cx="1428761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3" name="直接箭头连接符 1212">
              <a:extLst>
                <a:ext uri="{FF2B5EF4-FFF2-40B4-BE49-F238E27FC236}">
                  <a16:creationId xmlns:a16="http://schemas.microsoft.com/office/drawing/2014/main" id="{846AE177-14B5-D46F-80D4-B0E2E905C132}"/>
                </a:ext>
              </a:extLst>
            </p:cNvPr>
            <p:cNvCxnSpPr>
              <a:stCxn id="1164" idx="1"/>
              <a:endCxn id="1164" idx="3"/>
            </p:cNvCxnSpPr>
            <p:nvPr/>
          </p:nvCxnSpPr>
          <p:spPr>
            <a:xfrm>
              <a:off x="24053971" y="12617462"/>
              <a:ext cx="1130016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4" name="直接箭头连接符 1213">
              <a:extLst>
                <a:ext uri="{FF2B5EF4-FFF2-40B4-BE49-F238E27FC236}">
                  <a16:creationId xmlns:a16="http://schemas.microsoft.com/office/drawing/2014/main" id="{782AAD1B-F228-9DC9-8DA3-5B7226B2346D}"/>
                </a:ext>
              </a:extLst>
            </p:cNvPr>
            <p:cNvCxnSpPr>
              <a:stCxn id="1167" idx="3"/>
              <a:endCxn id="1167" idx="1"/>
            </p:cNvCxnSpPr>
            <p:nvPr/>
          </p:nvCxnSpPr>
          <p:spPr>
            <a:xfrm flipH="1">
              <a:off x="25964613" y="12617462"/>
              <a:ext cx="1128957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5" name="直接箭头连接符 1214">
              <a:extLst>
                <a:ext uri="{FF2B5EF4-FFF2-40B4-BE49-F238E27FC236}">
                  <a16:creationId xmlns:a16="http://schemas.microsoft.com/office/drawing/2014/main" id="{5A5E8A0E-C8FF-27BD-8B2F-6A91BD394412}"/>
                </a:ext>
              </a:extLst>
            </p:cNvPr>
            <p:cNvCxnSpPr>
              <a:stCxn id="1173" idx="1"/>
              <a:endCxn id="1173" idx="3"/>
            </p:cNvCxnSpPr>
            <p:nvPr/>
          </p:nvCxnSpPr>
          <p:spPr>
            <a:xfrm>
              <a:off x="24056338" y="13583173"/>
              <a:ext cx="1130016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6" name="直接箭头连接符 1215">
              <a:extLst>
                <a:ext uri="{FF2B5EF4-FFF2-40B4-BE49-F238E27FC236}">
                  <a16:creationId xmlns:a16="http://schemas.microsoft.com/office/drawing/2014/main" id="{AF6B3E98-33AB-1D99-81DC-F32D86E52E2F}"/>
                </a:ext>
              </a:extLst>
            </p:cNvPr>
            <p:cNvCxnSpPr>
              <a:stCxn id="1175" idx="3"/>
              <a:endCxn id="1175" idx="1"/>
            </p:cNvCxnSpPr>
            <p:nvPr/>
          </p:nvCxnSpPr>
          <p:spPr>
            <a:xfrm flipH="1">
              <a:off x="25966980" y="13583173"/>
              <a:ext cx="1128957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7" name="直接箭头连接符 1216">
              <a:extLst>
                <a:ext uri="{FF2B5EF4-FFF2-40B4-BE49-F238E27FC236}">
                  <a16:creationId xmlns:a16="http://schemas.microsoft.com/office/drawing/2014/main" id="{80894426-09E3-212B-8D22-BE8F31B80C1F}"/>
                </a:ext>
              </a:extLst>
            </p:cNvPr>
            <p:cNvCxnSpPr>
              <a:stCxn id="1183" idx="1"/>
              <a:endCxn id="1183" idx="3"/>
            </p:cNvCxnSpPr>
            <p:nvPr/>
          </p:nvCxnSpPr>
          <p:spPr>
            <a:xfrm>
              <a:off x="23814208" y="14964968"/>
              <a:ext cx="1333678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8" name="直接箭头连接符 1217">
              <a:extLst>
                <a:ext uri="{FF2B5EF4-FFF2-40B4-BE49-F238E27FC236}">
                  <a16:creationId xmlns:a16="http://schemas.microsoft.com/office/drawing/2014/main" id="{3108DAA4-53BA-0A24-C10B-7B3CA05222AD}"/>
                </a:ext>
              </a:extLst>
            </p:cNvPr>
            <p:cNvCxnSpPr>
              <a:stCxn id="1186" idx="3"/>
              <a:endCxn id="1186" idx="1"/>
            </p:cNvCxnSpPr>
            <p:nvPr/>
          </p:nvCxnSpPr>
          <p:spPr>
            <a:xfrm flipH="1">
              <a:off x="25928512" y="14964968"/>
              <a:ext cx="1428761" cy="0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9" name="矩形 1218">
              <a:extLst>
                <a:ext uri="{FF2B5EF4-FFF2-40B4-BE49-F238E27FC236}">
                  <a16:creationId xmlns:a16="http://schemas.microsoft.com/office/drawing/2014/main" id="{AC84C0F8-3495-996F-75C7-75894E2B7173}"/>
                </a:ext>
              </a:extLst>
            </p:cNvPr>
            <p:cNvSpPr/>
            <p:nvPr/>
          </p:nvSpPr>
          <p:spPr>
            <a:xfrm>
              <a:off x="25659231" y="12959056"/>
              <a:ext cx="2991383" cy="39484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/>
                <a:t>Legal TSD+TIR structure </a:t>
              </a:r>
              <a:endParaRPr lang="zh-CN" altLang="en-US" sz="2400" b="1" dirty="0"/>
            </a:p>
          </p:txBody>
        </p:sp>
        <p:cxnSp>
          <p:nvCxnSpPr>
            <p:cNvPr id="1220" name="直接箭头连接符 1219">
              <a:extLst>
                <a:ext uri="{FF2B5EF4-FFF2-40B4-BE49-F238E27FC236}">
                  <a16:creationId xmlns:a16="http://schemas.microsoft.com/office/drawing/2014/main" id="{ECFFD138-E9CB-F62E-9E33-A3EBAF9D3A33}"/>
                </a:ext>
              </a:extLst>
            </p:cNvPr>
            <p:cNvCxnSpPr>
              <a:cxnSpLocks/>
              <a:stCxn id="1227" idx="2"/>
              <a:endCxn id="1180" idx="0"/>
            </p:cNvCxnSpPr>
            <p:nvPr/>
          </p:nvCxnSpPr>
          <p:spPr>
            <a:xfrm flipH="1">
              <a:off x="25576959" y="14512931"/>
              <a:ext cx="802" cy="377355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1" name="左大括号 1220">
              <a:extLst>
                <a:ext uri="{FF2B5EF4-FFF2-40B4-BE49-F238E27FC236}">
                  <a16:creationId xmlns:a16="http://schemas.microsoft.com/office/drawing/2014/main" id="{08C04667-C84E-C225-1485-C2AA091EA78C}"/>
                </a:ext>
              </a:extLst>
            </p:cNvPr>
            <p:cNvSpPr/>
            <p:nvPr/>
          </p:nvSpPr>
          <p:spPr>
            <a:xfrm rot="5400000">
              <a:off x="24439765" y="11094682"/>
              <a:ext cx="150834" cy="1330256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2" name="矩形 1221">
              <a:extLst>
                <a:ext uri="{FF2B5EF4-FFF2-40B4-BE49-F238E27FC236}">
                  <a16:creationId xmlns:a16="http://schemas.microsoft.com/office/drawing/2014/main" id="{2AE4C584-5AC6-75F8-9CDF-6EBA1A344B21}"/>
                </a:ext>
              </a:extLst>
            </p:cNvPr>
            <p:cNvSpPr/>
            <p:nvPr/>
          </p:nvSpPr>
          <p:spPr>
            <a:xfrm>
              <a:off x="24194515" y="11360256"/>
              <a:ext cx="907623" cy="3421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/>
                <a:t>TIR_len</a:t>
              </a:r>
              <a:endParaRPr lang="zh-CN" altLang="en-US" sz="2000" dirty="0"/>
            </a:p>
          </p:txBody>
        </p:sp>
        <p:sp>
          <p:nvSpPr>
            <p:cNvPr id="1223" name="左大括号 1222">
              <a:extLst>
                <a:ext uri="{FF2B5EF4-FFF2-40B4-BE49-F238E27FC236}">
                  <a16:creationId xmlns:a16="http://schemas.microsoft.com/office/drawing/2014/main" id="{36A4FEFC-ABCE-078F-6924-1A787ABD6E68}"/>
                </a:ext>
              </a:extLst>
            </p:cNvPr>
            <p:cNvSpPr/>
            <p:nvPr/>
          </p:nvSpPr>
          <p:spPr>
            <a:xfrm rot="5400000">
              <a:off x="23689572" y="11674896"/>
              <a:ext cx="150834" cy="169824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4" name="矩形 1223">
              <a:extLst>
                <a:ext uri="{FF2B5EF4-FFF2-40B4-BE49-F238E27FC236}">
                  <a16:creationId xmlns:a16="http://schemas.microsoft.com/office/drawing/2014/main" id="{DF3615DE-A822-C440-9D2A-1CCDCF339AF0}"/>
                </a:ext>
              </a:extLst>
            </p:cNvPr>
            <p:cNvSpPr/>
            <p:nvPr/>
          </p:nvSpPr>
          <p:spPr>
            <a:xfrm>
              <a:off x="23256467" y="11365354"/>
              <a:ext cx="971566" cy="3421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/>
                <a:t>TSD_len</a:t>
              </a:r>
              <a:endParaRPr lang="zh-CN" altLang="en-US" sz="2000" dirty="0"/>
            </a:p>
          </p:txBody>
        </p:sp>
        <p:sp>
          <p:nvSpPr>
            <p:cNvPr id="1225" name="左大括号 1224">
              <a:extLst>
                <a:ext uri="{FF2B5EF4-FFF2-40B4-BE49-F238E27FC236}">
                  <a16:creationId xmlns:a16="http://schemas.microsoft.com/office/drawing/2014/main" id="{58671F33-D3BD-E3E5-DAC2-B8F2B3B79BA5}"/>
                </a:ext>
              </a:extLst>
            </p:cNvPr>
            <p:cNvSpPr/>
            <p:nvPr/>
          </p:nvSpPr>
          <p:spPr>
            <a:xfrm rot="16200000">
              <a:off x="25545462" y="10344016"/>
              <a:ext cx="150834" cy="3534344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6" name="矩形 1225">
              <a:extLst>
                <a:ext uri="{FF2B5EF4-FFF2-40B4-BE49-F238E27FC236}">
                  <a16:creationId xmlns:a16="http://schemas.microsoft.com/office/drawing/2014/main" id="{9A9095D1-B04E-4D8E-FC28-F0EF0055191D}"/>
                </a:ext>
              </a:extLst>
            </p:cNvPr>
            <p:cNvSpPr/>
            <p:nvPr/>
          </p:nvSpPr>
          <p:spPr>
            <a:xfrm>
              <a:off x="25387266" y="12183034"/>
              <a:ext cx="826216" cy="34219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000" b="1" dirty="0"/>
                <a:t>TE_len</a:t>
              </a:r>
              <a:endParaRPr lang="zh-CN" altLang="en-US" sz="2000" dirty="0"/>
            </a:p>
          </p:txBody>
        </p:sp>
        <p:sp>
          <p:nvSpPr>
            <p:cNvPr id="1227" name="流程图: 可选过程 1226">
              <a:extLst>
                <a:ext uri="{FF2B5EF4-FFF2-40B4-BE49-F238E27FC236}">
                  <a16:creationId xmlns:a16="http://schemas.microsoft.com/office/drawing/2014/main" id="{6D54C66C-86C2-ECA7-9B4E-7D4D8835B0A8}"/>
                </a:ext>
              </a:extLst>
            </p:cNvPr>
            <p:cNvSpPr/>
            <p:nvPr/>
          </p:nvSpPr>
          <p:spPr>
            <a:xfrm>
              <a:off x="24445409" y="14031676"/>
              <a:ext cx="2264705" cy="481255"/>
            </a:xfrm>
            <a:prstGeom prst="flowChartAlternateProcess">
              <a:avLst/>
            </a:prstGeom>
            <a:solidFill>
              <a:srgbClr val="15AB99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b="1" dirty="0"/>
                <a:t>closest to the coarse boundaries</a:t>
              </a:r>
              <a:endParaRPr lang="zh-CN" altLang="en-US" sz="2000" b="1" dirty="0"/>
            </a:p>
          </p:txBody>
        </p:sp>
        <p:cxnSp>
          <p:nvCxnSpPr>
            <p:cNvPr id="1228" name="直接箭头连接符 1227">
              <a:extLst>
                <a:ext uri="{FF2B5EF4-FFF2-40B4-BE49-F238E27FC236}">
                  <a16:creationId xmlns:a16="http://schemas.microsoft.com/office/drawing/2014/main" id="{99CF3F3F-1FBB-F092-9A50-63A4CEF0FC86}"/>
                </a:ext>
              </a:extLst>
            </p:cNvPr>
            <p:cNvCxnSpPr>
              <a:cxnSpLocks/>
              <a:stCxn id="1170" idx="2"/>
              <a:endCxn id="1227" idx="0"/>
            </p:cNvCxnSpPr>
            <p:nvPr/>
          </p:nvCxnSpPr>
          <p:spPr>
            <a:xfrm>
              <a:off x="25576139" y="13658275"/>
              <a:ext cx="1622" cy="373401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9" name="矩形 1228">
              <a:extLst>
                <a:ext uri="{FF2B5EF4-FFF2-40B4-BE49-F238E27FC236}">
                  <a16:creationId xmlns:a16="http://schemas.microsoft.com/office/drawing/2014/main" id="{7B2A3DC8-CA1A-3B08-3258-078CC4407A9A}"/>
                </a:ext>
              </a:extLst>
            </p:cNvPr>
            <p:cNvSpPr/>
            <p:nvPr/>
          </p:nvSpPr>
          <p:spPr>
            <a:xfrm>
              <a:off x="17354434" y="12719018"/>
              <a:ext cx="451219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0" name="矩形 1229">
              <a:extLst>
                <a:ext uri="{FF2B5EF4-FFF2-40B4-BE49-F238E27FC236}">
                  <a16:creationId xmlns:a16="http://schemas.microsoft.com/office/drawing/2014/main" id="{3577262F-7025-A4B0-2FCD-9CC60980913D}"/>
                </a:ext>
              </a:extLst>
            </p:cNvPr>
            <p:cNvSpPr/>
            <p:nvPr/>
          </p:nvSpPr>
          <p:spPr>
            <a:xfrm>
              <a:off x="21702370" y="12725287"/>
              <a:ext cx="451219" cy="14666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1" name="矩形 1230">
              <a:extLst>
                <a:ext uri="{FF2B5EF4-FFF2-40B4-BE49-F238E27FC236}">
                  <a16:creationId xmlns:a16="http://schemas.microsoft.com/office/drawing/2014/main" id="{D52FC64B-D631-17F6-06D8-862BAD501545}"/>
                </a:ext>
              </a:extLst>
            </p:cNvPr>
            <p:cNvSpPr/>
            <p:nvPr/>
          </p:nvSpPr>
          <p:spPr>
            <a:xfrm>
              <a:off x="17351721" y="13213688"/>
              <a:ext cx="451219" cy="1466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2" name="矩形 1231">
              <a:extLst>
                <a:ext uri="{FF2B5EF4-FFF2-40B4-BE49-F238E27FC236}">
                  <a16:creationId xmlns:a16="http://schemas.microsoft.com/office/drawing/2014/main" id="{AF566D7D-5386-4370-8E31-343196BD049B}"/>
                </a:ext>
              </a:extLst>
            </p:cNvPr>
            <p:cNvSpPr/>
            <p:nvPr/>
          </p:nvSpPr>
          <p:spPr>
            <a:xfrm>
              <a:off x="21691973" y="13205147"/>
              <a:ext cx="451219" cy="146662"/>
            </a:xfrm>
            <a:prstGeom prst="rect">
              <a:avLst/>
            </a:prstGeom>
            <a:ln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3" name="矩形 1232">
              <a:extLst>
                <a:ext uri="{FF2B5EF4-FFF2-40B4-BE49-F238E27FC236}">
                  <a16:creationId xmlns:a16="http://schemas.microsoft.com/office/drawing/2014/main" id="{F9B5F0D4-1C70-ED90-B5A8-4B9A8A459523}"/>
                </a:ext>
              </a:extLst>
            </p:cNvPr>
            <p:cNvSpPr/>
            <p:nvPr/>
          </p:nvSpPr>
          <p:spPr>
            <a:xfrm>
              <a:off x="17335748" y="14069405"/>
              <a:ext cx="451219" cy="1466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4" name="矩形 1233">
              <a:extLst>
                <a:ext uri="{FF2B5EF4-FFF2-40B4-BE49-F238E27FC236}">
                  <a16:creationId xmlns:a16="http://schemas.microsoft.com/office/drawing/2014/main" id="{13DB6E7A-0DED-360C-61C1-2F64B9311956}"/>
                </a:ext>
              </a:extLst>
            </p:cNvPr>
            <p:cNvSpPr/>
            <p:nvPr/>
          </p:nvSpPr>
          <p:spPr>
            <a:xfrm>
              <a:off x="21676994" y="14069405"/>
              <a:ext cx="451219" cy="146662"/>
            </a:xfrm>
            <a:prstGeom prst="rect">
              <a:avLst/>
            </a:prstGeom>
            <a:solidFill>
              <a:srgbClr val="92D050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5" name="矩形 1234">
              <a:extLst>
                <a:ext uri="{FF2B5EF4-FFF2-40B4-BE49-F238E27FC236}">
                  <a16:creationId xmlns:a16="http://schemas.microsoft.com/office/drawing/2014/main" id="{99685F2E-B968-8B3C-9553-60448C2F88C1}"/>
                </a:ext>
              </a:extLst>
            </p:cNvPr>
            <p:cNvSpPr/>
            <p:nvPr/>
          </p:nvSpPr>
          <p:spPr>
            <a:xfrm>
              <a:off x="15710848" y="14695364"/>
              <a:ext cx="2355348" cy="7107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zh-CN" altLang="en-US" sz="2400" b="1" dirty="0"/>
                <a:t>② </a:t>
              </a:r>
              <a:r>
                <a:rPr lang="en-US" altLang="zh-CN" sz="2400" b="1" dirty="0"/>
                <a:t>Flanking region has no homology</a:t>
              </a:r>
              <a:endParaRPr lang="zh-CN" altLang="en-US" sz="2400" b="1" dirty="0"/>
            </a:p>
          </p:txBody>
        </p:sp>
        <p:sp>
          <p:nvSpPr>
            <p:cNvPr id="1236" name="文本框 1235">
              <a:extLst>
                <a:ext uri="{FF2B5EF4-FFF2-40B4-BE49-F238E27FC236}">
                  <a16:creationId xmlns:a16="http://schemas.microsoft.com/office/drawing/2014/main" id="{F13D920B-8747-45BC-E50B-0EDEEF62DE3D}"/>
                </a:ext>
              </a:extLst>
            </p:cNvPr>
            <p:cNvSpPr txBox="1"/>
            <p:nvPr/>
          </p:nvSpPr>
          <p:spPr>
            <a:xfrm>
              <a:off x="18801981" y="11119037"/>
              <a:ext cx="2056168" cy="39484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Candidate TE</a:t>
              </a:r>
            </a:p>
          </p:txBody>
        </p:sp>
        <p:sp>
          <p:nvSpPr>
            <p:cNvPr id="1237" name="左大括号 1236">
              <a:extLst>
                <a:ext uri="{FF2B5EF4-FFF2-40B4-BE49-F238E27FC236}">
                  <a16:creationId xmlns:a16="http://schemas.microsoft.com/office/drawing/2014/main" id="{EF68A0D4-63C0-C2E4-CCB4-3B4EC1570C85}"/>
                </a:ext>
              </a:extLst>
            </p:cNvPr>
            <p:cNvSpPr/>
            <p:nvPr/>
          </p:nvSpPr>
          <p:spPr>
            <a:xfrm>
              <a:off x="17164049" y="12796202"/>
              <a:ext cx="177274" cy="1349539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1405" name="曲线连接符 646">
            <a:extLst>
              <a:ext uri="{FF2B5EF4-FFF2-40B4-BE49-F238E27FC236}">
                <a16:creationId xmlns:a16="http://schemas.microsoft.com/office/drawing/2014/main" id="{4DA519D1-9864-B293-7FA8-CD27BB8203B6}"/>
              </a:ext>
            </a:extLst>
          </p:cNvPr>
          <p:cNvCxnSpPr>
            <a:cxnSpLocks/>
            <a:stCxn id="287" idx="2"/>
            <a:endCxn id="26" idx="1"/>
          </p:cNvCxnSpPr>
          <p:nvPr/>
        </p:nvCxnSpPr>
        <p:spPr>
          <a:xfrm flipH="1">
            <a:off x="1215142" y="6234162"/>
            <a:ext cx="4678508" cy="183905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曲线连接符 646">
            <a:extLst>
              <a:ext uri="{FF2B5EF4-FFF2-40B4-BE49-F238E27FC236}">
                <a16:creationId xmlns:a16="http://schemas.microsoft.com/office/drawing/2014/main" id="{7F3F2AD5-84EA-666C-615B-3B15480CF395}"/>
              </a:ext>
            </a:extLst>
          </p:cNvPr>
          <p:cNvCxnSpPr>
            <a:cxnSpLocks/>
            <a:stCxn id="287" idx="2"/>
            <a:endCxn id="26" idx="2"/>
          </p:cNvCxnSpPr>
          <p:nvPr/>
        </p:nvCxnSpPr>
        <p:spPr>
          <a:xfrm>
            <a:off x="5893650" y="6234162"/>
            <a:ext cx="5169080" cy="183905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" name="组合 347">
            <a:extLst>
              <a:ext uri="{FF2B5EF4-FFF2-40B4-BE49-F238E27FC236}">
                <a16:creationId xmlns:a16="http://schemas.microsoft.com/office/drawing/2014/main" id="{CEC0E440-4700-1562-1155-1520F160AB2E}"/>
              </a:ext>
            </a:extLst>
          </p:cNvPr>
          <p:cNvGrpSpPr/>
          <p:nvPr/>
        </p:nvGrpSpPr>
        <p:grpSpPr>
          <a:xfrm>
            <a:off x="23638799" y="1122649"/>
            <a:ext cx="5518347" cy="2440445"/>
            <a:chOff x="1561102" y="432541"/>
            <a:chExt cx="11870136" cy="6234525"/>
          </a:xfrm>
        </p:grpSpPr>
        <p:grpSp>
          <p:nvGrpSpPr>
            <p:cNvPr id="350" name="组合 349">
              <a:extLst>
                <a:ext uri="{FF2B5EF4-FFF2-40B4-BE49-F238E27FC236}">
                  <a16:creationId xmlns:a16="http://schemas.microsoft.com/office/drawing/2014/main" id="{627112F7-3962-F483-87E6-D10D40E6CFC6}"/>
                </a:ext>
              </a:extLst>
            </p:cNvPr>
            <p:cNvGrpSpPr/>
            <p:nvPr/>
          </p:nvGrpSpPr>
          <p:grpSpPr>
            <a:xfrm>
              <a:off x="1614347" y="4509820"/>
              <a:ext cx="5214499" cy="2157246"/>
              <a:chOff x="1298662" y="1850568"/>
              <a:chExt cx="5214499" cy="2157246"/>
            </a:xfrm>
          </p:grpSpPr>
          <p:sp>
            <p:nvSpPr>
              <p:cNvPr id="783" name="椭圆 782">
                <a:extLst>
                  <a:ext uri="{FF2B5EF4-FFF2-40B4-BE49-F238E27FC236}">
                    <a16:creationId xmlns:a16="http://schemas.microsoft.com/office/drawing/2014/main" id="{168C5B4F-991B-A168-5BD4-725A97AE0634}"/>
                  </a:ext>
                </a:extLst>
              </p:cNvPr>
              <p:cNvSpPr/>
              <p:nvPr/>
            </p:nvSpPr>
            <p:spPr>
              <a:xfrm>
                <a:off x="3084286" y="1850568"/>
                <a:ext cx="566057" cy="529771"/>
              </a:xfrm>
              <a:prstGeom prst="ellipse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784" name="组合 783">
                <a:extLst>
                  <a:ext uri="{FF2B5EF4-FFF2-40B4-BE49-F238E27FC236}">
                    <a16:creationId xmlns:a16="http://schemas.microsoft.com/office/drawing/2014/main" id="{7C09B0C6-8011-A920-433C-9A1EBD8B9451}"/>
                  </a:ext>
                </a:extLst>
              </p:cNvPr>
              <p:cNvGrpSpPr/>
              <p:nvPr/>
            </p:nvGrpSpPr>
            <p:grpSpPr>
              <a:xfrm>
                <a:off x="2512121" y="2300282"/>
                <a:ext cx="2225262" cy="1201115"/>
                <a:chOff x="2512121" y="2300282"/>
                <a:chExt cx="2225262" cy="1201115"/>
              </a:xfrm>
            </p:grpSpPr>
            <p:cxnSp>
              <p:nvCxnSpPr>
                <p:cNvPr id="787" name="直接连接符 786">
                  <a:extLst>
                    <a:ext uri="{FF2B5EF4-FFF2-40B4-BE49-F238E27FC236}">
                      <a16:creationId xmlns:a16="http://schemas.microsoft.com/office/drawing/2014/main" id="{77827CF5-AA76-3220-89D8-6684A5F3AA35}"/>
                    </a:ext>
                  </a:extLst>
                </p:cNvPr>
                <p:cNvCxnSpPr>
                  <a:cxnSpLocks/>
                  <a:endCxn id="785" idx="1"/>
                </p:cNvCxnSpPr>
                <p:nvPr/>
              </p:nvCxnSpPr>
              <p:spPr>
                <a:xfrm flipV="1">
                  <a:off x="3525364" y="3476075"/>
                  <a:ext cx="1212019" cy="14168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88" name="直接连接符 787">
                  <a:extLst>
                    <a:ext uri="{FF2B5EF4-FFF2-40B4-BE49-F238E27FC236}">
                      <a16:creationId xmlns:a16="http://schemas.microsoft.com/office/drawing/2014/main" id="{B773F93D-1822-3D8E-48C3-3EDE7B1D33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586389" y="2300282"/>
                  <a:ext cx="0" cy="1161143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89" name="直接连接符 788">
                  <a:extLst>
                    <a:ext uri="{FF2B5EF4-FFF2-40B4-BE49-F238E27FC236}">
                      <a16:creationId xmlns:a16="http://schemas.microsoft.com/office/drawing/2014/main" id="{715129ED-94BB-95D8-D3F5-B69055969986}"/>
                    </a:ext>
                  </a:extLst>
                </p:cNvPr>
                <p:cNvCxnSpPr/>
                <p:nvPr/>
              </p:nvCxnSpPr>
              <p:spPr>
                <a:xfrm>
                  <a:off x="3443288" y="2454727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0" name="直接连接符 789">
                  <a:extLst>
                    <a:ext uri="{FF2B5EF4-FFF2-40B4-BE49-F238E27FC236}">
                      <a16:creationId xmlns:a16="http://schemas.microsoft.com/office/drawing/2014/main" id="{ECBDD81B-081D-CF8E-A505-2DE1C572E087}"/>
                    </a:ext>
                  </a:extLst>
                </p:cNvPr>
                <p:cNvCxnSpPr/>
                <p:nvPr/>
              </p:nvCxnSpPr>
              <p:spPr>
                <a:xfrm>
                  <a:off x="3443288" y="2616652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1" name="直接连接符 790">
                  <a:extLst>
                    <a:ext uri="{FF2B5EF4-FFF2-40B4-BE49-F238E27FC236}">
                      <a16:creationId xmlns:a16="http://schemas.microsoft.com/office/drawing/2014/main" id="{F4C940A2-E28E-07E1-88BA-466AFC6EC0AB}"/>
                    </a:ext>
                  </a:extLst>
                </p:cNvPr>
                <p:cNvCxnSpPr/>
                <p:nvPr/>
              </p:nvCxnSpPr>
              <p:spPr>
                <a:xfrm>
                  <a:off x="3443288" y="2759527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2" name="直接连接符 791">
                  <a:extLst>
                    <a:ext uri="{FF2B5EF4-FFF2-40B4-BE49-F238E27FC236}">
                      <a16:creationId xmlns:a16="http://schemas.microsoft.com/office/drawing/2014/main" id="{04363153-7E64-87C4-925E-32385F849425}"/>
                    </a:ext>
                  </a:extLst>
                </p:cNvPr>
                <p:cNvCxnSpPr/>
                <p:nvPr/>
              </p:nvCxnSpPr>
              <p:spPr>
                <a:xfrm>
                  <a:off x="3443288" y="2907163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3" name="直接连接符 792">
                  <a:extLst>
                    <a:ext uri="{FF2B5EF4-FFF2-40B4-BE49-F238E27FC236}">
                      <a16:creationId xmlns:a16="http://schemas.microsoft.com/office/drawing/2014/main" id="{6B9EBD8D-6D82-B918-9DE5-AFF4D6ADF226}"/>
                    </a:ext>
                  </a:extLst>
                </p:cNvPr>
                <p:cNvCxnSpPr/>
                <p:nvPr/>
              </p:nvCxnSpPr>
              <p:spPr>
                <a:xfrm>
                  <a:off x="3443287" y="3045277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4" name="直接连接符 793">
                  <a:extLst>
                    <a:ext uri="{FF2B5EF4-FFF2-40B4-BE49-F238E27FC236}">
                      <a16:creationId xmlns:a16="http://schemas.microsoft.com/office/drawing/2014/main" id="{8DCAC212-BADC-89D5-47C2-74151DC6B4F7}"/>
                    </a:ext>
                  </a:extLst>
                </p:cNvPr>
                <p:cNvCxnSpPr/>
                <p:nvPr/>
              </p:nvCxnSpPr>
              <p:spPr>
                <a:xfrm>
                  <a:off x="3443287" y="3197676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5" name="直接连接符 794">
                  <a:extLst>
                    <a:ext uri="{FF2B5EF4-FFF2-40B4-BE49-F238E27FC236}">
                      <a16:creationId xmlns:a16="http://schemas.microsoft.com/office/drawing/2014/main" id="{66A77FC0-90EC-268A-4C19-35545A84C9BC}"/>
                    </a:ext>
                  </a:extLst>
                </p:cNvPr>
                <p:cNvCxnSpPr/>
                <p:nvPr/>
              </p:nvCxnSpPr>
              <p:spPr>
                <a:xfrm>
                  <a:off x="3443287" y="3350077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6" name="直接连接符 795">
                  <a:extLst>
                    <a:ext uri="{FF2B5EF4-FFF2-40B4-BE49-F238E27FC236}">
                      <a16:creationId xmlns:a16="http://schemas.microsoft.com/office/drawing/2014/main" id="{6609E8E3-3AB5-CDD1-6D46-5678EE4C0921}"/>
                    </a:ext>
                  </a:extLst>
                </p:cNvPr>
                <p:cNvCxnSpPr>
                  <a:cxnSpLocks/>
                  <a:stCxn id="786" idx="3"/>
                </p:cNvCxnSpPr>
                <p:nvPr/>
              </p:nvCxnSpPr>
              <p:spPr>
                <a:xfrm>
                  <a:off x="2512121" y="3496742"/>
                  <a:ext cx="687583" cy="4655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7" name="直接连接符 796">
                  <a:extLst>
                    <a:ext uri="{FF2B5EF4-FFF2-40B4-BE49-F238E27FC236}">
                      <a16:creationId xmlns:a16="http://schemas.microsoft.com/office/drawing/2014/main" id="{AC03D4FC-039B-264A-5D7E-508638CEEADC}"/>
                    </a:ext>
                  </a:extLst>
                </p:cNvPr>
                <p:cNvCxnSpPr/>
                <p:nvPr/>
              </p:nvCxnSpPr>
              <p:spPr>
                <a:xfrm>
                  <a:off x="3149599" y="2307771"/>
                  <a:ext cx="0" cy="1161143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8" name="直接连接符 797">
                  <a:extLst>
                    <a:ext uri="{FF2B5EF4-FFF2-40B4-BE49-F238E27FC236}">
                      <a16:creationId xmlns:a16="http://schemas.microsoft.com/office/drawing/2014/main" id="{AE159183-51E4-A7C3-5733-791BBE1E7839}"/>
                    </a:ext>
                  </a:extLst>
                </p:cNvPr>
                <p:cNvCxnSpPr/>
                <p:nvPr/>
              </p:nvCxnSpPr>
              <p:spPr>
                <a:xfrm>
                  <a:off x="3149599" y="2457449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799" name="直接连接符 798">
                  <a:extLst>
                    <a:ext uri="{FF2B5EF4-FFF2-40B4-BE49-F238E27FC236}">
                      <a16:creationId xmlns:a16="http://schemas.microsoft.com/office/drawing/2014/main" id="{94433A4E-2C74-30BB-9392-1711D31421F9}"/>
                    </a:ext>
                  </a:extLst>
                </p:cNvPr>
                <p:cNvCxnSpPr/>
                <p:nvPr/>
              </p:nvCxnSpPr>
              <p:spPr>
                <a:xfrm>
                  <a:off x="3149599" y="2619374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2" name="直接连接符 351">
                  <a:extLst>
                    <a:ext uri="{FF2B5EF4-FFF2-40B4-BE49-F238E27FC236}">
                      <a16:creationId xmlns:a16="http://schemas.microsoft.com/office/drawing/2014/main" id="{7505C067-85FF-20C3-56EB-47B559DDB68B}"/>
                    </a:ext>
                  </a:extLst>
                </p:cNvPr>
                <p:cNvCxnSpPr/>
                <p:nvPr/>
              </p:nvCxnSpPr>
              <p:spPr>
                <a:xfrm>
                  <a:off x="3149599" y="2762249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3" name="直接连接符 352">
                  <a:extLst>
                    <a:ext uri="{FF2B5EF4-FFF2-40B4-BE49-F238E27FC236}">
                      <a16:creationId xmlns:a16="http://schemas.microsoft.com/office/drawing/2014/main" id="{0BE67761-C2B7-6194-541C-596AADCE3B90}"/>
                    </a:ext>
                  </a:extLst>
                </p:cNvPr>
                <p:cNvCxnSpPr/>
                <p:nvPr/>
              </p:nvCxnSpPr>
              <p:spPr>
                <a:xfrm>
                  <a:off x="3149599" y="2909885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4" name="直接连接符 353">
                  <a:extLst>
                    <a:ext uri="{FF2B5EF4-FFF2-40B4-BE49-F238E27FC236}">
                      <a16:creationId xmlns:a16="http://schemas.microsoft.com/office/drawing/2014/main" id="{DDF6CD1F-7708-A2F6-68E2-73CB93B03959}"/>
                    </a:ext>
                  </a:extLst>
                </p:cNvPr>
                <p:cNvCxnSpPr/>
                <p:nvPr/>
              </p:nvCxnSpPr>
              <p:spPr>
                <a:xfrm>
                  <a:off x="3149598" y="3047999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6" name="直接连接符 355">
                  <a:extLst>
                    <a:ext uri="{FF2B5EF4-FFF2-40B4-BE49-F238E27FC236}">
                      <a16:creationId xmlns:a16="http://schemas.microsoft.com/office/drawing/2014/main" id="{305309A4-0515-1ADC-0511-B978CB44FE18}"/>
                    </a:ext>
                  </a:extLst>
                </p:cNvPr>
                <p:cNvCxnSpPr/>
                <p:nvPr/>
              </p:nvCxnSpPr>
              <p:spPr>
                <a:xfrm>
                  <a:off x="3149598" y="3200398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57" name="直接连接符 356">
                  <a:extLst>
                    <a:ext uri="{FF2B5EF4-FFF2-40B4-BE49-F238E27FC236}">
                      <a16:creationId xmlns:a16="http://schemas.microsoft.com/office/drawing/2014/main" id="{E10BC25E-9B18-D398-209D-00F740E698DA}"/>
                    </a:ext>
                  </a:extLst>
                </p:cNvPr>
                <p:cNvCxnSpPr/>
                <p:nvPr/>
              </p:nvCxnSpPr>
              <p:spPr>
                <a:xfrm>
                  <a:off x="3149598" y="3352799"/>
                  <a:ext cx="143101" cy="0"/>
                </a:xfrm>
                <a:prstGeom prst="line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sp>
            <p:nvSpPr>
              <p:cNvPr id="785" name="文本框 784">
                <a:extLst>
                  <a:ext uri="{FF2B5EF4-FFF2-40B4-BE49-F238E27FC236}">
                    <a16:creationId xmlns:a16="http://schemas.microsoft.com/office/drawing/2014/main" id="{6C92746F-2922-2175-FFBB-86D99E9F1D9E}"/>
                  </a:ext>
                </a:extLst>
              </p:cNvPr>
              <p:cNvSpPr txBox="1"/>
              <p:nvPr/>
            </p:nvSpPr>
            <p:spPr>
              <a:xfrm>
                <a:off x="4737384" y="2965001"/>
                <a:ext cx="1775777" cy="10221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 err="1">
                    <a:solidFill>
                      <a:srgbClr val="FF0000"/>
                    </a:solidFill>
                  </a:rPr>
                  <a:t>C</a:t>
                </a:r>
                <a:r>
                  <a:rPr lang="en-US" altLang="zh-CN" sz="2000" b="1" dirty="0" err="1">
                    <a:solidFill>
                      <a:schemeClr val="accent6">
                        <a:lumMod val="50000"/>
                      </a:schemeClr>
                    </a:solidFill>
                  </a:rPr>
                  <a:t>T</a:t>
                </a:r>
                <a:r>
                  <a:rPr lang="en-US" altLang="zh-CN" sz="2000" b="1" dirty="0" err="1">
                    <a:solidFill>
                      <a:srgbClr val="FF9900"/>
                    </a:solidFill>
                  </a:rPr>
                  <a:t>RR</a:t>
                </a:r>
                <a:r>
                  <a:rPr lang="en-US" altLang="zh-CN" sz="2000" b="1" dirty="0" err="1"/>
                  <a:t>t</a:t>
                </a:r>
                <a:endParaRPr lang="zh-CN" altLang="en-US" sz="2000" b="1" dirty="0"/>
              </a:p>
            </p:txBody>
          </p:sp>
          <p:sp>
            <p:nvSpPr>
              <p:cNvPr id="786" name="文本框 785">
                <a:extLst>
                  <a:ext uri="{FF2B5EF4-FFF2-40B4-BE49-F238E27FC236}">
                    <a16:creationId xmlns:a16="http://schemas.microsoft.com/office/drawing/2014/main" id="{612923A1-6C4F-4ACB-EDD5-0CC0E7B4D73C}"/>
                  </a:ext>
                </a:extLst>
              </p:cNvPr>
              <p:cNvSpPr txBox="1"/>
              <p:nvPr/>
            </p:nvSpPr>
            <p:spPr>
              <a:xfrm>
                <a:off x="1298662" y="2985668"/>
                <a:ext cx="1213459" cy="10221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b="1" dirty="0" err="1"/>
                  <a:t>a</a:t>
                </a:r>
                <a:r>
                  <a:rPr lang="en-US" altLang="zh-CN" sz="2000" b="1" dirty="0" err="1">
                    <a:solidFill>
                      <a:srgbClr val="00B050"/>
                    </a:solidFill>
                  </a:rPr>
                  <a:t>T</a:t>
                </a:r>
                <a:r>
                  <a:rPr lang="en-US" altLang="zh-CN" sz="2000" b="1" dirty="0" err="1">
                    <a:solidFill>
                      <a:schemeClr val="accent2">
                        <a:lumMod val="50000"/>
                      </a:schemeClr>
                    </a:solidFill>
                  </a:rPr>
                  <a:t>C</a:t>
                </a:r>
                <a:endParaRPr lang="zh-CN" altLang="en-US" sz="2000" b="1" dirty="0">
                  <a:solidFill>
                    <a:schemeClr val="accent2">
                      <a:lumMod val="50000"/>
                    </a:schemeClr>
                  </a:solidFill>
                </a:endParaRPr>
              </a:p>
            </p:txBody>
          </p:sp>
        </p:grpSp>
        <p:sp>
          <p:nvSpPr>
            <p:cNvPr id="351" name="文本框 350">
              <a:extLst>
                <a:ext uri="{FF2B5EF4-FFF2-40B4-BE49-F238E27FC236}">
                  <a16:creationId xmlns:a16="http://schemas.microsoft.com/office/drawing/2014/main" id="{EBE731DB-6661-22B2-9B19-80DEC2E0E7BF}"/>
                </a:ext>
              </a:extLst>
            </p:cNvPr>
            <p:cNvSpPr txBox="1"/>
            <p:nvPr/>
          </p:nvSpPr>
          <p:spPr>
            <a:xfrm>
              <a:off x="6923203" y="4957928"/>
              <a:ext cx="4826916" cy="94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/>
                <a:t>Hairpin Structures</a:t>
              </a:r>
              <a:endParaRPr lang="zh-CN" altLang="en-US" sz="1800" b="1" dirty="0"/>
            </a:p>
          </p:txBody>
        </p:sp>
        <p:cxnSp>
          <p:nvCxnSpPr>
            <p:cNvPr id="770" name="直接连接符 769">
              <a:extLst>
                <a:ext uri="{FF2B5EF4-FFF2-40B4-BE49-F238E27FC236}">
                  <a16:creationId xmlns:a16="http://schemas.microsoft.com/office/drawing/2014/main" id="{3C92C818-0165-31E7-26AD-A513B993770D}"/>
                </a:ext>
              </a:extLst>
            </p:cNvPr>
            <p:cNvCxnSpPr>
              <a:stCxn id="772" idx="3"/>
              <a:endCxn id="773" idx="1"/>
            </p:cNvCxnSpPr>
            <p:nvPr/>
          </p:nvCxnSpPr>
          <p:spPr>
            <a:xfrm>
              <a:off x="2623964" y="1122644"/>
              <a:ext cx="2071470" cy="0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72" name="五边形 58">
              <a:extLst>
                <a:ext uri="{FF2B5EF4-FFF2-40B4-BE49-F238E27FC236}">
                  <a16:creationId xmlns:a16="http://schemas.microsoft.com/office/drawing/2014/main" id="{8A896D46-F6CF-6C74-DB67-CF767D8EF495}"/>
                </a:ext>
              </a:extLst>
            </p:cNvPr>
            <p:cNvSpPr/>
            <p:nvPr/>
          </p:nvSpPr>
          <p:spPr>
            <a:xfrm>
              <a:off x="1885467" y="1001486"/>
              <a:ext cx="738497" cy="242316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3" name="五边形 59">
              <a:extLst>
                <a:ext uri="{FF2B5EF4-FFF2-40B4-BE49-F238E27FC236}">
                  <a16:creationId xmlns:a16="http://schemas.microsoft.com/office/drawing/2014/main" id="{07DB1725-6161-674E-D26C-FBF6973A351E}"/>
                </a:ext>
              </a:extLst>
            </p:cNvPr>
            <p:cNvSpPr/>
            <p:nvPr/>
          </p:nvSpPr>
          <p:spPr>
            <a:xfrm>
              <a:off x="4695434" y="1001486"/>
              <a:ext cx="738497" cy="242316"/>
            </a:xfrm>
            <a:prstGeom prst="homePlat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4" name="文本框 773">
              <a:extLst>
                <a:ext uri="{FF2B5EF4-FFF2-40B4-BE49-F238E27FC236}">
                  <a16:creationId xmlns:a16="http://schemas.microsoft.com/office/drawing/2014/main" id="{02D3A047-0FFD-80D3-3C93-D6A54B810A7C}"/>
                </a:ext>
              </a:extLst>
            </p:cNvPr>
            <p:cNvSpPr txBox="1"/>
            <p:nvPr/>
          </p:nvSpPr>
          <p:spPr>
            <a:xfrm>
              <a:off x="5969896" y="432541"/>
              <a:ext cx="7461342" cy="94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/>
                <a:t>Long Terminal Repeats (LTRs)</a:t>
              </a:r>
              <a:endParaRPr lang="zh-CN" altLang="en-US" sz="1800" b="1" dirty="0"/>
            </a:p>
          </p:txBody>
        </p:sp>
        <p:cxnSp>
          <p:nvCxnSpPr>
            <p:cNvPr id="775" name="直接连接符 774">
              <a:extLst>
                <a:ext uri="{FF2B5EF4-FFF2-40B4-BE49-F238E27FC236}">
                  <a16:creationId xmlns:a16="http://schemas.microsoft.com/office/drawing/2014/main" id="{CF69D07A-34D4-3760-C2F0-F3212B1A5538}"/>
                </a:ext>
              </a:extLst>
            </p:cNvPr>
            <p:cNvCxnSpPr>
              <a:stCxn id="776" idx="3"/>
              <a:endCxn id="777" idx="3"/>
            </p:cNvCxnSpPr>
            <p:nvPr/>
          </p:nvCxnSpPr>
          <p:spPr>
            <a:xfrm>
              <a:off x="2623964" y="2349580"/>
              <a:ext cx="2071470" cy="0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76" name="五边形 64">
              <a:extLst>
                <a:ext uri="{FF2B5EF4-FFF2-40B4-BE49-F238E27FC236}">
                  <a16:creationId xmlns:a16="http://schemas.microsoft.com/office/drawing/2014/main" id="{FC04F02D-D89D-969C-9B13-7F029B04A32C}"/>
                </a:ext>
              </a:extLst>
            </p:cNvPr>
            <p:cNvSpPr/>
            <p:nvPr/>
          </p:nvSpPr>
          <p:spPr>
            <a:xfrm>
              <a:off x="1885467" y="2228422"/>
              <a:ext cx="738497" cy="242316"/>
            </a:xfrm>
            <a:prstGeom prst="homePlat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7" name="五边形 65">
              <a:extLst>
                <a:ext uri="{FF2B5EF4-FFF2-40B4-BE49-F238E27FC236}">
                  <a16:creationId xmlns:a16="http://schemas.microsoft.com/office/drawing/2014/main" id="{2ACDB0FF-F75A-2210-8992-F52993D680B5}"/>
                </a:ext>
              </a:extLst>
            </p:cNvPr>
            <p:cNvSpPr/>
            <p:nvPr/>
          </p:nvSpPr>
          <p:spPr>
            <a:xfrm rot="10800000">
              <a:off x="4695434" y="2228422"/>
              <a:ext cx="738497" cy="242316"/>
            </a:xfrm>
            <a:prstGeom prst="homePlat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8" name="文本框 777">
              <a:extLst>
                <a:ext uri="{FF2B5EF4-FFF2-40B4-BE49-F238E27FC236}">
                  <a16:creationId xmlns:a16="http://schemas.microsoft.com/office/drawing/2014/main" id="{C6F5709D-21B4-DC63-44D6-F7808DFD9992}"/>
                </a:ext>
              </a:extLst>
            </p:cNvPr>
            <p:cNvSpPr txBox="1"/>
            <p:nvPr/>
          </p:nvSpPr>
          <p:spPr>
            <a:xfrm>
              <a:off x="5413068" y="1976148"/>
              <a:ext cx="7193233" cy="94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/>
                <a:t>Terminal Inverted Repeats (TIRs)</a:t>
              </a:r>
              <a:endParaRPr lang="zh-CN" altLang="en-US" sz="1800" b="1" dirty="0"/>
            </a:p>
          </p:txBody>
        </p:sp>
        <p:cxnSp>
          <p:nvCxnSpPr>
            <p:cNvPr id="779" name="直接连接符 778">
              <a:extLst>
                <a:ext uri="{FF2B5EF4-FFF2-40B4-BE49-F238E27FC236}">
                  <a16:creationId xmlns:a16="http://schemas.microsoft.com/office/drawing/2014/main" id="{9ED21779-A915-FA19-F84F-A89CB5D3F0F2}"/>
                </a:ext>
              </a:extLst>
            </p:cNvPr>
            <p:cNvCxnSpPr>
              <a:stCxn id="781" idx="0"/>
              <a:endCxn id="782" idx="3"/>
            </p:cNvCxnSpPr>
            <p:nvPr/>
          </p:nvCxnSpPr>
          <p:spPr>
            <a:xfrm>
              <a:off x="1930434" y="3750459"/>
              <a:ext cx="3503497" cy="0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80" name="文本框 779">
              <a:extLst>
                <a:ext uri="{FF2B5EF4-FFF2-40B4-BE49-F238E27FC236}">
                  <a16:creationId xmlns:a16="http://schemas.microsoft.com/office/drawing/2014/main" id="{E13132DA-C838-E29D-2B1C-BEDCF2F9306F}"/>
                </a:ext>
              </a:extLst>
            </p:cNvPr>
            <p:cNvSpPr txBox="1"/>
            <p:nvPr/>
          </p:nvSpPr>
          <p:spPr>
            <a:xfrm>
              <a:off x="5758624" y="3160372"/>
              <a:ext cx="6847670" cy="9435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1800" b="1" dirty="0"/>
                <a:t>Target Site Duplications (TSDs)</a:t>
              </a:r>
              <a:endParaRPr lang="zh-CN" altLang="en-US" sz="1800" b="1" dirty="0"/>
            </a:p>
          </p:txBody>
        </p:sp>
        <p:sp>
          <p:nvSpPr>
            <p:cNvPr id="781" name="等腰三角形 780">
              <a:extLst>
                <a:ext uri="{FF2B5EF4-FFF2-40B4-BE49-F238E27FC236}">
                  <a16:creationId xmlns:a16="http://schemas.microsoft.com/office/drawing/2014/main" id="{8E55E8F8-D0F4-68A0-8B60-FC7D065D3E7E}"/>
                </a:ext>
              </a:extLst>
            </p:cNvPr>
            <p:cNvSpPr/>
            <p:nvPr/>
          </p:nvSpPr>
          <p:spPr>
            <a:xfrm rot="5400000">
              <a:off x="1498118" y="3565793"/>
              <a:ext cx="495300" cy="36933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2" name="等腰三角形 781">
              <a:extLst>
                <a:ext uri="{FF2B5EF4-FFF2-40B4-BE49-F238E27FC236}">
                  <a16:creationId xmlns:a16="http://schemas.microsoft.com/office/drawing/2014/main" id="{D6390FEF-C451-59F5-0494-49751B69DEED}"/>
                </a:ext>
              </a:extLst>
            </p:cNvPr>
            <p:cNvSpPr/>
            <p:nvPr/>
          </p:nvSpPr>
          <p:spPr>
            <a:xfrm rot="5400000">
              <a:off x="5370947" y="3565793"/>
              <a:ext cx="495300" cy="369332"/>
            </a:xfrm>
            <a:prstGeom prst="triangl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376" name="组合 1375">
            <a:extLst>
              <a:ext uri="{FF2B5EF4-FFF2-40B4-BE49-F238E27FC236}">
                <a16:creationId xmlns:a16="http://schemas.microsoft.com/office/drawing/2014/main" id="{24097B6A-7964-4BFB-3630-7897D170DE68}"/>
              </a:ext>
            </a:extLst>
          </p:cNvPr>
          <p:cNvGrpSpPr/>
          <p:nvPr/>
        </p:nvGrpSpPr>
        <p:grpSpPr>
          <a:xfrm>
            <a:off x="23380072" y="72321"/>
            <a:ext cx="5262929" cy="3584367"/>
            <a:chOff x="5731632" y="216515"/>
            <a:chExt cx="3346759" cy="2280144"/>
          </a:xfrm>
        </p:grpSpPr>
        <p:sp>
          <p:nvSpPr>
            <p:cNvPr id="1378" name="矩形: 圆角 2">
              <a:extLst>
                <a:ext uri="{FF2B5EF4-FFF2-40B4-BE49-F238E27FC236}">
                  <a16:creationId xmlns:a16="http://schemas.microsoft.com/office/drawing/2014/main" id="{9AD0885A-37B2-9C81-8970-BC9D9A652BC7}"/>
                </a:ext>
              </a:extLst>
            </p:cNvPr>
            <p:cNvSpPr/>
            <p:nvPr/>
          </p:nvSpPr>
          <p:spPr>
            <a:xfrm>
              <a:off x="5731633" y="216515"/>
              <a:ext cx="3346758" cy="2280144"/>
            </a:xfrm>
            <a:custGeom>
              <a:avLst/>
              <a:gdLst>
                <a:gd name="connsiteX0" fmla="*/ 0 w 4303319"/>
                <a:gd name="connsiteY0" fmla="*/ 422618 h 2535657"/>
                <a:gd name="connsiteX1" fmla="*/ 422618 w 4303319"/>
                <a:gd name="connsiteY1" fmla="*/ 0 h 2535657"/>
                <a:gd name="connsiteX2" fmla="*/ 3880701 w 4303319"/>
                <a:gd name="connsiteY2" fmla="*/ 0 h 2535657"/>
                <a:gd name="connsiteX3" fmla="*/ 4303319 w 4303319"/>
                <a:gd name="connsiteY3" fmla="*/ 422618 h 2535657"/>
                <a:gd name="connsiteX4" fmla="*/ 4303319 w 4303319"/>
                <a:gd name="connsiteY4" fmla="*/ 2113039 h 2535657"/>
                <a:gd name="connsiteX5" fmla="*/ 3880701 w 4303319"/>
                <a:gd name="connsiteY5" fmla="*/ 2535657 h 2535657"/>
                <a:gd name="connsiteX6" fmla="*/ 422618 w 4303319"/>
                <a:gd name="connsiteY6" fmla="*/ 2535657 h 2535657"/>
                <a:gd name="connsiteX7" fmla="*/ 0 w 4303319"/>
                <a:gd name="connsiteY7" fmla="*/ 2113039 h 2535657"/>
                <a:gd name="connsiteX8" fmla="*/ 0 w 4303319"/>
                <a:gd name="connsiteY8" fmla="*/ 422618 h 2535657"/>
                <a:gd name="connsiteX0" fmla="*/ 632 w 4303951"/>
                <a:gd name="connsiteY0" fmla="*/ 422618 h 2535657"/>
                <a:gd name="connsiteX1" fmla="*/ 423250 w 4303951"/>
                <a:gd name="connsiteY1" fmla="*/ 0 h 2535657"/>
                <a:gd name="connsiteX2" fmla="*/ 3881333 w 4303951"/>
                <a:gd name="connsiteY2" fmla="*/ 0 h 2535657"/>
                <a:gd name="connsiteX3" fmla="*/ 4303951 w 4303951"/>
                <a:gd name="connsiteY3" fmla="*/ 422618 h 2535657"/>
                <a:gd name="connsiteX4" fmla="*/ 4303951 w 4303951"/>
                <a:gd name="connsiteY4" fmla="*/ 2113039 h 2535657"/>
                <a:gd name="connsiteX5" fmla="*/ 3881333 w 4303951"/>
                <a:gd name="connsiteY5" fmla="*/ 2535657 h 2535657"/>
                <a:gd name="connsiteX6" fmla="*/ 423250 w 4303951"/>
                <a:gd name="connsiteY6" fmla="*/ 2535657 h 2535657"/>
                <a:gd name="connsiteX7" fmla="*/ 632 w 4303951"/>
                <a:gd name="connsiteY7" fmla="*/ 2113039 h 2535657"/>
                <a:gd name="connsiteX8" fmla="*/ 0 w 4303951"/>
                <a:gd name="connsiteY8" fmla="*/ 625315 h 2535657"/>
                <a:gd name="connsiteX9" fmla="*/ 632 w 4303951"/>
                <a:gd name="connsiteY9" fmla="*/ 422618 h 2535657"/>
                <a:gd name="connsiteX0" fmla="*/ 632 w 4310743"/>
                <a:gd name="connsiteY0" fmla="*/ 422618 h 2535657"/>
                <a:gd name="connsiteX1" fmla="*/ 423250 w 4310743"/>
                <a:gd name="connsiteY1" fmla="*/ 0 h 2535657"/>
                <a:gd name="connsiteX2" fmla="*/ 3881333 w 4310743"/>
                <a:gd name="connsiteY2" fmla="*/ 0 h 2535657"/>
                <a:gd name="connsiteX3" fmla="*/ 4303951 w 4310743"/>
                <a:gd name="connsiteY3" fmla="*/ 422618 h 2535657"/>
                <a:gd name="connsiteX4" fmla="*/ 4310743 w 4310743"/>
                <a:gd name="connsiteY4" fmla="*/ 654343 h 2535657"/>
                <a:gd name="connsiteX5" fmla="*/ 4303951 w 4310743"/>
                <a:gd name="connsiteY5" fmla="*/ 2113039 h 2535657"/>
                <a:gd name="connsiteX6" fmla="*/ 3881333 w 4310743"/>
                <a:gd name="connsiteY6" fmla="*/ 2535657 h 2535657"/>
                <a:gd name="connsiteX7" fmla="*/ 423250 w 4310743"/>
                <a:gd name="connsiteY7" fmla="*/ 2535657 h 2535657"/>
                <a:gd name="connsiteX8" fmla="*/ 632 w 4310743"/>
                <a:gd name="connsiteY8" fmla="*/ 2113039 h 2535657"/>
                <a:gd name="connsiteX9" fmla="*/ 0 w 4310743"/>
                <a:gd name="connsiteY9" fmla="*/ 625315 h 2535657"/>
                <a:gd name="connsiteX10" fmla="*/ 632 w 4310743"/>
                <a:gd name="connsiteY10" fmla="*/ 422618 h 253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10743" h="2535657">
                  <a:moveTo>
                    <a:pt x="632" y="422618"/>
                  </a:moveTo>
                  <a:cubicBezTo>
                    <a:pt x="632" y="189213"/>
                    <a:pt x="189845" y="0"/>
                    <a:pt x="423250" y="0"/>
                  </a:cubicBezTo>
                  <a:lnTo>
                    <a:pt x="3881333" y="0"/>
                  </a:lnTo>
                  <a:cubicBezTo>
                    <a:pt x="4114738" y="0"/>
                    <a:pt x="4303951" y="189213"/>
                    <a:pt x="4303951" y="422618"/>
                  </a:cubicBezTo>
                  <a:lnTo>
                    <a:pt x="4310743" y="654343"/>
                  </a:lnTo>
                  <a:lnTo>
                    <a:pt x="4303951" y="2113039"/>
                  </a:lnTo>
                  <a:cubicBezTo>
                    <a:pt x="4303951" y="2346444"/>
                    <a:pt x="4114738" y="2535657"/>
                    <a:pt x="3881333" y="2535657"/>
                  </a:cubicBezTo>
                  <a:lnTo>
                    <a:pt x="423250" y="2535657"/>
                  </a:lnTo>
                  <a:cubicBezTo>
                    <a:pt x="189845" y="2535657"/>
                    <a:pt x="632" y="2346444"/>
                    <a:pt x="632" y="2113039"/>
                  </a:cubicBezTo>
                  <a:cubicBezTo>
                    <a:pt x="421" y="1617131"/>
                    <a:pt x="211" y="1121223"/>
                    <a:pt x="0" y="625315"/>
                  </a:cubicBezTo>
                  <a:cubicBezTo>
                    <a:pt x="211" y="557749"/>
                    <a:pt x="421" y="490184"/>
                    <a:pt x="632" y="42261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9" name="矩形: 圆顶角 1378">
              <a:extLst>
                <a:ext uri="{FF2B5EF4-FFF2-40B4-BE49-F238E27FC236}">
                  <a16:creationId xmlns:a16="http://schemas.microsoft.com/office/drawing/2014/main" id="{1B4885B9-BBCD-8B9B-6B5B-3A282222398E}"/>
                </a:ext>
              </a:extLst>
            </p:cNvPr>
            <p:cNvSpPr/>
            <p:nvPr/>
          </p:nvSpPr>
          <p:spPr>
            <a:xfrm>
              <a:off x="5731632" y="216515"/>
              <a:ext cx="3346757" cy="515640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rgbClr val="FF0000"/>
                  </a:solidFill>
                </a:rPr>
                <a:t>(</a:t>
              </a:r>
              <a:r>
                <a:rPr lang="en-US" altLang="zh-CN" sz="2800" b="1" dirty="0" err="1">
                  <a:solidFill>
                    <a:srgbClr val="FF0000"/>
                  </a:solidFill>
                </a:rPr>
                <a:t>i</a:t>
              </a:r>
              <a:r>
                <a:rPr lang="en-US" altLang="zh-CN" sz="2800" b="1" dirty="0">
                  <a:solidFill>
                    <a:srgbClr val="FF0000"/>
                  </a:solidFill>
                </a:rPr>
                <a:t>)</a:t>
              </a:r>
              <a:r>
                <a:rPr lang="en-US" altLang="zh-CN" sz="2800" b="1" dirty="0">
                  <a:solidFill>
                    <a:schemeClr val="tx1"/>
                  </a:solidFill>
                </a:rPr>
                <a:t> Intact TE library</a:t>
              </a:r>
              <a:endParaRPr lang="zh-CN" altLang="en-US" sz="2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421" name="文本框 1420">
            <a:extLst>
              <a:ext uri="{FF2B5EF4-FFF2-40B4-BE49-F238E27FC236}">
                <a16:creationId xmlns:a16="http://schemas.microsoft.com/office/drawing/2014/main" id="{790E9662-80D8-5132-5514-6922A9DA23B9}"/>
              </a:ext>
            </a:extLst>
          </p:cNvPr>
          <p:cNvSpPr txBox="1"/>
          <p:nvPr/>
        </p:nvSpPr>
        <p:spPr>
          <a:xfrm rot="5400000">
            <a:off x="25664285" y="2798868"/>
            <a:ext cx="10563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… …</a:t>
            </a:r>
            <a:endParaRPr lang="zh-CN" altLang="en-US" sz="2800" dirty="0"/>
          </a:p>
        </p:txBody>
      </p:sp>
      <p:sp>
        <p:nvSpPr>
          <p:cNvPr id="1437" name="流程图: 多文档 1436">
            <a:extLst>
              <a:ext uri="{FF2B5EF4-FFF2-40B4-BE49-F238E27FC236}">
                <a16:creationId xmlns:a16="http://schemas.microsoft.com/office/drawing/2014/main" id="{BA584FFE-7DC4-B980-BD08-639FB32B8DEE}"/>
              </a:ext>
            </a:extLst>
          </p:cNvPr>
          <p:cNvSpPr/>
          <p:nvPr/>
        </p:nvSpPr>
        <p:spPr>
          <a:xfrm>
            <a:off x="27515778" y="164584"/>
            <a:ext cx="818277" cy="635592"/>
          </a:xfrm>
          <a:prstGeom prst="flowChartMultidocumen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2000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72" name="直接箭头连接符 271">
            <a:extLst>
              <a:ext uri="{FF2B5EF4-FFF2-40B4-BE49-F238E27FC236}">
                <a16:creationId xmlns:a16="http://schemas.microsoft.com/office/drawing/2014/main" id="{F1E7F828-AC6E-AAAB-AB4E-12A3B34674F6}"/>
              </a:ext>
            </a:extLst>
          </p:cNvPr>
          <p:cNvCxnSpPr>
            <a:cxnSpLocks/>
            <a:stCxn id="341" idx="3"/>
            <a:endCxn id="369" idx="1"/>
          </p:cNvCxnSpPr>
          <p:nvPr/>
        </p:nvCxnSpPr>
        <p:spPr>
          <a:xfrm flipV="1">
            <a:off x="11384337" y="1446257"/>
            <a:ext cx="3903489" cy="3948031"/>
          </a:xfrm>
          <a:prstGeom prst="bentConnector3">
            <a:avLst>
              <a:gd name="adj1" fmla="val 23228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流程图: 文档 278">
            <a:extLst>
              <a:ext uri="{FF2B5EF4-FFF2-40B4-BE49-F238E27FC236}">
                <a16:creationId xmlns:a16="http://schemas.microsoft.com/office/drawing/2014/main" id="{AB4017EA-31BB-7C69-F4B2-F486C18D2505}"/>
              </a:ext>
            </a:extLst>
          </p:cNvPr>
          <p:cNvSpPr/>
          <p:nvPr/>
        </p:nvSpPr>
        <p:spPr>
          <a:xfrm>
            <a:off x="14706124" y="4546161"/>
            <a:ext cx="2291615" cy="1682243"/>
          </a:xfrm>
          <a:prstGeom prst="flowChartDocumen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800" b="1" dirty="0">
                <a:solidFill>
                  <a:srgbClr val="FF0000"/>
                </a:solidFill>
              </a:rPr>
              <a:t>(f)</a:t>
            </a:r>
            <a:r>
              <a:rPr lang="en-US" altLang="zh-CN" sz="2800" b="1" dirty="0">
                <a:solidFill>
                  <a:schemeClr val="tx1"/>
                </a:solidFill>
              </a:rPr>
              <a:t> Determine fine-grained TE </a:t>
            </a:r>
            <a:r>
              <a:rPr lang="en-US" altLang="zh-CN" sz="2800" b="1" dirty="0" err="1">
                <a:solidFill>
                  <a:schemeClr val="tx1"/>
                </a:solidFill>
              </a:rPr>
              <a:t>boudaries</a:t>
            </a:r>
            <a:endParaRPr lang="en-US" altLang="zh-CN" sz="2800" b="1" dirty="0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94" name="曲线连接符 646">
            <a:extLst>
              <a:ext uri="{FF2B5EF4-FFF2-40B4-BE49-F238E27FC236}">
                <a16:creationId xmlns:a16="http://schemas.microsoft.com/office/drawing/2014/main" id="{EE305055-D12C-5569-1572-08B8A73544E0}"/>
              </a:ext>
            </a:extLst>
          </p:cNvPr>
          <p:cNvCxnSpPr>
            <a:cxnSpLocks/>
            <a:stCxn id="279" idx="2"/>
            <a:endCxn id="346" idx="1"/>
          </p:cNvCxnSpPr>
          <p:nvPr/>
        </p:nvCxnSpPr>
        <p:spPr>
          <a:xfrm flipH="1">
            <a:off x="15470016" y="6117189"/>
            <a:ext cx="381916" cy="195602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曲线连接符 646">
            <a:extLst>
              <a:ext uri="{FF2B5EF4-FFF2-40B4-BE49-F238E27FC236}">
                <a16:creationId xmlns:a16="http://schemas.microsoft.com/office/drawing/2014/main" id="{C32E716F-C88C-440A-BB2A-D254CA8257FC}"/>
              </a:ext>
            </a:extLst>
          </p:cNvPr>
          <p:cNvCxnSpPr>
            <a:cxnSpLocks/>
            <a:stCxn id="279" idx="2"/>
            <a:endCxn id="346" idx="2"/>
          </p:cNvCxnSpPr>
          <p:nvPr/>
        </p:nvCxnSpPr>
        <p:spPr>
          <a:xfrm>
            <a:off x="15851932" y="6117189"/>
            <a:ext cx="11374729" cy="195602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文本框 332">
            <a:extLst>
              <a:ext uri="{FF2B5EF4-FFF2-40B4-BE49-F238E27FC236}">
                <a16:creationId xmlns:a16="http://schemas.microsoft.com/office/drawing/2014/main" id="{50A82B29-61AC-7D5D-316A-B041136D81F2}"/>
              </a:ext>
            </a:extLst>
          </p:cNvPr>
          <p:cNvSpPr txBox="1"/>
          <p:nvPr/>
        </p:nvSpPr>
        <p:spPr>
          <a:xfrm>
            <a:off x="1367495" y="14429455"/>
            <a:ext cx="178007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(k)</a:t>
            </a:r>
            <a:r>
              <a:rPr lang="en-US" altLang="zh-CN" sz="2800" b="1" dirty="0">
                <a:solidFill>
                  <a:schemeClr val="tx1"/>
                </a:solidFill>
              </a:rPr>
              <a:t> FMEA</a:t>
            </a:r>
            <a:endParaRPr lang="zh-CN" altLang="en-US" sz="2800" b="1" dirty="0"/>
          </a:p>
        </p:txBody>
      </p:sp>
      <p:cxnSp>
        <p:nvCxnSpPr>
          <p:cNvPr id="361" name="直接箭头连接符 360">
            <a:extLst>
              <a:ext uri="{FF2B5EF4-FFF2-40B4-BE49-F238E27FC236}">
                <a16:creationId xmlns:a16="http://schemas.microsoft.com/office/drawing/2014/main" id="{A96332DC-9C02-0E9C-4843-21209AEE732E}"/>
              </a:ext>
            </a:extLst>
          </p:cNvPr>
          <p:cNvCxnSpPr>
            <a:cxnSpLocks/>
            <a:stCxn id="341" idx="3"/>
            <a:endCxn id="866" idx="0"/>
          </p:cNvCxnSpPr>
          <p:nvPr/>
        </p:nvCxnSpPr>
        <p:spPr>
          <a:xfrm flipV="1">
            <a:off x="11384337" y="4530931"/>
            <a:ext cx="9275141" cy="863357"/>
          </a:xfrm>
          <a:prstGeom prst="bentConnector4">
            <a:avLst>
              <a:gd name="adj1" fmla="val 19255"/>
              <a:gd name="adj2" fmla="val 225666"/>
            </a:avLst>
          </a:prstGeom>
          <a:ln w="762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矩形 379">
            <a:extLst>
              <a:ext uri="{FF2B5EF4-FFF2-40B4-BE49-F238E27FC236}">
                <a16:creationId xmlns:a16="http://schemas.microsoft.com/office/drawing/2014/main" id="{5742BEFA-D4B6-4371-4C2C-2F8D6671F567}"/>
              </a:ext>
            </a:extLst>
          </p:cNvPr>
          <p:cNvSpPr/>
          <p:nvPr/>
        </p:nvSpPr>
        <p:spPr>
          <a:xfrm>
            <a:off x="1380593" y="8233840"/>
            <a:ext cx="10173865" cy="3419868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81" name="文本框 380">
            <a:extLst>
              <a:ext uri="{FF2B5EF4-FFF2-40B4-BE49-F238E27FC236}">
                <a16:creationId xmlns:a16="http://schemas.microsoft.com/office/drawing/2014/main" id="{04437034-FD5A-374A-3369-0B8F4BD5DC26}"/>
              </a:ext>
            </a:extLst>
          </p:cNvPr>
          <p:cNvSpPr txBox="1"/>
          <p:nvPr/>
        </p:nvSpPr>
        <p:spPr>
          <a:xfrm>
            <a:off x="1417935" y="10531704"/>
            <a:ext cx="31986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solidFill>
                  <a:srgbClr val="FF0000"/>
                </a:solidFill>
              </a:rPr>
              <a:t>(j)</a:t>
            </a: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r>
              <a:rPr lang="en-US" altLang="zh-CN" sz="2800" b="1" dirty="0" err="1">
                <a:solidFill>
                  <a:schemeClr val="tx1"/>
                </a:solidFill>
              </a:rPr>
              <a:t>RepeatMasking</a:t>
            </a:r>
            <a:r>
              <a:rPr lang="en-US" altLang="zh-CN" sz="2800" b="1" dirty="0">
                <a:solidFill>
                  <a:schemeClr val="tx1"/>
                </a:solidFill>
              </a:rPr>
              <a:t> </a:t>
            </a:r>
            <a:endParaRPr lang="zh-CN" altLang="en-US" sz="2800" b="1" dirty="0"/>
          </a:p>
        </p:txBody>
      </p:sp>
      <p:sp>
        <p:nvSpPr>
          <p:cNvPr id="382" name="矩形 381">
            <a:extLst>
              <a:ext uri="{FF2B5EF4-FFF2-40B4-BE49-F238E27FC236}">
                <a16:creationId xmlns:a16="http://schemas.microsoft.com/office/drawing/2014/main" id="{97A7A2B8-A2E0-DA18-3788-F31AED4CCE4E}"/>
              </a:ext>
            </a:extLst>
          </p:cNvPr>
          <p:cNvSpPr/>
          <p:nvPr/>
        </p:nvSpPr>
        <p:spPr>
          <a:xfrm>
            <a:off x="1380593" y="11858177"/>
            <a:ext cx="10144791" cy="39646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86" name="任意多边形: 形状 385">
            <a:extLst>
              <a:ext uri="{FF2B5EF4-FFF2-40B4-BE49-F238E27FC236}">
                <a16:creationId xmlns:a16="http://schemas.microsoft.com/office/drawing/2014/main" id="{D336DDA1-4406-52D4-9CF2-DF8094F7ACD2}"/>
              </a:ext>
            </a:extLst>
          </p:cNvPr>
          <p:cNvSpPr/>
          <p:nvPr/>
        </p:nvSpPr>
        <p:spPr>
          <a:xfrm>
            <a:off x="1567543" y="6284686"/>
            <a:ext cx="8926286" cy="1727200"/>
          </a:xfrm>
          <a:custGeom>
            <a:avLst/>
            <a:gdLst>
              <a:gd name="connsiteX0" fmla="*/ 4310743 w 8926286"/>
              <a:gd name="connsiteY0" fmla="*/ 0 h 1727200"/>
              <a:gd name="connsiteX1" fmla="*/ 0 w 8926286"/>
              <a:gd name="connsiteY1" fmla="*/ 1727200 h 1727200"/>
              <a:gd name="connsiteX2" fmla="*/ 8926286 w 8926286"/>
              <a:gd name="connsiteY2" fmla="*/ 1727200 h 1727200"/>
              <a:gd name="connsiteX3" fmla="*/ 4310743 w 8926286"/>
              <a:gd name="connsiteY3" fmla="*/ 0 h 172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926286" h="1727200">
                <a:moveTo>
                  <a:pt x="4310743" y="0"/>
                </a:moveTo>
                <a:lnTo>
                  <a:pt x="0" y="1727200"/>
                </a:lnTo>
                <a:lnTo>
                  <a:pt x="8926286" y="1727200"/>
                </a:lnTo>
                <a:lnTo>
                  <a:pt x="4310743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8" name="任意多边形: 形状 387">
            <a:extLst>
              <a:ext uri="{FF2B5EF4-FFF2-40B4-BE49-F238E27FC236}">
                <a16:creationId xmlns:a16="http://schemas.microsoft.com/office/drawing/2014/main" id="{B1A8D132-9A77-3F5E-97E6-F8E0C66A8A11}"/>
              </a:ext>
            </a:extLst>
          </p:cNvPr>
          <p:cNvSpPr/>
          <p:nvPr/>
        </p:nvSpPr>
        <p:spPr>
          <a:xfrm>
            <a:off x="15544800" y="6183086"/>
            <a:ext cx="10900229" cy="1828800"/>
          </a:xfrm>
          <a:custGeom>
            <a:avLst/>
            <a:gdLst>
              <a:gd name="connsiteX0" fmla="*/ 362857 w 10900229"/>
              <a:gd name="connsiteY0" fmla="*/ 0 h 1828800"/>
              <a:gd name="connsiteX1" fmla="*/ 0 w 10900229"/>
              <a:gd name="connsiteY1" fmla="*/ 1799771 h 1828800"/>
              <a:gd name="connsiteX2" fmla="*/ 10900229 w 10900229"/>
              <a:gd name="connsiteY2" fmla="*/ 1828800 h 1828800"/>
              <a:gd name="connsiteX3" fmla="*/ 362857 w 10900229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900229" h="1828800">
                <a:moveTo>
                  <a:pt x="362857" y="0"/>
                </a:moveTo>
                <a:lnTo>
                  <a:pt x="0" y="1799771"/>
                </a:lnTo>
                <a:lnTo>
                  <a:pt x="10900229" y="1828800"/>
                </a:lnTo>
                <a:lnTo>
                  <a:pt x="362857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4" name="文本框 403">
            <a:extLst>
              <a:ext uri="{FF2B5EF4-FFF2-40B4-BE49-F238E27FC236}">
                <a16:creationId xmlns:a16="http://schemas.microsoft.com/office/drawing/2014/main" id="{4DC38A84-1BFE-D78B-8759-C1234C104A5F}"/>
              </a:ext>
            </a:extLst>
          </p:cNvPr>
          <p:cNvSpPr txBox="1"/>
          <p:nvPr/>
        </p:nvSpPr>
        <p:spPr>
          <a:xfrm rot="5400000">
            <a:off x="18888068" y="13066062"/>
            <a:ext cx="49893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/>
              <a:t>…</a:t>
            </a:r>
            <a:endParaRPr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987117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:a16="http://schemas.microsoft.com/office/drawing/2014/main" id="{2722654F-75B0-FE26-13F8-C8973B930333}"/>
              </a:ext>
            </a:extLst>
          </p:cNvPr>
          <p:cNvGrpSpPr/>
          <p:nvPr/>
        </p:nvGrpSpPr>
        <p:grpSpPr>
          <a:xfrm>
            <a:off x="2213776" y="1979798"/>
            <a:ext cx="6538337" cy="4232316"/>
            <a:chOff x="5731632" y="216514"/>
            <a:chExt cx="3346759" cy="2280145"/>
          </a:xfrm>
        </p:grpSpPr>
        <p:sp>
          <p:nvSpPr>
            <p:cNvPr id="5" name="矩形: 圆角 2">
              <a:extLst>
                <a:ext uri="{FF2B5EF4-FFF2-40B4-BE49-F238E27FC236}">
                  <a16:creationId xmlns:a16="http://schemas.microsoft.com/office/drawing/2014/main" id="{AB74B4D5-B85B-CCBD-DACE-28EFB5D563D2}"/>
                </a:ext>
              </a:extLst>
            </p:cNvPr>
            <p:cNvSpPr/>
            <p:nvPr/>
          </p:nvSpPr>
          <p:spPr>
            <a:xfrm>
              <a:off x="5731633" y="216515"/>
              <a:ext cx="3346758" cy="2280144"/>
            </a:xfrm>
            <a:custGeom>
              <a:avLst/>
              <a:gdLst>
                <a:gd name="connsiteX0" fmla="*/ 0 w 4303319"/>
                <a:gd name="connsiteY0" fmla="*/ 422618 h 2535657"/>
                <a:gd name="connsiteX1" fmla="*/ 422618 w 4303319"/>
                <a:gd name="connsiteY1" fmla="*/ 0 h 2535657"/>
                <a:gd name="connsiteX2" fmla="*/ 3880701 w 4303319"/>
                <a:gd name="connsiteY2" fmla="*/ 0 h 2535657"/>
                <a:gd name="connsiteX3" fmla="*/ 4303319 w 4303319"/>
                <a:gd name="connsiteY3" fmla="*/ 422618 h 2535657"/>
                <a:gd name="connsiteX4" fmla="*/ 4303319 w 4303319"/>
                <a:gd name="connsiteY4" fmla="*/ 2113039 h 2535657"/>
                <a:gd name="connsiteX5" fmla="*/ 3880701 w 4303319"/>
                <a:gd name="connsiteY5" fmla="*/ 2535657 h 2535657"/>
                <a:gd name="connsiteX6" fmla="*/ 422618 w 4303319"/>
                <a:gd name="connsiteY6" fmla="*/ 2535657 h 2535657"/>
                <a:gd name="connsiteX7" fmla="*/ 0 w 4303319"/>
                <a:gd name="connsiteY7" fmla="*/ 2113039 h 2535657"/>
                <a:gd name="connsiteX8" fmla="*/ 0 w 4303319"/>
                <a:gd name="connsiteY8" fmla="*/ 422618 h 2535657"/>
                <a:gd name="connsiteX0" fmla="*/ 632 w 4303951"/>
                <a:gd name="connsiteY0" fmla="*/ 422618 h 2535657"/>
                <a:gd name="connsiteX1" fmla="*/ 423250 w 4303951"/>
                <a:gd name="connsiteY1" fmla="*/ 0 h 2535657"/>
                <a:gd name="connsiteX2" fmla="*/ 3881333 w 4303951"/>
                <a:gd name="connsiteY2" fmla="*/ 0 h 2535657"/>
                <a:gd name="connsiteX3" fmla="*/ 4303951 w 4303951"/>
                <a:gd name="connsiteY3" fmla="*/ 422618 h 2535657"/>
                <a:gd name="connsiteX4" fmla="*/ 4303951 w 4303951"/>
                <a:gd name="connsiteY4" fmla="*/ 2113039 h 2535657"/>
                <a:gd name="connsiteX5" fmla="*/ 3881333 w 4303951"/>
                <a:gd name="connsiteY5" fmla="*/ 2535657 h 2535657"/>
                <a:gd name="connsiteX6" fmla="*/ 423250 w 4303951"/>
                <a:gd name="connsiteY6" fmla="*/ 2535657 h 2535657"/>
                <a:gd name="connsiteX7" fmla="*/ 632 w 4303951"/>
                <a:gd name="connsiteY7" fmla="*/ 2113039 h 2535657"/>
                <a:gd name="connsiteX8" fmla="*/ 0 w 4303951"/>
                <a:gd name="connsiteY8" fmla="*/ 625315 h 2535657"/>
                <a:gd name="connsiteX9" fmla="*/ 632 w 4303951"/>
                <a:gd name="connsiteY9" fmla="*/ 422618 h 2535657"/>
                <a:gd name="connsiteX0" fmla="*/ 632 w 4310743"/>
                <a:gd name="connsiteY0" fmla="*/ 422618 h 2535657"/>
                <a:gd name="connsiteX1" fmla="*/ 423250 w 4310743"/>
                <a:gd name="connsiteY1" fmla="*/ 0 h 2535657"/>
                <a:gd name="connsiteX2" fmla="*/ 3881333 w 4310743"/>
                <a:gd name="connsiteY2" fmla="*/ 0 h 2535657"/>
                <a:gd name="connsiteX3" fmla="*/ 4303951 w 4310743"/>
                <a:gd name="connsiteY3" fmla="*/ 422618 h 2535657"/>
                <a:gd name="connsiteX4" fmla="*/ 4310743 w 4310743"/>
                <a:gd name="connsiteY4" fmla="*/ 654343 h 2535657"/>
                <a:gd name="connsiteX5" fmla="*/ 4303951 w 4310743"/>
                <a:gd name="connsiteY5" fmla="*/ 2113039 h 2535657"/>
                <a:gd name="connsiteX6" fmla="*/ 3881333 w 4310743"/>
                <a:gd name="connsiteY6" fmla="*/ 2535657 h 2535657"/>
                <a:gd name="connsiteX7" fmla="*/ 423250 w 4310743"/>
                <a:gd name="connsiteY7" fmla="*/ 2535657 h 2535657"/>
                <a:gd name="connsiteX8" fmla="*/ 632 w 4310743"/>
                <a:gd name="connsiteY8" fmla="*/ 2113039 h 2535657"/>
                <a:gd name="connsiteX9" fmla="*/ 0 w 4310743"/>
                <a:gd name="connsiteY9" fmla="*/ 625315 h 2535657"/>
                <a:gd name="connsiteX10" fmla="*/ 632 w 4310743"/>
                <a:gd name="connsiteY10" fmla="*/ 422618 h 2535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310743" h="2535657">
                  <a:moveTo>
                    <a:pt x="632" y="422618"/>
                  </a:moveTo>
                  <a:cubicBezTo>
                    <a:pt x="632" y="189213"/>
                    <a:pt x="189845" y="0"/>
                    <a:pt x="423250" y="0"/>
                  </a:cubicBezTo>
                  <a:lnTo>
                    <a:pt x="3881333" y="0"/>
                  </a:lnTo>
                  <a:cubicBezTo>
                    <a:pt x="4114738" y="0"/>
                    <a:pt x="4303951" y="189213"/>
                    <a:pt x="4303951" y="422618"/>
                  </a:cubicBezTo>
                  <a:lnTo>
                    <a:pt x="4310743" y="654343"/>
                  </a:lnTo>
                  <a:lnTo>
                    <a:pt x="4303951" y="2113039"/>
                  </a:lnTo>
                  <a:cubicBezTo>
                    <a:pt x="4303951" y="2346444"/>
                    <a:pt x="4114738" y="2535657"/>
                    <a:pt x="3881333" y="2535657"/>
                  </a:cubicBezTo>
                  <a:lnTo>
                    <a:pt x="423250" y="2535657"/>
                  </a:lnTo>
                  <a:cubicBezTo>
                    <a:pt x="189845" y="2535657"/>
                    <a:pt x="632" y="2346444"/>
                    <a:pt x="632" y="2113039"/>
                  </a:cubicBezTo>
                  <a:cubicBezTo>
                    <a:pt x="421" y="1617131"/>
                    <a:pt x="211" y="1121223"/>
                    <a:pt x="0" y="625315"/>
                  </a:cubicBezTo>
                  <a:cubicBezTo>
                    <a:pt x="211" y="557749"/>
                    <a:pt x="421" y="490184"/>
                    <a:pt x="632" y="422618"/>
                  </a:cubicBezTo>
                  <a:close/>
                </a:path>
              </a:pathLst>
            </a:custGeom>
            <a:noFill/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: 圆顶角 5">
              <a:extLst>
                <a:ext uri="{FF2B5EF4-FFF2-40B4-BE49-F238E27FC236}">
                  <a16:creationId xmlns:a16="http://schemas.microsoft.com/office/drawing/2014/main" id="{A9481215-DFB2-7BA0-585E-A50EEA922924}"/>
                </a:ext>
              </a:extLst>
            </p:cNvPr>
            <p:cNvSpPr/>
            <p:nvPr/>
          </p:nvSpPr>
          <p:spPr>
            <a:xfrm>
              <a:off x="5731632" y="216514"/>
              <a:ext cx="3346757" cy="702242"/>
            </a:xfrm>
            <a:prstGeom prst="round2Same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rgbClr val="FF0000"/>
                  </a:solidFill>
                </a:rPr>
                <a:t>(e)</a:t>
              </a:r>
              <a:r>
                <a:rPr lang="en-US" altLang="zh-CN" sz="2800" b="1" dirty="0">
                  <a:solidFill>
                    <a:schemeClr val="tx1"/>
                  </a:solidFill>
                </a:rPr>
                <a:t> Filtering tandem repeats</a:t>
              </a:r>
              <a:endParaRPr lang="zh-CN" altLang="en-US" sz="2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9722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矩形 648"/>
          <p:cNvSpPr/>
          <p:nvPr/>
        </p:nvSpPr>
        <p:spPr>
          <a:xfrm>
            <a:off x="266368" y="2037300"/>
            <a:ext cx="15128979" cy="442340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pSp>
        <p:nvGrpSpPr>
          <p:cNvPr id="109" name="组合 108"/>
          <p:cNvGrpSpPr/>
          <p:nvPr/>
        </p:nvGrpSpPr>
        <p:grpSpPr>
          <a:xfrm>
            <a:off x="4310407" y="2351384"/>
            <a:ext cx="8169445" cy="3971709"/>
            <a:chOff x="16527320" y="302880"/>
            <a:chExt cx="8169445" cy="3971709"/>
          </a:xfrm>
        </p:grpSpPr>
        <p:sp>
          <p:nvSpPr>
            <p:cNvPr id="580" name="矩形 579"/>
            <p:cNvSpPr/>
            <p:nvPr/>
          </p:nvSpPr>
          <p:spPr>
            <a:xfrm>
              <a:off x="16527320" y="1520678"/>
              <a:ext cx="7818580" cy="28589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581" name="直接箭头连接符 580"/>
            <p:cNvCxnSpPr/>
            <p:nvPr/>
          </p:nvCxnSpPr>
          <p:spPr>
            <a:xfrm>
              <a:off x="20454198" y="2105933"/>
              <a:ext cx="0" cy="1064866"/>
            </a:xfrm>
            <a:prstGeom prst="straightConnector1">
              <a:avLst/>
            </a:prstGeom>
            <a:ln w="19050">
              <a:solidFill>
                <a:schemeClr val="tx1">
                  <a:lumMod val="95000"/>
                  <a:lumOff val="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7" name="矩形 666"/>
            <p:cNvSpPr/>
            <p:nvPr/>
          </p:nvSpPr>
          <p:spPr>
            <a:xfrm>
              <a:off x="20721317" y="2226359"/>
              <a:ext cx="3975448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zh-CN" sz="2400" b="1" dirty="0"/>
                <a:t>FMEA algorithm</a:t>
              </a:r>
              <a:endParaRPr lang="zh-CN" altLang="en-US" sz="2400" b="1" dirty="0"/>
            </a:p>
          </p:txBody>
        </p:sp>
        <p:sp>
          <p:nvSpPr>
            <p:cNvPr id="669" name="矩形 668"/>
            <p:cNvSpPr/>
            <p:nvPr/>
          </p:nvSpPr>
          <p:spPr>
            <a:xfrm>
              <a:off x="16527320" y="3988691"/>
              <a:ext cx="7818579" cy="285898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5" name="矩形 684"/>
            <p:cNvSpPr/>
            <p:nvPr/>
          </p:nvSpPr>
          <p:spPr>
            <a:xfrm>
              <a:off x="17674486" y="3994083"/>
              <a:ext cx="5372564" cy="279942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2" name="文本框 711"/>
            <p:cNvSpPr txBox="1"/>
            <p:nvPr/>
          </p:nvSpPr>
          <p:spPr>
            <a:xfrm>
              <a:off x="19538186" y="880900"/>
              <a:ext cx="19067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b="1" dirty="0"/>
                <a:t>Raw repeats</a:t>
              </a:r>
            </a:p>
          </p:txBody>
        </p:sp>
        <p:sp>
          <p:nvSpPr>
            <p:cNvPr id="12" name="矩形 11"/>
            <p:cNvSpPr/>
            <p:nvPr/>
          </p:nvSpPr>
          <p:spPr>
            <a:xfrm>
              <a:off x="17473054" y="302880"/>
              <a:ext cx="609981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2800" b="1" dirty="0"/>
                <a:t>(A) Determine coarse-grained boundary</a:t>
              </a:r>
              <a:endParaRPr lang="zh-CN" altLang="en-US" sz="2800" b="1" dirty="0"/>
            </a:p>
          </p:txBody>
        </p:sp>
      </p:grpSp>
      <p:sp>
        <p:nvSpPr>
          <p:cNvPr id="648" name="矩形 647"/>
          <p:cNvSpPr/>
          <p:nvPr/>
        </p:nvSpPr>
        <p:spPr>
          <a:xfrm>
            <a:off x="266368" y="6446247"/>
            <a:ext cx="15105774" cy="6918000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72" name="矩形 671"/>
          <p:cNvSpPr/>
          <p:nvPr/>
        </p:nvSpPr>
        <p:spPr>
          <a:xfrm>
            <a:off x="7260413" y="6783138"/>
            <a:ext cx="56776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(C) Check the robust of the evidence</a:t>
            </a:r>
            <a:endParaRPr lang="zh-CN" altLang="en-US" sz="2800" b="1" dirty="0"/>
          </a:p>
        </p:txBody>
      </p:sp>
      <p:sp>
        <p:nvSpPr>
          <p:cNvPr id="579" name="矩形 578"/>
          <p:cNvSpPr/>
          <p:nvPr/>
        </p:nvSpPr>
        <p:spPr>
          <a:xfrm>
            <a:off x="4378588" y="8365592"/>
            <a:ext cx="9214429" cy="2742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2" name="矩形 601"/>
          <p:cNvSpPr/>
          <p:nvPr/>
        </p:nvSpPr>
        <p:spPr>
          <a:xfrm>
            <a:off x="7175739" y="12433878"/>
            <a:ext cx="3538492" cy="27061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3" name="直接连接符 602"/>
          <p:cNvCxnSpPr/>
          <p:nvPr/>
        </p:nvCxnSpPr>
        <p:spPr>
          <a:xfrm flipV="1">
            <a:off x="6985636" y="12569174"/>
            <a:ext cx="190103" cy="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接连接符 603"/>
          <p:cNvCxnSpPr/>
          <p:nvPr/>
        </p:nvCxnSpPr>
        <p:spPr>
          <a:xfrm flipV="1">
            <a:off x="10718113" y="12569150"/>
            <a:ext cx="164562" cy="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5" name="组合 654"/>
          <p:cNvGrpSpPr/>
          <p:nvPr/>
        </p:nvGrpSpPr>
        <p:grpSpPr>
          <a:xfrm>
            <a:off x="6087544" y="12433860"/>
            <a:ext cx="877721" cy="270608"/>
            <a:chOff x="14204038" y="12858750"/>
            <a:chExt cx="877721" cy="270608"/>
          </a:xfrm>
        </p:grpSpPr>
        <p:cxnSp>
          <p:nvCxnSpPr>
            <p:cNvPr id="656" name="直接箭头连接符 655"/>
            <p:cNvCxnSpPr>
              <a:stCxn id="657" idx="3"/>
              <a:endCxn id="658" idx="3"/>
            </p:cNvCxnSpPr>
            <p:nvPr/>
          </p:nvCxnSpPr>
          <p:spPr>
            <a:xfrm flipV="1">
              <a:off x="14602981" y="12994049"/>
              <a:ext cx="478778" cy="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7" name="矩形 656"/>
            <p:cNvSpPr/>
            <p:nvPr/>
          </p:nvSpPr>
          <p:spPr>
            <a:xfrm>
              <a:off x="14214326" y="12858750"/>
              <a:ext cx="388655" cy="2706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8" name="矩形 657"/>
            <p:cNvSpPr/>
            <p:nvPr/>
          </p:nvSpPr>
          <p:spPr>
            <a:xfrm>
              <a:off x="14204038" y="12858750"/>
              <a:ext cx="877721" cy="2705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59" name="组合 658"/>
          <p:cNvGrpSpPr/>
          <p:nvPr/>
        </p:nvGrpSpPr>
        <p:grpSpPr>
          <a:xfrm rot="10800000">
            <a:off x="10886558" y="12433845"/>
            <a:ext cx="877721" cy="270608"/>
            <a:chOff x="14204038" y="12858750"/>
            <a:chExt cx="877721" cy="270608"/>
          </a:xfrm>
        </p:grpSpPr>
        <p:cxnSp>
          <p:nvCxnSpPr>
            <p:cNvPr id="661" name="直接箭头连接符 660"/>
            <p:cNvCxnSpPr>
              <a:stCxn id="662" idx="3"/>
              <a:endCxn id="663" idx="3"/>
            </p:cNvCxnSpPr>
            <p:nvPr/>
          </p:nvCxnSpPr>
          <p:spPr>
            <a:xfrm flipV="1">
              <a:off x="14602981" y="12994049"/>
              <a:ext cx="478778" cy="5"/>
            </a:xfrm>
            <a:prstGeom prst="straightConnector1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2" name="矩形 661"/>
            <p:cNvSpPr/>
            <p:nvPr/>
          </p:nvSpPr>
          <p:spPr>
            <a:xfrm>
              <a:off x="14214326" y="12858750"/>
              <a:ext cx="388655" cy="27060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3" name="矩形 662"/>
            <p:cNvSpPr/>
            <p:nvPr/>
          </p:nvSpPr>
          <p:spPr>
            <a:xfrm>
              <a:off x="14204038" y="12858750"/>
              <a:ext cx="877721" cy="27059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665" name="矩形 664"/>
          <p:cNvSpPr/>
          <p:nvPr/>
        </p:nvSpPr>
        <p:spPr>
          <a:xfrm>
            <a:off x="6049173" y="11786146"/>
            <a:ext cx="901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TIR</a:t>
            </a:r>
            <a:endParaRPr lang="zh-CN" altLang="en-US" sz="2400" b="1" dirty="0"/>
          </a:p>
        </p:txBody>
      </p:sp>
      <p:sp>
        <p:nvSpPr>
          <p:cNvPr id="666" name="矩形 665"/>
          <p:cNvSpPr/>
          <p:nvPr/>
        </p:nvSpPr>
        <p:spPr>
          <a:xfrm>
            <a:off x="10940649" y="11785607"/>
            <a:ext cx="9017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TIR</a:t>
            </a:r>
            <a:endParaRPr lang="zh-CN" altLang="en-US" sz="2400" b="1" dirty="0"/>
          </a:p>
        </p:txBody>
      </p:sp>
      <p:cxnSp>
        <p:nvCxnSpPr>
          <p:cNvPr id="701" name="直接箭头连接符 700"/>
          <p:cNvCxnSpPr/>
          <p:nvPr/>
        </p:nvCxnSpPr>
        <p:spPr>
          <a:xfrm>
            <a:off x="8851865" y="11315130"/>
            <a:ext cx="0" cy="106486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1" name="矩形 480"/>
          <p:cNvSpPr/>
          <p:nvPr/>
        </p:nvSpPr>
        <p:spPr>
          <a:xfrm>
            <a:off x="4378589" y="8359856"/>
            <a:ext cx="403536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2" name="等腰三角形 481"/>
          <p:cNvSpPr/>
          <p:nvPr/>
        </p:nvSpPr>
        <p:spPr>
          <a:xfrm>
            <a:off x="4378589" y="8370412"/>
            <a:ext cx="362710" cy="26290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3" name="矩形 482"/>
          <p:cNvSpPr/>
          <p:nvPr/>
        </p:nvSpPr>
        <p:spPr>
          <a:xfrm>
            <a:off x="4321928" y="8719204"/>
            <a:ext cx="74042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TSD</a:t>
            </a:r>
            <a:endParaRPr lang="zh-CN" altLang="en-US" sz="2400" b="1" dirty="0"/>
          </a:p>
        </p:txBody>
      </p:sp>
      <p:sp>
        <p:nvSpPr>
          <p:cNvPr id="489" name="矩形 488"/>
          <p:cNvSpPr/>
          <p:nvPr/>
        </p:nvSpPr>
        <p:spPr>
          <a:xfrm>
            <a:off x="13201992" y="8359856"/>
            <a:ext cx="391025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0" name="等腰三角形 489"/>
          <p:cNvSpPr/>
          <p:nvPr/>
        </p:nvSpPr>
        <p:spPr>
          <a:xfrm>
            <a:off x="13230307" y="8365973"/>
            <a:ext cx="362710" cy="26290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1" name="矩形 490"/>
          <p:cNvSpPr/>
          <p:nvPr/>
        </p:nvSpPr>
        <p:spPr>
          <a:xfrm>
            <a:off x="13036485" y="8719116"/>
            <a:ext cx="8389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TSD</a:t>
            </a:r>
            <a:endParaRPr lang="zh-CN" altLang="en-US" sz="2400" b="1" dirty="0"/>
          </a:p>
        </p:txBody>
      </p:sp>
      <p:sp>
        <p:nvSpPr>
          <p:cNvPr id="492" name="矩形 491"/>
          <p:cNvSpPr/>
          <p:nvPr/>
        </p:nvSpPr>
        <p:spPr>
          <a:xfrm>
            <a:off x="4783030" y="8365592"/>
            <a:ext cx="3169058" cy="2799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3" name="矩形 492"/>
          <p:cNvSpPr/>
          <p:nvPr/>
        </p:nvSpPr>
        <p:spPr>
          <a:xfrm>
            <a:off x="9806998" y="8359856"/>
            <a:ext cx="3394994" cy="2799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4" name="矩形 493"/>
          <p:cNvSpPr/>
          <p:nvPr/>
        </p:nvSpPr>
        <p:spPr>
          <a:xfrm>
            <a:off x="4369910" y="9300208"/>
            <a:ext cx="9214429" cy="2742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5" name="矩形 494"/>
          <p:cNvSpPr/>
          <p:nvPr/>
        </p:nvSpPr>
        <p:spPr>
          <a:xfrm>
            <a:off x="4369911" y="9294472"/>
            <a:ext cx="403536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6" name="等腰三角形 495"/>
          <p:cNvSpPr/>
          <p:nvPr/>
        </p:nvSpPr>
        <p:spPr>
          <a:xfrm>
            <a:off x="4369911" y="9305028"/>
            <a:ext cx="362710" cy="26290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7" name="矩形 496"/>
          <p:cNvSpPr/>
          <p:nvPr/>
        </p:nvSpPr>
        <p:spPr>
          <a:xfrm>
            <a:off x="4374609" y="9653732"/>
            <a:ext cx="68774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TSD</a:t>
            </a:r>
            <a:endParaRPr lang="zh-CN" altLang="en-US" sz="2400" b="1" dirty="0"/>
          </a:p>
        </p:txBody>
      </p:sp>
      <p:sp>
        <p:nvSpPr>
          <p:cNvPr id="498" name="矩形 497"/>
          <p:cNvSpPr/>
          <p:nvPr/>
        </p:nvSpPr>
        <p:spPr>
          <a:xfrm>
            <a:off x="13193314" y="9294472"/>
            <a:ext cx="391025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9" name="等腰三角形 498"/>
          <p:cNvSpPr/>
          <p:nvPr/>
        </p:nvSpPr>
        <p:spPr>
          <a:xfrm>
            <a:off x="13221629" y="9300589"/>
            <a:ext cx="362710" cy="26290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0" name="矩形 499"/>
          <p:cNvSpPr/>
          <p:nvPr/>
        </p:nvSpPr>
        <p:spPr>
          <a:xfrm>
            <a:off x="13064426" y="9653732"/>
            <a:ext cx="76566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TSD</a:t>
            </a:r>
            <a:endParaRPr lang="zh-CN" altLang="en-US" sz="2400" b="1" dirty="0"/>
          </a:p>
        </p:txBody>
      </p:sp>
      <p:sp>
        <p:nvSpPr>
          <p:cNvPr id="502" name="矩形 501"/>
          <p:cNvSpPr/>
          <p:nvPr/>
        </p:nvSpPr>
        <p:spPr>
          <a:xfrm>
            <a:off x="4774352" y="9300208"/>
            <a:ext cx="3169058" cy="2799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3" name="矩形 502"/>
          <p:cNvSpPr/>
          <p:nvPr/>
        </p:nvSpPr>
        <p:spPr>
          <a:xfrm>
            <a:off x="9798320" y="9281772"/>
            <a:ext cx="3394994" cy="2926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4" name="矩形 503"/>
          <p:cNvSpPr/>
          <p:nvPr/>
        </p:nvSpPr>
        <p:spPr>
          <a:xfrm>
            <a:off x="4328179" y="10941531"/>
            <a:ext cx="9214429" cy="27420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5" name="矩形 504"/>
          <p:cNvSpPr/>
          <p:nvPr/>
        </p:nvSpPr>
        <p:spPr>
          <a:xfrm>
            <a:off x="4328180" y="10935795"/>
            <a:ext cx="403536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6" name="等腰三角形 505"/>
          <p:cNvSpPr/>
          <p:nvPr/>
        </p:nvSpPr>
        <p:spPr>
          <a:xfrm>
            <a:off x="4328180" y="10946351"/>
            <a:ext cx="362710" cy="26290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7" name="矩形 506"/>
          <p:cNvSpPr/>
          <p:nvPr/>
        </p:nvSpPr>
        <p:spPr>
          <a:xfrm>
            <a:off x="4315295" y="11295055"/>
            <a:ext cx="8063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TSD</a:t>
            </a:r>
            <a:endParaRPr lang="zh-CN" altLang="en-US" sz="2400" b="1" dirty="0"/>
          </a:p>
        </p:txBody>
      </p:sp>
      <p:sp>
        <p:nvSpPr>
          <p:cNvPr id="508" name="矩形 507"/>
          <p:cNvSpPr/>
          <p:nvPr/>
        </p:nvSpPr>
        <p:spPr>
          <a:xfrm>
            <a:off x="13151583" y="10935795"/>
            <a:ext cx="391025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9" name="等腰三角形 508"/>
          <p:cNvSpPr/>
          <p:nvPr/>
        </p:nvSpPr>
        <p:spPr>
          <a:xfrm>
            <a:off x="13179898" y="10941912"/>
            <a:ext cx="362710" cy="26290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0" name="矩形 509"/>
          <p:cNvSpPr/>
          <p:nvPr/>
        </p:nvSpPr>
        <p:spPr>
          <a:xfrm>
            <a:off x="12993172" y="11295055"/>
            <a:ext cx="8247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TSD</a:t>
            </a:r>
            <a:endParaRPr lang="zh-CN" altLang="en-US" sz="2400" b="1" dirty="0"/>
          </a:p>
        </p:txBody>
      </p:sp>
      <p:sp>
        <p:nvSpPr>
          <p:cNvPr id="511" name="矩形 510"/>
          <p:cNvSpPr/>
          <p:nvPr/>
        </p:nvSpPr>
        <p:spPr>
          <a:xfrm>
            <a:off x="4732621" y="10941531"/>
            <a:ext cx="3169058" cy="2799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7" name="矩形 536"/>
          <p:cNvSpPr/>
          <p:nvPr/>
        </p:nvSpPr>
        <p:spPr>
          <a:xfrm>
            <a:off x="9756589" y="10923095"/>
            <a:ext cx="3394994" cy="29264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8" name="文本框 547"/>
          <p:cNvSpPr txBox="1"/>
          <p:nvPr/>
        </p:nvSpPr>
        <p:spPr>
          <a:xfrm rot="5400000">
            <a:off x="8463404" y="9832462"/>
            <a:ext cx="1123950" cy="67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 …</a:t>
            </a:r>
            <a:endParaRPr lang="zh-CN" altLang="en-US" dirty="0"/>
          </a:p>
        </p:txBody>
      </p:sp>
      <p:grpSp>
        <p:nvGrpSpPr>
          <p:cNvPr id="560" name="组合 559"/>
          <p:cNvGrpSpPr/>
          <p:nvPr/>
        </p:nvGrpSpPr>
        <p:grpSpPr>
          <a:xfrm>
            <a:off x="5668312" y="12433845"/>
            <a:ext cx="403536" cy="272630"/>
            <a:chOff x="3316944" y="12473730"/>
            <a:chExt cx="403536" cy="279942"/>
          </a:xfrm>
        </p:grpSpPr>
        <p:sp>
          <p:nvSpPr>
            <p:cNvPr id="551" name="矩形 550"/>
            <p:cNvSpPr/>
            <p:nvPr/>
          </p:nvSpPr>
          <p:spPr>
            <a:xfrm>
              <a:off x="3316944" y="12473730"/>
              <a:ext cx="403536" cy="27994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2" name="等腰三角形 551"/>
            <p:cNvSpPr/>
            <p:nvPr/>
          </p:nvSpPr>
          <p:spPr>
            <a:xfrm>
              <a:off x="3316944" y="12484286"/>
              <a:ext cx="362710" cy="26290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59" name="矩形 558"/>
          <p:cNvSpPr/>
          <p:nvPr/>
        </p:nvSpPr>
        <p:spPr>
          <a:xfrm>
            <a:off x="5411338" y="12857472"/>
            <a:ext cx="90581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TSD</a:t>
            </a:r>
            <a:endParaRPr lang="zh-CN" altLang="en-US" sz="2400" b="1" dirty="0"/>
          </a:p>
        </p:txBody>
      </p:sp>
      <p:grpSp>
        <p:nvGrpSpPr>
          <p:cNvPr id="561" name="组合 560"/>
          <p:cNvGrpSpPr/>
          <p:nvPr/>
        </p:nvGrpSpPr>
        <p:grpSpPr>
          <a:xfrm>
            <a:off x="11764279" y="12433845"/>
            <a:ext cx="403536" cy="272630"/>
            <a:chOff x="3316944" y="12473730"/>
            <a:chExt cx="403536" cy="279942"/>
          </a:xfrm>
        </p:grpSpPr>
        <p:sp>
          <p:nvSpPr>
            <p:cNvPr id="562" name="矩形 561"/>
            <p:cNvSpPr/>
            <p:nvPr/>
          </p:nvSpPr>
          <p:spPr>
            <a:xfrm>
              <a:off x="3316944" y="12473730"/>
              <a:ext cx="403536" cy="279942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3" name="等腰三角形 562"/>
            <p:cNvSpPr/>
            <p:nvPr/>
          </p:nvSpPr>
          <p:spPr>
            <a:xfrm>
              <a:off x="3316944" y="12484286"/>
              <a:ext cx="362710" cy="262907"/>
            </a:xfrm>
            <a:prstGeom prst="triangl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64" name="矩形 563"/>
          <p:cNvSpPr/>
          <p:nvPr/>
        </p:nvSpPr>
        <p:spPr>
          <a:xfrm>
            <a:off x="11557172" y="12857472"/>
            <a:ext cx="80607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TSD</a:t>
            </a:r>
            <a:endParaRPr lang="zh-CN" altLang="en-US" sz="2400" b="1" dirty="0"/>
          </a:p>
        </p:txBody>
      </p:sp>
      <p:sp>
        <p:nvSpPr>
          <p:cNvPr id="78" name="矩形 77"/>
          <p:cNvSpPr/>
          <p:nvPr/>
        </p:nvSpPr>
        <p:spPr>
          <a:xfrm>
            <a:off x="243492" y="9545879"/>
            <a:ext cx="25299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① </a:t>
            </a:r>
            <a:r>
              <a:rPr lang="en-US" altLang="zh-CN" sz="2400" b="1" dirty="0"/>
              <a:t>M</a:t>
            </a:r>
            <a:r>
              <a:rPr lang="zh-CN" altLang="en-US" sz="2400" b="1" dirty="0"/>
              <a:t>ultiple cop</a:t>
            </a:r>
            <a:r>
              <a:rPr lang="en-US" altLang="zh-CN" sz="2400" b="1" dirty="0" err="1"/>
              <a:t>ies</a:t>
            </a:r>
            <a:endParaRPr lang="zh-CN" altLang="en-US" sz="2400" b="1" dirty="0"/>
          </a:p>
        </p:txBody>
      </p:sp>
      <p:sp>
        <p:nvSpPr>
          <p:cNvPr id="690" name="矩形 689"/>
          <p:cNvSpPr/>
          <p:nvPr/>
        </p:nvSpPr>
        <p:spPr>
          <a:xfrm>
            <a:off x="7110329" y="12900571"/>
            <a:ext cx="398698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Reliable DNA-TIR transposon</a:t>
            </a:r>
            <a:endParaRPr lang="zh-CN" altLang="en-US" sz="2400" b="1" dirty="0"/>
          </a:p>
        </p:txBody>
      </p:sp>
      <p:cxnSp>
        <p:nvCxnSpPr>
          <p:cNvPr id="691" name="直接箭头连接符 690"/>
          <p:cNvCxnSpPr>
            <a:stCxn id="511" idx="1"/>
            <a:endCxn id="511" idx="3"/>
          </p:cNvCxnSpPr>
          <p:nvPr/>
        </p:nvCxnSpPr>
        <p:spPr>
          <a:xfrm>
            <a:off x="4732621" y="11081502"/>
            <a:ext cx="3169058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接箭头连接符 704"/>
          <p:cNvCxnSpPr>
            <a:stCxn id="537" idx="3"/>
            <a:endCxn id="537" idx="1"/>
          </p:cNvCxnSpPr>
          <p:nvPr/>
        </p:nvCxnSpPr>
        <p:spPr>
          <a:xfrm flipH="1">
            <a:off x="9756589" y="11069416"/>
            <a:ext cx="3394994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接箭头连接符 706"/>
          <p:cNvCxnSpPr>
            <a:stCxn id="502" idx="1"/>
            <a:endCxn id="502" idx="3"/>
          </p:cNvCxnSpPr>
          <p:nvPr/>
        </p:nvCxnSpPr>
        <p:spPr>
          <a:xfrm>
            <a:off x="4774352" y="9440179"/>
            <a:ext cx="3169058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直接箭头连接符 707"/>
          <p:cNvCxnSpPr>
            <a:stCxn id="503" idx="3"/>
            <a:endCxn id="503" idx="1"/>
          </p:cNvCxnSpPr>
          <p:nvPr/>
        </p:nvCxnSpPr>
        <p:spPr>
          <a:xfrm flipH="1">
            <a:off x="9798320" y="9428093"/>
            <a:ext cx="3394994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直接箭头连接符 714"/>
          <p:cNvCxnSpPr>
            <a:stCxn id="492" idx="1"/>
            <a:endCxn id="492" idx="3"/>
          </p:cNvCxnSpPr>
          <p:nvPr/>
        </p:nvCxnSpPr>
        <p:spPr>
          <a:xfrm>
            <a:off x="4783030" y="8505563"/>
            <a:ext cx="3169058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6" name="直接箭头连接符 715"/>
          <p:cNvCxnSpPr>
            <a:stCxn id="493" idx="3"/>
            <a:endCxn id="493" idx="1"/>
          </p:cNvCxnSpPr>
          <p:nvPr/>
        </p:nvCxnSpPr>
        <p:spPr>
          <a:xfrm flipH="1">
            <a:off x="9806998" y="8499827"/>
            <a:ext cx="3394994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3" name="矩形 732"/>
          <p:cNvSpPr/>
          <p:nvPr/>
        </p:nvSpPr>
        <p:spPr>
          <a:xfrm>
            <a:off x="7780271" y="11785607"/>
            <a:ext cx="25189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Internal sequence</a:t>
            </a:r>
            <a:endParaRPr lang="zh-CN" altLang="en-US" sz="2400" b="1" dirty="0"/>
          </a:p>
        </p:txBody>
      </p:sp>
      <p:sp>
        <p:nvSpPr>
          <p:cNvPr id="325" name="矩形 324"/>
          <p:cNvSpPr/>
          <p:nvPr/>
        </p:nvSpPr>
        <p:spPr>
          <a:xfrm>
            <a:off x="19000941" y="6684443"/>
            <a:ext cx="7818579" cy="2858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5" name="矩形 334"/>
          <p:cNvSpPr/>
          <p:nvPr/>
        </p:nvSpPr>
        <p:spPr>
          <a:xfrm>
            <a:off x="17928761" y="6687022"/>
            <a:ext cx="1072180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6" name="矩形 335"/>
          <p:cNvSpPr/>
          <p:nvPr/>
        </p:nvSpPr>
        <p:spPr>
          <a:xfrm>
            <a:off x="26815585" y="6687255"/>
            <a:ext cx="1072180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3" name="矩形 342"/>
          <p:cNvSpPr/>
          <p:nvPr/>
        </p:nvSpPr>
        <p:spPr>
          <a:xfrm>
            <a:off x="18721616" y="6687022"/>
            <a:ext cx="3169058" cy="2799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>
            <a:off x="18317174" y="6697578"/>
            <a:ext cx="362710" cy="26290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5" name="等腰三角形 344"/>
          <p:cNvSpPr/>
          <p:nvPr/>
        </p:nvSpPr>
        <p:spPr>
          <a:xfrm>
            <a:off x="27168892" y="6693372"/>
            <a:ext cx="362710" cy="26290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6" name="矩形 345"/>
          <p:cNvSpPr/>
          <p:nvPr/>
        </p:nvSpPr>
        <p:spPr>
          <a:xfrm>
            <a:off x="23745583" y="6680672"/>
            <a:ext cx="3394994" cy="2926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7" name="矩形 346"/>
          <p:cNvSpPr/>
          <p:nvPr/>
        </p:nvSpPr>
        <p:spPr>
          <a:xfrm>
            <a:off x="19807950" y="2542672"/>
            <a:ext cx="57062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b="1" dirty="0"/>
              <a:t>(B) Search for fine-grained boundary</a:t>
            </a:r>
            <a:endParaRPr lang="zh-CN" altLang="en-US" sz="2800" b="1" dirty="0"/>
          </a:p>
        </p:txBody>
      </p:sp>
      <p:sp>
        <p:nvSpPr>
          <p:cNvPr id="404" name="矩形 403"/>
          <p:cNvSpPr/>
          <p:nvPr/>
        </p:nvSpPr>
        <p:spPr>
          <a:xfrm>
            <a:off x="18130671" y="7046515"/>
            <a:ext cx="73571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TSD</a:t>
            </a:r>
            <a:endParaRPr lang="zh-CN" altLang="en-US" sz="2400" b="1" dirty="0"/>
          </a:p>
        </p:txBody>
      </p:sp>
      <p:sp>
        <p:nvSpPr>
          <p:cNvPr id="407" name="矩形 406"/>
          <p:cNvSpPr/>
          <p:nvPr/>
        </p:nvSpPr>
        <p:spPr>
          <a:xfrm>
            <a:off x="27131081" y="7046515"/>
            <a:ext cx="71738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TSD</a:t>
            </a:r>
            <a:endParaRPr lang="zh-CN" altLang="en-US" sz="2400" b="1" dirty="0"/>
          </a:p>
        </p:txBody>
      </p:sp>
      <p:sp>
        <p:nvSpPr>
          <p:cNvPr id="576" name="矩形 575"/>
          <p:cNvSpPr/>
          <p:nvPr/>
        </p:nvSpPr>
        <p:spPr>
          <a:xfrm>
            <a:off x="19205552" y="8021843"/>
            <a:ext cx="7222638" cy="2858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7" name="矩形 576"/>
          <p:cNvSpPr/>
          <p:nvPr/>
        </p:nvSpPr>
        <p:spPr>
          <a:xfrm>
            <a:off x="17928760" y="8024422"/>
            <a:ext cx="1276791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8" name="矩形 577"/>
          <p:cNvSpPr/>
          <p:nvPr/>
        </p:nvSpPr>
        <p:spPr>
          <a:xfrm>
            <a:off x="26428190" y="8024655"/>
            <a:ext cx="1459575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2" name="矩形 581"/>
          <p:cNvSpPr/>
          <p:nvPr/>
        </p:nvSpPr>
        <p:spPr>
          <a:xfrm>
            <a:off x="19205552" y="8024422"/>
            <a:ext cx="2685122" cy="2799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4" name="等腰三角形 583"/>
          <p:cNvSpPr/>
          <p:nvPr/>
        </p:nvSpPr>
        <p:spPr>
          <a:xfrm>
            <a:off x="18804128" y="8034978"/>
            <a:ext cx="362710" cy="26290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7" name="等腰三角形 586"/>
          <p:cNvSpPr/>
          <p:nvPr/>
        </p:nvSpPr>
        <p:spPr>
          <a:xfrm>
            <a:off x="26444992" y="8030772"/>
            <a:ext cx="362710" cy="26290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8" name="矩形 587"/>
          <p:cNvSpPr/>
          <p:nvPr/>
        </p:nvSpPr>
        <p:spPr>
          <a:xfrm>
            <a:off x="23745583" y="8018072"/>
            <a:ext cx="2682607" cy="2926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0" name="矩形 599"/>
          <p:cNvSpPr/>
          <p:nvPr/>
        </p:nvSpPr>
        <p:spPr>
          <a:xfrm>
            <a:off x="18505931" y="8383915"/>
            <a:ext cx="9700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TSD</a:t>
            </a:r>
            <a:endParaRPr lang="zh-CN" altLang="en-US" sz="2400" b="1" dirty="0"/>
          </a:p>
        </p:txBody>
      </p:sp>
      <p:sp>
        <p:nvSpPr>
          <p:cNvPr id="601" name="矩形 600"/>
          <p:cNvSpPr/>
          <p:nvPr/>
        </p:nvSpPr>
        <p:spPr>
          <a:xfrm>
            <a:off x="26193231" y="8383915"/>
            <a:ext cx="9756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TSD</a:t>
            </a:r>
            <a:endParaRPr lang="zh-CN" altLang="en-US" sz="2400" b="1" dirty="0"/>
          </a:p>
        </p:txBody>
      </p:sp>
      <p:sp>
        <p:nvSpPr>
          <p:cNvPr id="607" name="矩形 606"/>
          <p:cNvSpPr/>
          <p:nvPr/>
        </p:nvSpPr>
        <p:spPr>
          <a:xfrm>
            <a:off x="19211175" y="9865147"/>
            <a:ext cx="7222638" cy="2858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8" name="矩形 607"/>
          <p:cNvSpPr/>
          <p:nvPr/>
        </p:nvSpPr>
        <p:spPr>
          <a:xfrm>
            <a:off x="17934383" y="9867726"/>
            <a:ext cx="1276791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0" name="矩形 609"/>
          <p:cNvSpPr/>
          <p:nvPr/>
        </p:nvSpPr>
        <p:spPr>
          <a:xfrm>
            <a:off x="26433813" y="9867959"/>
            <a:ext cx="1459575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1" name="矩形 610"/>
          <p:cNvSpPr/>
          <p:nvPr/>
        </p:nvSpPr>
        <p:spPr>
          <a:xfrm>
            <a:off x="19211175" y="9867726"/>
            <a:ext cx="2685122" cy="2799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2" name="等腰三角形 611"/>
          <p:cNvSpPr/>
          <p:nvPr/>
        </p:nvSpPr>
        <p:spPr>
          <a:xfrm>
            <a:off x="19039567" y="9878282"/>
            <a:ext cx="132894" cy="26290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4" name="矩形 613"/>
          <p:cNvSpPr/>
          <p:nvPr/>
        </p:nvSpPr>
        <p:spPr>
          <a:xfrm>
            <a:off x="23751206" y="9861376"/>
            <a:ext cx="2682607" cy="2926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3" name="矩形 622"/>
          <p:cNvSpPr/>
          <p:nvPr/>
        </p:nvSpPr>
        <p:spPr>
          <a:xfrm>
            <a:off x="18517177" y="10227219"/>
            <a:ext cx="95880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TSD</a:t>
            </a:r>
            <a:endParaRPr lang="zh-CN" altLang="en-US" sz="2400" b="1" dirty="0"/>
          </a:p>
        </p:txBody>
      </p:sp>
      <p:sp>
        <p:nvSpPr>
          <p:cNvPr id="624" name="矩形 623"/>
          <p:cNvSpPr/>
          <p:nvPr/>
        </p:nvSpPr>
        <p:spPr>
          <a:xfrm>
            <a:off x="26204477" y="10227219"/>
            <a:ext cx="9643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TSD</a:t>
            </a:r>
            <a:endParaRPr lang="zh-CN" altLang="en-US" sz="2400" b="1" dirty="0"/>
          </a:p>
        </p:txBody>
      </p:sp>
      <p:sp>
        <p:nvSpPr>
          <p:cNvPr id="625" name="等腰三角形 624"/>
          <p:cNvSpPr/>
          <p:nvPr/>
        </p:nvSpPr>
        <p:spPr>
          <a:xfrm>
            <a:off x="26473222" y="9876091"/>
            <a:ext cx="132894" cy="26290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6" name="文本框 625"/>
          <p:cNvSpPr txBox="1"/>
          <p:nvPr/>
        </p:nvSpPr>
        <p:spPr>
          <a:xfrm rot="5400000">
            <a:off x="22390331" y="8985479"/>
            <a:ext cx="1123950" cy="672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… …</a:t>
            </a:r>
            <a:endParaRPr lang="zh-CN" altLang="en-US" dirty="0"/>
          </a:p>
        </p:txBody>
      </p:sp>
      <p:sp>
        <p:nvSpPr>
          <p:cNvPr id="627" name="矩形 626"/>
          <p:cNvSpPr/>
          <p:nvPr/>
        </p:nvSpPr>
        <p:spPr>
          <a:xfrm>
            <a:off x="18915155" y="12502653"/>
            <a:ext cx="7818579" cy="2858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8" name="矩形 627"/>
          <p:cNvSpPr/>
          <p:nvPr/>
        </p:nvSpPr>
        <p:spPr>
          <a:xfrm>
            <a:off x="17842975" y="12505232"/>
            <a:ext cx="1072180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9" name="矩形 628"/>
          <p:cNvSpPr/>
          <p:nvPr/>
        </p:nvSpPr>
        <p:spPr>
          <a:xfrm>
            <a:off x="26729799" y="12505465"/>
            <a:ext cx="1072180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0" name="矩形 629"/>
          <p:cNvSpPr/>
          <p:nvPr/>
        </p:nvSpPr>
        <p:spPr>
          <a:xfrm>
            <a:off x="18635830" y="12505232"/>
            <a:ext cx="3169058" cy="2799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1" name="等腰三角形 630"/>
          <p:cNvSpPr/>
          <p:nvPr/>
        </p:nvSpPr>
        <p:spPr>
          <a:xfrm>
            <a:off x="18231388" y="12515788"/>
            <a:ext cx="362710" cy="26290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2" name="等腰三角形 631"/>
          <p:cNvSpPr/>
          <p:nvPr/>
        </p:nvSpPr>
        <p:spPr>
          <a:xfrm>
            <a:off x="27083106" y="12511582"/>
            <a:ext cx="362710" cy="262907"/>
          </a:xfrm>
          <a:prstGeom prst="triangl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3" name="矩形 632"/>
          <p:cNvSpPr/>
          <p:nvPr/>
        </p:nvSpPr>
        <p:spPr>
          <a:xfrm>
            <a:off x="23659797" y="12498882"/>
            <a:ext cx="3394994" cy="2926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5" name="矩形 644"/>
          <p:cNvSpPr/>
          <p:nvPr/>
        </p:nvSpPr>
        <p:spPr>
          <a:xfrm>
            <a:off x="17914266" y="12864725"/>
            <a:ext cx="99695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TSD</a:t>
            </a:r>
            <a:endParaRPr lang="zh-CN" altLang="en-US" sz="2400" b="1" dirty="0"/>
          </a:p>
        </p:txBody>
      </p:sp>
      <p:sp>
        <p:nvSpPr>
          <p:cNvPr id="646" name="矩形 645"/>
          <p:cNvSpPr/>
          <p:nvPr/>
        </p:nvSpPr>
        <p:spPr>
          <a:xfrm>
            <a:off x="26766680" y="12864725"/>
            <a:ext cx="108411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TSD</a:t>
            </a:r>
            <a:endParaRPr lang="zh-CN" altLang="en-US" sz="2400" b="1" dirty="0"/>
          </a:p>
        </p:txBody>
      </p:sp>
      <p:sp>
        <p:nvSpPr>
          <p:cNvPr id="671" name="矩形 670"/>
          <p:cNvSpPr/>
          <p:nvPr/>
        </p:nvSpPr>
        <p:spPr>
          <a:xfrm>
            <a:off x="15383825" y="2037300"/>
            <a:ext cx="12938626" cy="11316370"/>
          </a:xfrm>
          <a:prstGeom prst="rect">
            <a:avLst/>
          </a:prstGeom>
          <a:solidFill>
            <a:schemeClr val="accent4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34" name="矩形 733"/>
          <p:cNvSpPr/>
          <p:nvPr/>
        </p:nvSpPr>
        <p:spPr>
          <a:xfrm>
            <a:off x="18954291" y="4043560"/>
            <a:ext cx="7818579" cy="2858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5" name="矩形 734"/>
          <p:cNvSpPr/>
          <p:nvPr/>
        </p:nvSpPr>
        <p:spPr>
          <a:xfrm>
            <a:off x="19295745" y="4046139"/>
            <a:ext cx="2644207" cy="2799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6" name="矩形 735"/>
          <p:cNvSpPr/>
          <p:nvPr/>
        </p:nvSpPr>
        <p:spPr>
          <a:xfrm>
            <a:off x="18733769" y="3382034"/>
            <a:ext cx="112395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raw lts</a:t>
            </a:r>
            <a:endParaRPr lang="zh-CN" altLang="en-US" sz="2400" b="1" dirty="0"/>
          </a:p>
        </p:txBody>
      </p:sp>
      <p:cxnSp>
        <p:nvCxnSpPr>
          <p:cNvPr id="737" name="直接箭头连接符 736"/>
          <p:cNvCxnSpPr>
            <a:endCxn id="736" idx="2"/>
          </p:cNvCxnSpPr>
          <p:nvPr/>
        </p:nvCxnSpPr>
        <p:spPr>
          <a:xfrm flipV="1">
            <a:off x="19293456" y="3843699"/>
            <a:ext cx="2289" cy="17302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接箭头连接符 737"/>
          <p:cNvCxnSpPr>
            <a:endCxn id="746" idx="2"/>
          </p:cNvCxnSpPr>
          <p:nvPr/>
        </p:nvCxnSpPr>
        <p:spPr>
          <a:xfrm flipV="1">
            <a:off x="21931273" y="3867870"/>
            <a:ext cx="3628" cy="148850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接箭头连接符 738"/>
          <p:cNvCxnSpPr>
            <a:endCxn id="747" idx="2"/>
          </p:cNvCxnSpPr>
          <p:nvPr/>
        </p:nvCxnSpPr>
        <p:spPr>
          <a:xfrm flipH="1" flipV="1">
            <a:off x="23794861" y="3870541"/>
            <a:ext cx="272" cy="119828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接箭头连接符 739"/>
          <p:cNvCxnSpPr>
            <a:endCxn id="748" idx="2"/>
          </p:cNvCxnSpPr>
          <p:nvPr/>
        </p:nvCxnSpPr>
        <p:spPr>
          <a:xfrm flipH="1" flipV="1">
            <a:off x="26436873" y="3893709"/>
            <a:ext cx="1498" cy="96659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1" name="矩形 740"/>
          <p:cNvSpPr/>
          <p:nvPr/>
        </p:nvSpPr>
        <p:spPr>
          <a:xfrm>
            <a:off x="17886046" y="4032169"/>
            <a:ext cx="1072180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2" name="矩形 741"/>
          <p:cNvSpPr/>
          <p:nvPr/>
        </p:nvSpPr>
        <p:spPr>
          <a:xfrm>
            <a:off x="26768935" y="4046372"/>
            <a:ext cx="1072180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3" name="矩形 742"/>
          <p:cNvSpPr/>
          <p:nvPr/>
        </p:nvSpPr>
        <p:spPr>
          <a:xfrm>
            <a:off x="15386025" y="3897838"/>
            <a:ext cx="25468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/>
              <a:t>① </a:t>
            </a:r>
            <a:r>
              <a:rPr lang="en-US" altLang="zh-CN" sz="2400" b="1" dirty="0"/>
              <a:t>Flanking 50bp at both ends</a:t>
            </a:r>
            <a:endParaRPr lang="zh-CN" altLang="en-US" sz="2400" b="1" dirty="0"/>
          </a:p>
        </p:txBody>
      </p:sp>
      <p:sp>
        <p:nvSpPr>
          <p:cNvPr id="745" name="矩形 744"/>
          <p:cNvSpPr/>
          <p:nvPr/>
        </p:nvSpPr>
        <p:spPr>
          <a:xfrm>
            <a:off x="23787209" y="4039789"/>
            <a:ext cx="2651162" cy="292642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6" name="矩形 745"/>
          <p:cNvSpPr/>
          <p:nvPr/>
        </p:nvSpPr>
        <p:spPr>
          <a:xfrm>
            <a:off x="21343923" y="3406205"/>
            <a:ext cx="118195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raw lte</a:t>
            </a:r>
            <a:endParaRPr lang="zh-CN" altLang="en-US" sz="2400" b="1" dirty="0"/>
          </a:p>
        </p:txBody>
      </p:sp>
      <p:sp>
        <p:nvSpPr>
          <p:cNvPr id="747" name="矩形 746"/>
          <p:cNvSpPr/>
          <p:nvPr/>
        </p:nvSpPr>
        <p:spPr>
          <a:xfrm>
            <a:off x="23215024" y="3408876"/>
            <a:ext cx="115967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raw rts</a:t>
            </a:r>
            <a:endParaRPr lang="zh-CN" altLang="en-US" sz="2400" b="1" dirty="0"/>
          </a:p>
        </p:txBody>
      </p:sp>
      <p:sp>
        <p:nvSpPr>
          <p:cNvPr id="748" name="矩形 747"/>
          <p:cNvSpPr/>
          <p:nvPr/>
        </p:nvSpPr>
        <p:spPr>
          <a:xfrm>
            <a:off x="25872275" y="3432044"/>
            <a:ext cx="112919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raw rte</a:t>
            </a:r>
            <a:endParaRPr lang="zh-CN" altLang="en-US" sz="2400" b="1" dirty="0"/>
          </a:p>
        </p:txBody>
      </p:sp>
      <p:sp>
        <p:nvSpPr>
          <p:cNvPr id="749" name="右大括号 748"/>
          <p:cNvSpPr/>
          <p:nvPr/>
        </p:nvSpPr>
        <p:spPr>
          <a:xfrm rot="5400000">
            <a:off x="19155326" y="3331884"/>
            <a:ext cx="312921" cy="233267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0" name="矩形 749"/>
          <p:cNvSpPr/>
          <p:nvPr/>
        </p:nvSpPr>
        <p:spPr>
          <a:xfrm>
            <a:off x="18453344" y="4647430"/>
            <a:ext cx="2706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② </a:t>
            </a:r>
            <a:r>
              <a:rPr lang="en-US" altLang="zh-CN" sz="2400" b="1" dirty="0"/>
              <a:t>Near TSD search </a:t>
            </a:r>
            <a:endParaRPr lang="zh-CN" altLang="en-US" sz="2400" dirty="0"/>
          </a:p>
        </p:txBody>
      </p:sp>
      <p:sp>
        <p:nvSpPr>
          <p:cNvPr id="751" name="矩形 750"/>
          <p:cNvSpPr/>
          <p:nvPr/>
        </p:nvSpPr>
        <p:spPr>
          <a:xfrm>
            <a:off x="25615684" y="4621776"/>
            <a:ext cx="270676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② </a:t>
            </a:r>
            <a:r>
              <a:rPr lang="en-US" altLang="zh-CN" sz="2400" b="1" dirty="0"/>
              <a:t>Near TSD search </a:t>
            </a:r>
            <a:endParaRPr lang="zh-CN" altLang="en-US" sz="2400" dirty="0"/>
          </a:p>
        </p:txBody>
      </p:sp>
      <p:sp>
        <p:nvSpPr>
          <p:cNvPr id="752" name="右大括号 751"/>
          <p:cNvSpPr/>
          <p:nvPr/>
        </p:nvSpPr>
        <p:spPr>
          <a:xfrm rot="5400000">
            <a:off x="26280411" y="3331220"/>
            <a:ext cx="312921" cy="2332670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3" name="直接箭头连接符 752"/>
          <p:cNvCxnSpPr>
            <a:stCxn id="735" idx="1"/>
            <a:endCxn id="735" idx="3"/>
          </p:cNvCxnSpPr>
          <p:nvPr/>
        </p:nvCxnSpPr>
        <p:spPr>
          <a:xfrm>
            <a:off x="19295745" y="4186110"/>
            <a:ext cx="2644207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4" name="直接箭头连接符 753"/>
          <p:cNvCxnSpPr>
            <a:stCxn id="745" idx="3"/>
            <a:endCxn id="745" idx="1"/>
          </p:cNvCxnSpPr>
          <p:nvPr/>
        </p:nvCxnSpPr>
        <p:spPr>
          <a:xfrm flipH="1">
            <a:off x="23787209" y="4186110"/>
            <a:ext cx="265116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5" name="左大括号 754"/>
          <p:cNvSpPr/>
          <p:nvPr/>
        </p:nvSpPr>
        <p:spPr>
          <a:xfrm>
            <a:off x="17484661" y="6826993"/>
            <a:ext cx="421235" cy="3198987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56" name="直接箭头连接符 755"/>
          <p:cNvCxnSpPr>
            <a:stCxn id="343" idx="1"/>
            <a:endCxn id="343" idx="3"/>
          </p:cNvCxnSpPr>
          <p:nvPr/>
        </p:nvCxnSpPr>
        <p:spPr>
          <a:xfrm>
            <a:off x="18721616" y="6826993"/>
            <a:ext cx="3169058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7" name="直接箭头连接符 756"/>
          <p:cNvCxnSpPr>
            <a:stCxn id="346" idx="3"/>
            <a:endCxn id="346" idx="1"/>
          </p:cNvCxnSpPr>
          <p:nvPr/>
        </p:nvCxnSpPr>
        <p:spPr>
          <a:xfrm flipH="1">
            <a:off x="23745583" y="6826993"/>
            <a:ext cx="3394994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8" name="直接箭头连接符 757"/>
          <p:cNvCxnSpPr>
            <a:stCxn id="582" idx="1"/>
            <a:endCxn id="582" idx="3"/>
          </p:cNvCxnSpPr>
          <p:nvPr/>
        </p:nvCxnSpPr>
        <p:spPr>
          <a:xfrm>
            <a:off x="19205552" y="8164393"/>
            <a:ext cx="268512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9" name="直接箭头连接符 758"/>
          <p:cNvCxnSpPr>
            <a:stCxn id="588" idx="3"/>
            <a:endCxn id="588" idx="1"/>
          </p:cNvCxnSpPr>
          <p:nvPr/>
        </p:nvCxnSpPr>
        <p:spPr>
          <a:xfrm flipH="1">
            <a:off x="23745583" y="8164393"/>
            <a:ext cx="2682607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0" name="直接箭头连接符 759"/>
          <p:cNvCxnSpPr>
            <a:stCxn id="611" idx="1"/>
            <a:endCxn id="611" idx="3"/>
          </p:cNvCxnSpPr>
          <p:nvPr/>
        </p:nvCxnSpPr>
        <p:spPr>
          <a:xfrm>
            <a:off x="19211175" y="10007697"/>
            <a:ext cx="2685122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1" name="直接箭头连接符 760"/>
          <p:cNvCxnSpPr>
            <a:stCxn id="614" idx="3"/>
            <a:endCxn id="614" idx="1"/>
          </p:cNvCxnSpPr>
          <p:nvPr/>
        </p:nvCxnSpPr>
        <p:spPr>
          <a:xfrm flipH="1">
            <a:off x="23751206" y="10007697"/>
            <a:ext cx="2682607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2" name="直接箭头连接符 761"/>
          <p:cNvCxnSpPr>
            <a:stCxn id="630" idx="1"/>
            <a:endCxn id="630" idx="3"/>
          </p:cNvCxnSpPr>
          <p:nvPr/>
        </p:nvCxnSpPr>
        <p:spPr>
          <a:xfrm>
            <a:off x="18635830" y="12645203"/>
            <a:ext cx="3169058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3" name="直接箭头连接符 762"/>
          <p:cNvCxnSpPr>
            <a:stCxn id="633" idx="3"/>
            <a:endCxn id="633" idx="1"/>
          </p:cNvCxnSpPr>
          <p:nvPr/>
        </p:nvCxnSpPr>
        <p:spPr>
          <a:xfrm flipH="1">
            <a:off x="23659797" y="12645203"/>
            <a:ext cx="3394994" cy="0"/>
          </a:xfrm>
          <a:prstGeom prst="straightConnector1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4" name="矩形 763"/>
          <p:cNvSpPr/>
          <p:nvPr/>
        </p:nvSpPr>
        <p:spPr>
          <a:xfrm>
            <a:off x="15464506" y="8199248"/>
            <a:ext cx="222081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b="1" dirty="0"/>
              <a:t>Legal TSD+TIR</a:t>
            </a:r>
          </a:p>
          <a:p>
            <a:r>
              <a:rPr lang="en-US" altLang="zh-CN" sz="2400" b="1" dirty="0"/>
              <a:t> structure </a:t>
            </a:r>
            <a:endParaRPr lang="zh-CN" altLang="en-US" sz="2400" b="1" dirty="0"/>
          </a:p>
        </p:txBody>
      </p:sp>
      <p:cxnSp>
        <p:nvCxnSpPr>
          <p:cNvPr id="765" name="直接箭头连接符 764"/>
          <p:cNvCxnSpPr>
            <a:stCxn id="773" idx="2"/>
            <a:endCxn id="627" idx="0"/>
          </p:cNvCxnSpPr>
          <p:nvPr/>
        </p:nvCxnSpPr>
        <p:spPr>
          <a:xfrm flipH="1">
            <a:off x="22824445" y="11782377"/>
            <a:ext cx="1904" cy="720276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7" name="左大括号 766"/>
          <p:cNvSpPr/>
          <p:nvPr/>
        </p:nvSpPr>
        <p:spPr>
          <a:xfrm rot="5400000">
            <a:off x="20157518" y="4946882"/>
            <a:ext cx="287904" cy="3160928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1" name="矩形 130"/>
          <p:cNvSpPr/>
          <p:nvPr/>
        </p:nvSpPr>
        <p:spPr>
          <a:xfrm>
            <a:off x="19769817" y="5905886"/>
            <a:ext cx="11416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TIR_len</a:t>
            </a:r>
            <a:endParaRPr lang="zh-CN" altLang="en-US" sz="2400" dirty="0"/>
          </a:p>
        </p:txBody>
      </p:sp>
      <p:sp>
        <p:nvSpPr>
          <p:cNvPr id="768" name="左大括号 767"/>
          <p:cNvSpPr/>
          <p:nvPr/>
        </p:nvSpPr>
        <p:spPr>
          <a:xfrm rot="5400000">
            <a:off x="18374928" y="6325576"/>
            <a:ext cx="287904" cy="403535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0" name="矩形 769"/>
          <p:cNvSpPr/>
          <p:nvPr/>
        </p:nvSpPr>
        <p:spPr>
          <a:xfrm>
            <a:off x="18079771" y="5944825"/>
            <a:ext cx="12251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TSD_len</a:t>
            </a:r>
            <a:endParaRPr lang="zh-CN" altLang="en-US" sz="2400" dirty="0"/>
          </a:p>
        </p:txBody>
      </p:sp>
      <p:sp>
        <p:nvSpPr>
          <p:cNvPr id="771" name="左大括号 770"/>
          <p:cNvSpPr/>
          <p:nvPr/>
        </p:nvSpPr>
        <p:spPr>
          <a:xfrm rot="16200000">
            <a:off x="22784853" y="2998921"/>
            <a:ext cx="287904" cy="839823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2" name="矩形 771"/>
          <p:cNvSpPr/>
          <p:nvPr/>
        </p:nvSpPr>
        <p:spPr>
          <a:xfrm>
            <a:off x="22373700" y="7335179"/>
            <a:ext cx="103746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b="1" dirty="0"/>
              <a:t>TE_len</a:t>
            </a:r>
            <a:endParaRPr lang="zh-CN" altLang="en-US" sz="2400" dirty="0"/>
          </a:p>
        </p:txBody>
      </p:sp>
      <p:sp>
        <p:nvSpPr>
          <p:cNvPr id="773" name="流程图: 可选过程 772"/>
          <p:cNvSpPr/>
          <p:nvPr/>
        </p:nvSpPr>
        <p:spPr>
          <a:xfrm>
            <a:off x="20601948" y="10863779"/>
            <a:ext cx="4448802" cy="918598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b="1" dirty="0"/>
              <a:t>closest to the coarse boundaries</a:t>
            </a:r>
            <a:endParaRPr lang="zh-CN" altLang="en-US" sz="2400" b="1" dirty="0"/>
          </a:p>
        </p:txBody>
      </p:sp>
      <p:cxnSp>
        <p:nvCxnSpPr>
          <p:cNvPr id="774" name="直接箭头连接符 773"/>
          <p:cNvCxnSpPr>
            <a:stCxn id="607" idx="2"/>
            <a:endCxn id="773" idx="0"/>
          </p:cNvCxnSpPr>
          <p:nvPr/>
        </p:nvCxnSpPr>
        <p:spPr>
          <a:xfrm>
            <a:off x="22822494" y="10151045"/>
            <a:ext cx="3855" cy="712734"/>
          </a:xfrm>
          <a:prstGeom prst="straightConnector1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矩形 164"/>
          <p:cNvSpPr/>
          <p:nvPr/>
        </p:nvSpPr>
        <p:spPr>
          <a:xfrm>
            <a:off x="3286243" y="8358240"/>
            <a:ext cx="1072180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6" name="矩形 165"/>
          <p:cNvSpPr/>
          <p:nvPr/>
        </p:nvSpPr>
        <p:spPr>
          <a:xfrm>
            <a:off x="13617722" y="8370203"/>
            <a:ext cx="1072180" cy="279942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矩形 166"/>
          <p:cNvSpPr/>
          <p:nvPr/>
        </p:nvSpPr>
        <p:spPr>
          <a:xfrm>
            <a:off x="3279796" y="9302440"/>
            <a:ext cx="1072180" cy="27994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8" name="矩形 167"/>
          <p:cNvSpPr/>
          <p:nvPr/>
        </p:nvSpPr>
        <p:spPr>
          <a:xfrm>
            <a:off x="13593017" y="9286139"/>
            <a:ext cx="1072180" cy="279942"/>
          </a:xfrm>
          <a:prstGeom prst="rect">
            <a:avLst/>
          </a:prstGeom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9" name="矩形 168"/>
          <p:cNvSpPr/>
          <p:nvPr/>
        </p:nvSpPr>
        <p:spPr>
          <a:xfrm>
            <a:off x="3241842" y="10935795"/>
            <a:ext cx="1072180" cy="27994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0" name="矩形 169"/>
          <p:cNvSpPr/>
          <p:nvPr/>
        </p:nvSpPr>
        <p:spPr>
          <a:xfrm>
            <a:off x="13557426" y="10935795"/>
            <a:ext cx="1072180" cy="279942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1" name="矩形 170"/>
          <p:cNvSpPr/>
          <p:nvPr/>
        </p:nvSpPr>
        <p:spPr>
          <a:xfrm>
            <a:off x="243492" y="11831104"/>
            <a:ext cx="476579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/>
              <a:t>② </a:t>
            </a:r>
            <a:r>
              <a:rPr lang="en-US" altLang="zh-CN" sz="2400" b="1" dirty="0"/>
              <a:t>Flanking region has no homology</a:t>
            </a:r>
            <a:endParaRPr lang="zh-CN" altLang="en-US" sz="2400" b="1" dirty="0"/>
          </a:p>
        </p:txBody>
      </p:sp>
      <p:sp>
        <p:nvSpPr>
          <p:cNvPr id="172" name="文本框 171"/>
          <p:cNvSpPr txBox="1"/>
          <p:nvPr/>
        </p:nvSpPr>
        <p:spPr>
          <a:xfrm>
            <a:off x="7266027" y="5454464"/>
            <a:ext cx="2017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Candidate TE</a:t>
            </a:r>
          </a:p>
        </p:txBody>
      </p:sp>
      <p:sp>
        <p:nvSpPr>
          <p:cNvPr id="211" name="左大括号 210"/>
          <p:cNvSpPr/>
          <p:nvPr/>
        </p:nvSpPr>
        <p:spPr>
          <a:xfrm>
            <a:off x="2833856" y="8505563"/>
            <a:ext cx="421235" cy="2575939"/>
          </a:xfrm>
          <a:prstGeom prst="lef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1582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>
            <a:stCxn id="8" idx="2"/>
            <a:endCxn id="18" idx="0"/>
          </p:cNvCxnSpPr>
          <p:nvPr/>
        </p:nvCxnSpPr>
        <p:spPr>
          <a:xfrm>
            <a:off x="6620210" y="4154160"/>
            <a:ext cx="9631" cy="1134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4854348" y="1354416"/>
            <a:ext cx="3675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repeated </a:t>
            </a:r>
            <a:r>
              <a:rPr lang="en-US" altLang="zh-CN" sz="2400" b="1" dirty="0" err="1"/>
              <a:t>kmers</a:t>
            </a:r>
            <a:r>
              <a:rPr lang="en-US" altLang="zh-CN" sz="2400" b="1" dirty="0"/>
              <a:t> hash table</a:t>
            </a:r>
            <a:endParaRPr lang="zh-CN" altLang="en-US" sz="2400" b="1" dirty="0"/>
          </a:p>
        </p:txBody>
      </p:sp>
      <p:cxnSp>
        <p:nvCxnSpPr>
          <p:cNvPr id="6" name="肘形连接符 5"/>
          <p:cNvCxnSpPr>
            <a:endCxn id="527" idx="1"/>
          </p:cNvCxnSpPr>
          <p:nvPr/>
        </p:nvCxnSpPr>
        <p:spPr>
          <a:xfrm rot="5400000" flipH="1" flipV="1">
            <a:off x="803753" y="2930767"/>
            <a:ext cx="446359" cy="64345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5274601" y="1896473"/>
          <a:ext cx="2691219" cy="225768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01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Key (</a:t>
                      </a:r>
                      <a:r>
                        <a:rPr lang="en-US" altLang="zh-CN" sz="1600" dirty="0" err="1"/>
                        <a:t>kmer</a:t>
                      </a:r>
                      <a:r>
                        <a:rPr lang="en-US" altLang="zh-CN" sz="1600" dirty="0"/>
                        <a:t>)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Value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9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AAA……AAA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9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AAA……TTT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71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……</a:t>
                      </a:r>
                    </a:p>
                  </a:txBody>
                  <a:tcPr marL="91443" marR="91443" marT="45722" marB="45722" vert="eaVert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……</a:t>
                      </a:r>
                    </a:p>
                  </a:txBody>
                  <a:tcPr marL="91443" marR="91443" marT="45722" marB="45722" vert="eaVert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9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GGG……GGG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>
            <a:stCxn id="525" idx="2"/>
          </p:cNvCxnSpPr>
          <p:nvPr/>
        </p:nvCxnSpPr>
        <p:spPr>
          <a:xfrm flipH="1">
            <a:off x="9514905" y="3218111"/>
            <a:ext cx="947058" cy="250711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4909754" y="5655700"/>
            <a:ext cx="3431940" cy="903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/>
        </p:nvSpPr>
        <p:spPr>
          <a:xfrm>
            <a:off x="4909754" y="5288685"/>
            <a:ext cx="3440173" cy="363518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multi-processing</a:t>
            </a:r>
          </a:p>
        </p:txBody>
      </p:sp>
      <p:cxnSp>
        <p:nvCxnSpPr>
          <p:cNvPr id="19" name="直接箭头连接符 18"/>
          <p:cNvCxnSpPr>
            <a:stCxn id="527" idx="3"/>
            <a:endCxn id="8" idx="1"/>
          </p:cNvCxnSpPr>
          <p:nvPr/>
        </p:nvCxnSpPr>
        <p:spPr>
          <a:xfrm flipV="1">
            <a:off x="4286895" y="3025316"/>
            <a:ext cx="987706" cy="3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512" idx="3"/>
            <a:endCxn id="17" idx="1"/>
          </p:cNvCxnSpPr>
          <p:nvPr/>
        </p:nvCxnSpPr>
        <p:spPr>
          <a:xfrm>
            <a:off x="4540603" y="6103163"/>
            <a:ext cx="369151" cy="41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512" idx="1"/>
          </p:cNvCxnSpPr>
          <p:nvPr/>
        </p:nvCxnSpPr>
        <p:spPr>
          <a:xfrm rot="16200000" flipH="1">
            <a:off x="497748" y="5357546"/>
            <a:ext cx="1032591" cy="45864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7" idx="3"/>
            <a:endCxn id="523" idx="1"/>
          </p:cNvCxnSpPr>
          <p:nvPr/>
        </p:nvCxnSpPr>
        <p:spPr>
          <a:xfrm flipV="1">
            <a:off x="8341694" y="3081505"/>
            <a:ext cx="718880" cy="3025846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6894361" y="5883795"/>
            <a:ext cx="51886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altLang="zh-CN" sz="1800" dirty="0">
                <a:sym typeface="+mn-ea"/>
              </a:rPr>
              <a:t>…</a:t>
            </a:r>
            <a:endParaRPr lang="zh-CN" altLang="en-US" sz="1800" dirty="0"/>
          </a:p>
        </p:txBody>
      </p:sp>
      <p:cxnSp>
        <p:nvCxnSpPr>
          <p:cNvPr id="24" name="直接箭头连接符 23"/>
          <p:cNvCxnSpPr>
            <a:stCxn id="437" idx="3"/>
            <a:endCxn id="29" idx="1"/>
          </p:cNvCxnSpPr>
          <p:nvPr/>
        </p:nvCxnSpPr>
        <p:spPr>
          <a:xfrm flipV="1">
            <a:off x="11601832" y="5892621"/>
            <a:ext cx="1042123" cy="1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9" idx="0"/>
            <a:endCxn id="538" idx="1"/>
          </p:cNvCxnSpPr>
          <p:nvPr/>
        </p:nvCxnSpPr>
        <p:spPr>
          <a:xfrm rot="5400000" flipH="1" flipV="1">
            <a:off x="12862060" y="3876905"/>
            <a:ext cx="2335763" cy="77707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菱形 25"/>
          <p:cNvSpPr/>
          <p:nvPr/>
        </p:nvSpPr>
        <p:spPr>
          <a:xfrm>
            <a:off x="5298546" y="5878274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7" name="菱形 26"/>
          <p:cNvSpPr/>
          <p:nvPr/>
        </p:nvSpPr>
        <p:spPr>
          <a:xfrm>
            <a:off x="6350763" y="5874464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菱形 27"/>
          <p:cNvSpPr/>
          <p:nvPr/>
        </p:nvSpPr>
        <p:spPr>
          <a:xfrm>
            <a:off x="7508399" y="5878274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" name="文本框 31"/>
          <p:cNvSpPr txBox="1"/>
          <p:nvPr/>
        </p:nvSpPr>
        <p:spPr>
          <a:xfrm>
            <a:off x="19846180" y="2099612"/>
            <a:ext cx="3601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 consensus sequences 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4806484" y="2165937"/>
            <a:ext cx="325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multi-mapped repeats </a:t>
            </a:r>
          </a:p>
        </p:txBody>
      </p:sp>
      <p:sp>
        <p:nvSpPr>
          <p:cNvPr id="35" name="六边形 34"/>
          <p:cNvSpPr/>
          <p:nvPr/>
        </p:nvSpPr>
        <p:spPr>
          <a:xfrm>
            <a:off x="17760640" y="5482847"/>
            <a:ext cx="2259001" cy="837394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sym typeface="+mn-ea"/>
              </a:rPr>
              <a:t>Consensus 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builder</a:t>
            </a:r>
          </a:p>
        </p:txBody>
      </p:sp>
      <p:sp>
        <p:nvSpPr>
          <p:cNvPr id="37" name="圆角矩形 36"/>
          <p:cNvSpPr/>
          <p:nvPr/>
        </p:nvSpPr>
        <p:spPr>
          <a:xfrm rot="16200000">
            <a:off x="-1324693" y="4451110"/>
            <a:ext cx="4059796" cy="2801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01" name="文本框 500"/>
          <p:cNvSpPr txBox="1"/>
          <p:nvPr/>
        </p:nvSpPr>
        <p:spPr>
          <a:xfrm>
            <a:off x="23397279" y="6501011"/>
            <a:ext cx="92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(a)</a:t>
            </a:r>
            <a:endParaRPr lang="zh-CN" altLang="en-US" sz="4000" b="1" dirty="0"/>
          </a:p>
        </p:txBody>
      </p:sp>
      <p:cxnSp>
        <p:nvCxnSpPr>
          <p:cNvPr id="344" name="直接箭头连接符 343"/>
          <p:cNvCxnSpPr>
            <a:stCxn id="538" idx="2"/>
            <a:endCxn id="268" idx="0"/>
          </p:cNvCxnSpPr>
          <p:nvPr/>
        </p:nvCxnSpPr>
        <p:spPr>
          <a:xfrm>
            <a:off x="16139435" y="3482323"/>
            <a:ext cx="8498" cy="19573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/>
          <p:cNvCxnSpPr>
            <a:stCxn id="268" idx="3"/>
            <a:endCxn id="35" idx="3"/>
          </p:cNvCxnSpPr>
          <p:nvPr/>
        </p:nvCxnSpPr>
        <p:spPr>
          <a:xfrm>
            <a:off x="17145382" y="5898984"/>
            <a:ext cx="615258" cy="2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>
            <a:endCxn id="553" idx="1"/>
          </p:cNvCxnSpPr>
          <p:nvPr/>
        </p:nvCxnSpPr>
        <p:spPr>
          <a:xfrm rot="5400000" flipH="1" flipV="1">
            <a:off x="18158663" y="3807661"/>
            <a:ext cx="2408458" cy="99310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矩形 251"/>
          <p:cNvSpPr/>
          <p:nvPr/>
        </p:nvSpPr>
        <p:spPr>
          <a:xfrm>
            <a:off x="174170" y="978951"/>
            <a:ext cx="25397082" cy="6364730"/>
          </a:xfrm>
          <a:prstGeom prst="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文本框 2"/>
          <p:cNvSpPr txBox="1"/>
          <p:nvPr/>
        </p:nvSpPr>
        <p:spPr>
          <a:xfrm>
            <a:off x="601721" y="6634682"/>
            <a:ext cx="44911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Raw repeat identification</a:t>
            </a:r>
            <a:endParaRPr lang="zh-CN" altLang="en-US" sz="3200" b="1" dirty="0"/>
          </a:p>
        </p:txBody>
      </p:sp>
      <p:sp>
        <p:nvSpPr>
          <p:cNvPr id="76" name="圆角矩形 75"/>
          <p:cNvSpPr/>
          <p:nvPr/>
        </p:nvSpPr>
        <p:spPr>
          <a:xfrm>
            <a:off x="2147769" y="9154515"/>
            <a:ext cx="8017900" cy="23772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7" name="矩形 76"/>
          <p:cNvSpPr/>
          <p:nvPr/>
        </p:nvSpPr>
        <p:spPr>
          <a:xfrm>
            <a:off x="3477192" y="9154729"/>
            <a:ext cx="1041400" cy="23253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8" name="矩形 77"/>
          <p:cNvSpPr/>
          <p:nvPr/>
        </p:nvSpPr>
        <p:spPr>
          <a:xfrm>
            <a:off x="5382382" y="9154731"/>
            <a:ext cx="1041400" cy="23253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9" name="文本框 78"/>
          <p:cNvSpPr txBox="1"/>
          <p:nvPr/>
        </p:nvSpPr>
        <p:spPr>
          <a:xfrm>
            <a:off x="3349341" y="8684137"/>
            <a:ext cx="1782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Repeat1</a:t>
            </a:r>
            <a:endParaRPr lang="zh-CN" altLang="en-US" sz="2400" b="1" dirty="0"/>
          </a:p>
        </p:txBody>
      </p:sp>
      <p:sp>
        <p:nvSpPr>
          <p:cNvPr id="80" name="文本框 79"/>
          <p:cNvSpPr txBox="1"/>
          <p:nvPr/>
        </p:nvSpPr>
        <p:spPr>
          <a:xfrm>
            <a:off x="5295060" y="8657863"/>
            <a:ext cx="1555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Repeat2</a:t>
            </a:r>
            <a:endParaRPr lang="zh-CN" altLang="en-US" sz="2400" b="1" dirty="0"/>
          </a:p>
        </p:txBody>
      </p:sp>
      <p:sp>
        <p:nvSpPr>
          <p:cNvPr id="81" name="圆角矩形 80"/>
          <p:cNvSpPr/>
          <p:nvPr/>
        </p:nvSpPr>
        <p:spPr>
          <a:xfrm>
            <a:off x="2147778" y="12273045"/>
            <a:ext cx="8017902" cy="2392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2" name="矩形 81"/>
          <p:cNvSpPr/>
          <p:nvPr/>
        </p:nvSpPr>
        <p:spPr>
          <a:xfrm>
            <a:off x="3468803" y="12273043"/>
            <a:ext cx="1041400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373993" y="12273043"/>
            <a:ext cx="1041400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3500761" y="9549028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5" name="圆角矩形 84"/>
          <p:cNvSpPr/>
          <p:nvPr/>
        </p:nvSpPr>
        <p:spPr>
          <a:xfrm>
            <a:off x="3615989" y="9753447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6" name="圆角矩形 85"/>
          <p:cNvSpPr/>
          <p:nvPr/>
        </p:nvSpPr>
        <p:spPr>
          <a:xfrm>
            <a:off x="3751328" y="9953605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7" name="圆角矩形 86"/>
          <p:cNvSpPr/>
          <p:nvPr/>
        </p:nvSpPr>
        <p:spPr>
          <a:xfrm>
            <a:off x="3886571" y="10169948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8" name="圆角矩形 87"/>
          <p:cNvSpPr/>
          <p:nvPr/>
        </p:nvSpPr>
        <p:spPr>
          <a:xfrm>
            <a:off x="4099083" y="10386291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9" name="圆角矩形 88"/>
          <p:cNvSpPr/>
          <p:nvPr/>
        </p:nvSpPr>
        <p:spPr>
          <a:xfrm>
            <a:off x="5403409" y="9549028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0" name="圆角矩形 89"/>
          <p:cNvSpPr/>
          <p:nvPr/>
        </p:nvSpPr>
        <p:spPr>
          <a:xfrm>
            <a:off x="5573698" y="9753447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1" name="圆角矩形 90"/>
          <p:cNvSpPr/>
          <p:nvPr/>
        </p:nvSpPr>
        <p:spPr>
          <a:xfrm>
            <a:off x="5709036" y="9953605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2" name="圆角矩形 91"/>
          <p:cNvSpPr/>
          <p:nvPr/>
        </p:nvSpPr>
        <p:spPr>
          <a:xfrm>
            <a:off x="5844280" y="10169948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3" name="圆角矩形 92"/>
          <p:cNvSpPr/>
          <p:nvPr/>
        </p:nvSpPr>
        <p:spPr>
          <a:xfrm>
            <a:off x="6001727" y="10386291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4" name="圆角矩形 93"/>
          <p:cNvSpPr/>
          <p:nvPr/>
        </p:nvSpPr>
        <p:spPr>
          <a:xfrm>
            <a:off x="4178999" y="10602635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5" name="圆角矩形 94"/>
          <p:cNvSpPr/>
          <p:nvPr/>
        </p:nvSpPr>
        <p:spPr>
          <a:xfrm>
            <a:off x="4299538" y="10799180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6" name="圆角矩形 95"/>
          <p:cNvSpPr/>
          <p:nvPr/>
        </p:nvSpPr>
        <p:spPr>
          <a:xfrm>
            <a:off x="4482783" y="11032236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7" name="圆角矩形 96"/>
          <p:cNvSpPr/>
          <p:nvPr/>
        </p:nvSpPr>
        <p:spPr>
          <a:xfrm>
            <a:off x="4650169" y="11269667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8" name="圆角矩形 97"/>
          <p:cNvSpPr/>
          <p:nvPr/>
        </p:nvSpPr>
        <p:spPr>
          <a:xfrm>
            <a:off x="4770708" y="11475736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9" name="圆角矩形 98"/>
          <p:cNvSpPr/>
          <p:nvPr/>
        </p:nvSpPr>
        <p:spPr>
          <a:xfrm>
            <a:off x="4953953" y="11718320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0" name="圆角矩形 99"/>
          <p:cNvSpPr/>
          <p:nvPr/>
        </p:nvSpPr>
        <p:spPr>
          <a:xfrm>
            <a:off x="5074493" y="11924389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1" name="圆角矩形 100"/>
          <p:cNvSpPr/>
          <p:nvPr/>
        </p:nvSpPr>
        <p:spPr>
          <a:xfrm>
            <a:off x="7110689" y="9564538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2" name="圆角矩形 101"/>
          <p:cNvSpPr/>
          <p:nvPr/>
        </p:nvSpPr>
        <p:spPr>
          <a:xfrm>
            <a:off x="7292305" y="9761083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3" name="圆角矩形 102"/>
          <p:cNvSpPr/>
          <p:nvPr/>
        </p:nvSpPr>
        <p:spPr>
          <a:xfrm>
            <a:off x="7427492" y="9994140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4" name="圆角矩形 103"/>
          <p:cNvSpPr/>
          <p:nvPr/>
        </p:nvSpPr>
        <p:spPr>
          <a:xfrm>
            <a:off x="7570852" y="10231571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5" name="圆角矩形 104"/>
          <p:cNvSpPr/>
          <p:nvPr/>
        </p:nvSpPr>
        <p:spPr>
          <a:xfrm>
            <a:off x="8545644" y="9568253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6" name="圆角矩形 105"/>
          <p:cNvSpPr/>
          <p:nvPr/>
        </p:nvSpPr>
        <p:spPr>
          <a:xfrm>
            <a:off x="8704859" y="9810838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7" name="圆角矩形 106"/>
          <p:cNvSpPr/>
          <p:nvPr/>
        </p:nvSpPr>
        <p:spPr>
          <a:xfrm>
            <a:off x="8849429" y="10016907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8" name="矩形 107"/>
          <p:cNvSpPr/>
          <p:nvPr/>
        </p:nvSpPr>
        <p:spPr>
          <a:xfrm>
            <a:off x="4482479" y="12273043"/>
            <a:ext cx="939531" cy="2392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09" name="曲线连接符 3"/>
          <p:cNvCxnSpPr>
            <a:stCxn id="94" idx="3"/>
            <a:endCxn id="101" idx="1"/>
          </p:cNvCxnSpPr>
          <p:nvPr/>
        </p:nvCxnSpPr>
        <p:spPr>
          <a:xfrm flipV="1">
            <a:off x="4601055" y="9648534"/>
            <a:ext cx="2525685" cy="1038096"/>
          </a:xfrm>
          <a:prstGeom prst="bentConnector3">
            <a:avLst>
              <a:gd name="adj1" fmla="val 79491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85" idx="3"/>
            <a:endCxn id="90" idx="1"/>
          </p:cNvCxnSpPr>
          <p:nvPr/>
        </p:nvCxnSpPr>
        <p:spPr>
          <a:xfrm>
            <a:off x="4038046" y="9837437"/>
            <a:ext cx="15517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86" idx="3"/>
            <a:endCxn id="91" idx="1"/>
          </p:cNvCxnSpPr>
          <p:nvPr/>
        </p:nvCxnSpPr>
        <p:spPr>
          <a:xfrm>
            <a:off x="4173387" y="10037596"/>
            <a:ext cx="15517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87" idx="3"/>
            <a:endCxn id="92" idx="1"/>
          </p:cNvCxnSpPr>
          <p:nvPr/>
        </p:nvCxnSpPr>
        <p:spPr>
          <a:xfrm>
            <a:off x="4308628" y="10253939"/>
            <a:ext cx="15517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88" idx="3"/>
            <a:endCxn id="93" idx="1"/>
          </p:cNvCxnSpPr>
          <p:nvPr/>
        </p:nvCxnSpPr>
        <p:spPr>
          <a:xfrm>
            <a:off x="4521138" y="10470283"/>
            <a:ext cx="14966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84" idx="3"/>
            <a:endCxn id="89" idx="1"/>
          </p:cNvCxnSpPr>
          <p:nvPr/>
        </p:nvCxnSpPr>
        <p:spPr>
          <a:xfrm>
            <a:off x="3922817" y="9633017"/>
            <a:ext cx="14966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5" name="曲线连接符 3"/>
          <p:cNvCxnSpPr>
            <a:stCxn id="95" idx="3"/>
            <a:endCxn id="102" idx="1"/>
          </p:cNvCxnSpPr>
          <p:nvPr/>
        </p:nvCxnSpPr>
        <p:spPr>
          <a:xfrm flipV="1">
            <a:off x="4721595" y="9845077"/>
            <a:ext cx="2586761" cy="1038096"/>
          </a:xfrm>
          <a:prstGeom prst="bentConnector3">
            <a:avLst>
              <a:gd name="adj1" fmla="val 78795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6" name="曲线连接符 3"/>
          <p:cNvCxnSpPr>
            <a:stCxn id="96" idx="3"/>
            <a:endCxn id="103" idx="1"/>
          </p:cNvCxnSpPr>
          <p:nvPr/>
        </p:nvCxnSpPr>
        <p:spPr>
          <a:xfrm flipV="1">
            <a:off x="4904843" y="10078137"/>
            <a:ext cx="2538703" cy="1038096"/>
          </a:xfrm>
          <a:prstGeom prst="bentConnector3">
            <a:avLst>
              <a:gd name="adj1" fmla="val 79814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7" name="曲线连接符 3"/>
          <p:cNvCxnSpPr>
            <a:stCxn id="97" idx="3"/>
            <a:endCxn id="104" idx="1"/>
          </p:cNvCxnSpPr>
          <p:nvPr/>
        </p:nvCxnSpPr>
        <p:spPr>
          <a:xfrm flipV="1">
            <a:off x="5072223" y="10315566"/>
            <a:ext cx="2514678" cy="1038096"/>
          </a:xfrm>
          <a:prstGeom prst="bentConnector3">
            <a:avLst>
              <a:gd name="adj1" fmla="val 7962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8" name="曲线连接符 3"/>
          <p:cNvCxnSpPr>
            <a:stCxn id="98" idx="3"/>
            <a:endCxn id="105" idx="1"/>
          </p:cNvCxnSpPr>
          <p:nvPr/>
        </p:nvCxnSpPr>
        <p:spPr>
          <a:xfrm flipV="1">
            <a:off x="5192771" y="9652251"/>
            <a:ext cx="3368931" cy="1907483"/>
          </a:xfrm>
          <a:prstGeom prst="bentConnector3">
            <a:avLst>
              <a:gd name="adj1" fmla="val 8780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9" name="曲线连接符 3"/>
          <p:cNvCxnSpPr>
            <a:stCxn id="99" idx="3"/>
            <a:endCxn id="106" idx="1"/>
          </p:cNvCxnSpPr>
          <p:nvPr/>
        </p:nvCxnSpPr>
        <p:spPr>
          <a:xfrm flipV="1">
            <a:off x="5376003" y="9894835"/>
            <a:ext cx="3344903" cy="1907483"/>
          </a:xfrm>
          <a:prstGeom prst="bentConnector3">
            <a:avLst>
              <a:gd name="adj1" fmla="val 89508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0" name="曲线连接符 3"/>
          <p:cNvCxnSpPr>
            <a:stCxn id="100" idx="3"/>
            <a:endCxn id="107" idx="1"/>
          </p:cNvCxnSpPr>
          <p:nvPr/>
        </p:nvCxnSpPr>
        <p:spPr>
          <a:xfrm flipV="1">
            <a:off x="5496556" y="10100904"/>
            <a:ext cx="3368931" cy="1907483"/>
          </a:xfrm>
          <a:prstGeom prst="bentConnector3">
            <a:avLst>
              <a:gd name="adj1" fmla="val 92436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77" idx="1"/>
            <a:endCxn id="84" idx="1"/>
          </p:cNvCxnSpPr>
          <p:nvPr/>
        </p:nvCxnSpPr>
        <p:spPr>
          <a:xfrm>
            <a:off x="3516810" y="9275781"/>
            <a:ext cx="0" cy="35724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77" idx="3"/>
            <a:endCxn id="88" idx="3"/>
          </p:cNvCxnSpPr>
          <p:nvPr/>
        </p:nvCxnSpPr>
        <p:spPr>
          <a:xfrm>
            <a:off x="4518598" y="9275779"/>
            <a:ext cx="2546" cy="119450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5419364" y="9237747"/>
            <a:ext cx="103" cy="39527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78" idx="3"/>
            <a:endCxn id="93" idx="3"/>
          </p:cNvCxnSpPr>
          <p:nvPr/>
        </p:nvCxnSpPr>
        <p:spPr>
          <a:xfrm>
            <a:off x="6423774" y="9275779"/>
            <a:ext cx="0" cy="119450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7087233" y="9156122"/>
            <a:ext cx="905667" cy="2379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26" name="直接连接符 125"/>
          <p:cNvCxnSpPr>
            <a:stCxn id="125" idx="1"/>
            <a:endCxn id="101" idx="1"/>
          </p:cNvCxnSpPr>
          <p:nvPr/>
        </p:nvCxnSpPr>
        <p:spPr>
          <a:xfrm>
            <a:off x="7121692" y="9280010"/>
            <a:ext cx="5048" cy="36853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25" idx="3"/>
            <a:endCxn id="104" idx="3"/>
          </p:cNvCxnSpPr>
          <p:nvPr/>
        </p:nvCxnSpPr>
        <p:spPr>
          <a:xfrm>
            <a:off x="7992910" y="9280005"/>
            <a:ext cx="2" cy="103556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8533626" y="9156667"/>
            <a:ext cx="737860" cy="2374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29" name="直接连接符 128"/>
          <p:cNvCxnSpPr>
            <a:stCxn id="128" idx="1"/>
            <a:endCxn id="105" idx="1"/>
          </p:cNvCxnSpPr>
          <p:nvPr/>
        </p:nvCxnSpPr>
        <p:spPr>
          <a:xfrm>
            <a:off x="8561691" y="9280267"/>
            <a:ext cx="0" cy="37198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28" idx="3"/>
            <a:endCxn id="107" idx="3"/>
          </p:cNvCxnSpPr>
          <p:nvPr/>
        </p:nvCxnSpPr>
        <p:spPr>
          <a:xfrm>
            <a:off x="9271481" y="9280273"/>
            <a:ext cx="0" cy="820637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2121473" y="13866062"/>
            <a:ext cx="8017902" cy="24207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32" name="直接连接符 131"/>
          <p:cNvCxnSpPr>
            <a:stCxn id="146" idx="1"/>
            <a:endCxn id="134" idx="1"/>
          </p:cNvCxnSpPr>
          <p:nvPr/>
        </p:nvCxnSpPr>
        <p:spPr>
          <a:xfrm flipH="1" flipV="1">
            <a:off x="3412922" y="13985824"/>
            <a:ext cx="19530" cy="1336038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42" idx="3"/>
          </p:cNvCxnSpPr>
          <p:nvPr/>
        </p:nvCxnSpPr>
        <p:spPr>
          <a:xfrm flipV="1">
            <a:off x="6395692" y="13910711"/>
            <a:ext cx="1783" cy="1416071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3412925" y="13866179"/>
            <a:ext cx="1041400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35" name="矩形 134"/>
          <p:cNvSpPr/>
          <p:nvPr/>
        </p:nvSpPr>
        <p:spPr>
          <a:xfrm>
            <a:off x="5370697" y="13861729"/>
            <a:ext cx="1025006" cy="24915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36" name="直接连接符 135"/>
          <p:cNvCxnSpPr>
            <a:stCxn id="142" idx="1"/>
            <a:endCxn id="135" idx="1"/>
          </p:cNvCxnSpPr>
          <p:nvPr/>
        </p:nvCxnSpPr>
        <p:spPr>
          <a:xfrm flipH="1" flipV="1">
            <a:off x="5370694" y="13986307"/>
            <a:ext cx="7580" cy="1335557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3420665" y="14561133"/>
            <a:ext cx="1027008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0" name="矩形 139"/>
          <p:cNvSpPr/>
          <p:nvPr/>
        </p:nvSpPr>
        <p:spPr>
          <a:xfrm>
            <a:off x="5370697" y="14551412"/>
            <a:ext cx="1023565" cy="2599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1" name="矩形 140"/>
          <p:cNvSpPr/>
          <p:nvPr/>
        </p:nvSpPr>
        <p:spPr>
          <a:xfrm>
            <a:off x="4452474" y="14558583"/>
            <a:ext cx="918222" cy="2528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/>
          </a:p>
        </p:txBody>
      </p:sp>
      <p:sp>
        <p:nvSpPr>
          <p:cNvPr id="142" name="矩形 141"/>
          <p:cNvSpPr/>
          <p:nvPr/>
        </p:nvSpPr>
        <p:spPr>
          <a:xfrm>
            <a:off x="5378276" y="15202217"/>
            <a:ext cx="1017419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3" name="矩形 142"/>
          <p:cNvSpPr/>
          <p:nvPr/>
        </p:nvSpPr>
        <p:spPr>
          <a:xfrm>
            <a:off x="7276664" y="15202217"/>
            <a:ext cx="1051997" cy="2392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4" name="矩形 143"/>
          <p:cNvSpPr/>
          <p:nvPr/>
        </p:nvSpPr>
        <p:spPr>
          <a:xfrm>
            <a:off x="6403274" y="15202217"/>
            <a:ext cx="873390" cy="239290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/>
          </a:p>
        </p:txBody>
      </p:sp>
      <p:sp>
        <p:nvSpPr>
          <p:cNvPr id="145" name="矩形 144"/>
          <p:cNvSpPr/>
          <p:nvPr/>
        </p:nvSpPr>
        <p:spPr>
          <a:xfrm>
            <a:off x="1481496" y="15202217"/>
            <a:ext cx="1051997" cy="2392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6" name="矩形 145"/>
          <p:cNvSpPr/>
          <p:nvPr/>
        </p:nvSpPr>
        <p:spPr>
          <a:xfrm>
            <a:off x="3432454" y="15202217"/>
            <a:ext cx="1017225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7" name="矩形 146"/>
          <p:cNvSpPr/>
          <p:nvPr/>
        </p:nvSpPr>
        <p:spPr>
          <a:xfrm>
            <a:off x="2532442" y="15202217"/>
            <a:ext cx="905207" cy="239290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/>
          </a:p>
        </p:txBody>
      </p:sp>
      <p:cxnSp>
        <p:nvCxnSpPr>
          <p:cNvPr id="149" name="直接连接符 148"/>
          <p:cNvCxnSpPr>
            <a:stCxn id="146" idx="3"/>
            <a:endCxn id="134" idx="3"/>
          </p:cNvCxnSpPr>
          <p:nvPr/>
        </p:nvCxnSpPr>
        <p:spPr>
          <a:xfrm flipV="1">
            <a:off x="4449677" y="13985824"/>
            <a:ext cx="4645" cy="1336038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861615" y="8655228"/>
            <a:ext cx="9492141" cy="439459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1" name="矩形 150"/>
          <p:cNvSpPr/>
          <p:nvPr/>
        </p:nvSpPr>
        <p:spPr>
          <a:xfrm>
            <a:off x="861615" y="13363555"/>
            <a:ext cx="9492141" cy="218559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2" name="文本框 151"/>
          <p:cNvSpPr txBox="1"/>
          <p:nvPr/>
        </p:nvSpPr>
        <p:spPr>
          <a:xfrm>
            <a:off x="10678956" y="10386671"/>
            <a:ext cx="301366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Impurities generation</a:t>
            </a:r>
            <a:endParaRPr lang="zh-CN" altLang="en-US" sz="3200" b="1" dirty="0"/>
          </a:p>
        </p:txBody>
      </p:sp>
      <p:sp>
        <p:nvSpPr>
          <p:cNvPr id="153" name="文本框 152"/>
          <p:cNvSpPr txBox="1"/>
          <p:nvPr/>
        </p:nvSpPr>
        <p:spPr>
          <a:xfrm>
            <a:off x="10776359" y="13671832"/>
            <a:ext cx="296400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b="1" dirty="0"/>
              <a:t>Impurities removal</a:t>
            </a:r>
            <a:endParaRPr lang="zh-CN" altLang="en-US" sz="3200" b="1" dirty="0"/>
          </a:p>
        </p:txBody>
      </p:sp>
      <p:sp>
        <p:nvSpPr>
          <p:cNvPr id="222" name="矩形 221"/>
          <p:cNvSpPr/>
          <p:nvPr/>
        </p:nvSpPr>
        <p:spPr>
          <a:xfrm>
            <a:off x="174171" y="8227061"/>
            <a:ext cx="13087282" cy="75081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9" name="流程图: 可选过程 28"/>
          <p:cNvSpPr/>
          <p:nvPr/>
        </p:nvSpPr>
        <p:spPr>
          <a:xfrm>
            <a:off x="12643955" y="5433322"/>
            <a:ext cx="1994899" cy="918598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2400" dirty="0">
                <a:sym typeface="+mn-ea"/>
              </a:rPr>
              <a:t>Impurity removal</a:t>
            </a:r>
          </a:p>
        </p:txBody>
      </p:sp>
      <p:sp>
        <p:nvSpPr>
          <p:cNvPr id="268" name="流程图: 可选过程 267"/>
          <p:cNvSpPr/>
          <p:nvPr/>
        </p:nvSpPr>
        <p:spPr>
          <a:xfrm>
            <a:off x="15150483" y="5439685"/>
            <a:ext cx="1994899" cy="918598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ym typeface="+mn-ea"/>
              </a:rPr>
              <a:t>LTR/TIR finder</a:t>
            </a:r>
          </a:p>
        </p:txBody>
      </p:sp>
      <p:sp>
        <p:nvSpPr>
          <p:cNvPr id="155" name="矩形 154"/>
          <p:cNvSpPr/>
          <p:nvPr/>
        </p:nvSpPr>
        <p:spPr>
          <a:xfrm>
            <a:off x="13802168" y="8151397"/>
            <a:ext cx="11071665" cy="7659524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6" name="圆角矩形 155"/>
          <p:cNvSpPr/>
          <p:nvPr/>
        </p:nvSpPr>
        <p:spPr>
          <a:xfrm>
            <a:off x="15275638" y="8444148"/>
            <a:ext cx="111172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7" name="圆角矩形 156"/>
          <p:cNvSpPr/>
          <p:nvPr/>
        </p:nvSpPr>
        <p:spPr>
          <a:xfrm>
            <a:off x="15035895" y="11144764"/>
            <a:ext cx="5092552" cy="27734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8" name="矩形 157"/>
          <p:cNvSpPr/>
          <p:nvPr/>
        </p:nvSpPr>
        <p:spPr>
          <a:xfrm>
            <a:off x="14401486" y="8264514"/>
            <a:ext cx="6363911" cy="145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9" name="圆角矩形 158"/>
          <p:cNvSpPr/>
          <p:nvPr/>
        </p:nvSpPr>
        <p:spPr>
          <a:xfrm>
            <a:off x="15280837" y="8843098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0" name="圆角矩形 159"/>
          <p:cNvSpPr/>
          <p:nvPr/>
        </p:nvSpPr>
        <p:spPr>
          <a:xfrm>
            <a:off x="15315498" y="9274101"/>
            <a:ext cx="365692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61" name="圆角矩形 160"/>
          <p:cNvSpPr/>
          <p:nvPr/>
        </p:nvSpPr>
        <p:spPr>
          <a:xfrm>
            <a:off x="16643388" y="8428023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2" name="圆角矩形 161"/>
          <p:cNvSpPr/>
          <p:nvPr/>
        </p:nvSpPr>
        <p:spPr>
          <a:xfrm>
            <a:off x="16624133" y="8829331"/>
            <a:ext cx="130711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3" name="圆角矩形 162"/>
          <p:cNvSpPr/>
          <p:nvPr/>
        </p:nvSpPr>
        <p:spPr>
          <a:xfrm>
            <a:off x="16635921" y="9271534"/>
            <a:ext cx="1075982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64" name="圆角矩形 163"/>
          <p:cNvSpPr/>
          <p:nvPr/>
        </p:nvSpPr>
        <p:spPr>
          <a:xfrm>
            <a:off x="18214620" y="8428023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5" name="圆角矩形 164"/>
          <p:cNvSpPr/>
          <p:nvPr/>
        </p:nvSpPr>
        <p:spPr>
          <a:xfrm>
            <a:off x="18219447" y="8844079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6" name="圆角矩形 165"/>
          <p:cNvSpPr/>
          <p:nvPr/>
        </p:nvSpPr>
        <p:spPr>
          <a:xfrm>
            <a:off x="18181956" y="9266539"/>
            <a:ext cx="1086219" cy="2955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67" name="圆角矩形 166"/>
          <p:cNvSpPr/>
          <p:nvPr/>
        </p:nvSpPr>
        <p:spPr>
          <a:xfrm>
            <a:off x="19647490" y="8444150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8" name="圆角矩形 167"/>
          <p:cNvSpPr/>
          <p:nvPr/>
        </p:nvSpPr>
        <p:spPr>
          <a:xfrm>
            <a:off x="19410330" y="8845003"/>
            <a:ext cx="1200805" cy="21947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9" name="圆角矩形 168"/>
          <p:cNvSpPr/>
          <p:nvPr/>
        </p:nvSpPr>
        <p:spPr>
          <a:xfrm>
            <a:off x="19647490" y="9252237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70" name="矩形 169"/>
          <p:cNvSpPr/>
          <p:nvPr/>
        </p:nvSpPr>
        <p:spPr>
          <a:xfrm>
            <a:off x="14396856" y="9918682"/>
            <a:ext cx="6368550" cy="1044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9" name="圆角矩形 178"/>
          <p:cNvSpPr/>
          <p:nvPr/>
        </p:nvSpPr>
        <p:spPr>
          <a:xfrm>
            <a:off x="15794513" y="11133048"/>
            <a:ext cx="287342" cy="2890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80" name="圆角矩形 179"/>
          <p:cNvSpPr/>
          <p:nvPr/>
        </p:nvSpPr>
        <p:spPr>
          <a:xfrm>
            <a:off x="16332516" y="11133050"/>
            <a:ext cx="314285" cy="2890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81" name="圆角矩形 180"/>
          <p:cNvSpPr/>
          <p:nvPr/>
        </p:nvSpPr>
        <p:spPr>
          <a:xfrm>
            <a:off x="18432705" y="11132069"/>
            <a:ext cx="310394" cy="2890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82" name="圆角矩形 181"/>
          <p:cNvSpPr/>
          <p:nvPr/>
        </p:nvSpPr>
        <p:spPr>
          <a:xfrm>
            <a:off x="19117176" y="11132129"/>
            <a:ext cx="291643" cy="2874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83" name="直接箭头连接符 182"/>
          <p:cNvCxnSpPr/>
          <p:nvPr/>
        </p:nvCxnSpPr>
        <p:spPr>
          <a:xfrm>
            <a:off x="15848378" y="11070914"/>
            <a:ext cx="29263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>
            <a:off x="18472536" y="11061877"/>
            <a:ext cx="29263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>
            <a:off x="19151415" y="11061877"/>
            <a:ext cx="29263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>
            <a:off x="16355252" y="11070914"/>
            <a:ext cx="292635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158" idx="2"/>
            <a:endCxn id="170" idx="0"/>
          </p:cNvCxnSpPr>
          <p:nvPr/>
        </p:nvCxnSpPr>
        <p:spPr>
          <a:xfrm flipH="1">
            <a:off x="17581131" y="9722413"/>
            <a:ext cx="2311" cy="196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>
            <a:stCxn id="170" idx="2"/>
            <a:endCxn id="157" idx="0"/>
          </p:cNvCxnSpPr>
          <p:nvPr/>
        </p:nvCxnSpPr>
        <p:spPr>
          <a:xfrm>
            <a:off x="17581131" y="10963222"/>
            <a:ext cx="1040" cy="181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六边形 198"/>
          <p:cNvSpPr/>
          <p:nvPr/>
        </p:nvSpPr>
        <p:spPr>
          <a:xfrm>
            <a:off x="20284234" y="14959878"/>
            <a:ext cx="2396013" cy="745612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ym typeface="+mn-ea"/>
              </a:rPr>
              <a:t>LTRharvest</a:t>
            </a:r>
            <a:r>
              <a:rPr lang="en-US" sz="2400" dirty="0">
                <a:sym typeface="+mn-ea"/>
              </a:rPr>
              <a:t>/</a:t>
            </a:r>
          </a:p>
          <a:p>
            <a:pPr algn="ctr"/>
            <a:r>
              <a:rPr lang="en-US" sz="2400" dirty="0" err="1">
                <a:sym typeface="+mn-ea"/>
              </a:rPr>
              <a:t>LTR_retriever</a:t>
            </a:r>
            <a:endParaRPr lang="en-US" sz="2400" dirty="0">
              <a:sym typeface="+mn-ea"/>
            </a:endParaRPr>
          </a:p>
        </p:txBody>
      </p:sp>
      <p:cxnSp>
        <p:nvCxnSpPr>
          <p:cNvPr id="204" name="直接箭头连接符 203"/>
          <p:cNvCxnSpPr>
            <a:stCxn id="478" idx="2"/>
          </p:cNvCxnSpPr>
          <p:nvPr/>
        </p:nvCxnSpPr>
        <p:spPr>
          <a:xfrm>
            <a:off x="16225932" y="11938076"/>
            <a:ext cx="858641" cy="172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stCxn id="484" idx="2"/>
          </p:cNvCxnSpPr>
          <p:nvPr/>
        </p:nvCxnSpPr>
        <p:spPr>
          <a:xfrm flipH="1">
            <a:off x="18338931" y="11936723"/>
            <a:ext cx="589743" cy="189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>
            <a:stCxn id="199" idx="3"/>
          </p:cNvCxnSpPr>
          <p:nvPr/>
        </p:nvCxnSpPr>
        <p:spPr>
          <a:xfrm flipH="1">
            <a:off x="19999461" y="15332684"/>
            <a:ext cx="2847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圆角矩形 209"/>
          <p:cNvSpPr/>
          <p:nvPr/>
        </p:nvSpPr>
        <p:spPr>
          <a:xfrm>
            <a:off x="15433957" y="14975843"/>
            <a:ext cx="4565504" cy="713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1" name="圆角矩形 210"/>
          <p:cNvSpPr/>
          <p:nvPr/>
        </p:nvSpPr>
        <p:spPr>
          <a:xfrm>
            <a:off x="15851523" y="15149152"/>
            <a:ext cx="1104990" cy="16125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2" name="圆角矩形 211"/>
          <p:cNvSpPr/>
          <p:nvPr/>
        </p:nvSpPr>
        <p:spPr>
          <a:xfrm>
            <a:off x="18141120" y="15149152"/>
            <a:ext cx="1104990" cy="16125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3" name="圆角矩形 212"/>
          <p:cNvSpPr/>
          <p:nvPr/>
        </p:nvSpPr>
        <p:spPr>
          <a:xfrm>
            <a:off x="17111935" y="15428470"/>
            <a:ext cx="985160" cy="172711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4" name="六边形 213"/>
          <p:cNvSpPr/>
          <p:nvPr/>
        </p:nvSpPr>
        <p:spPr>
          <a:xfrm>
            <a:off x="16619370" y="14128231"/>
            <a:ext cx="2268773" cy="657552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ym typeface="+mn-ea"/>
              </a:rPr>
              <a:t>Consensus builder</a:t>
            </a:r>
          </a:p>
        </p:txBody>
      </p:sp>
      <p:cxnSp>
        <p:nvCxnSpPr>
          <p:cNvPr id="215" name="直接箭头连接符 214"/>
          <p:cNvCxnSpPr/>
          <p:nvPr/>
        </p:nvCxnSpPr>
        <p:spPr>
          <a:xfrm>
            <a:off x="17711804" y="14793666"/>
            <a:ext cx="4903" cy="182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文本框 216"/>
          <p:cNvSpPr txBox="1"/>
          <p:nvPr/>
        </p:nvSpPr>
        <p:spPr>
          <a:xfrm>
            <a:off x="14286449" y="14210441"/>
            <a:ext cx="198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80/80/80 rule</a:t>
            </a:r>
            <a:endParaRPr lang="zh-CN" altLang="en-US" sz="2400" b="1" dirty="0"/>
          </a:p>
        </p:txBody>
      </p:sp>
      <p:cxnSp>
        <p:nvCxnSpPr>
          <p:cNvPr id="219" name="直接箭头连接符 218"/>
          <p:cNvCxnSpPr/>
          <p:nvPr/>
        </p:nvCxnSpPr>
        <p:spPr>
          <a:xfrm>
            <a:off x="17711804" y="13960054"/>
            <a:ext cx="0" cy="168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/>
          <p:nvPr/>
        </p:nvCxnSpPr>
        <p:spPr>
          <a:xfrm>
            <a:off x="17711804" y="12939301"/>
            <a:ext cx="0" cy="190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圆角矩形 428"/>
          <p:cNvSpPr/>
          <p:nvPr/>
        </p:nvSpPr>
        <p:spPr>
          <a:xfrm>
            <a:off x="15274199" y="10079439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0" name="圆角矩形 429"/>
          <p:cNvSpPr/>
          <p:nvPr/>
        </p:nvSpPr>
        <p:spPr>
          <a:xfrm>
            <a:off x="16662344" y="10083922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1" name="圆角矩形 430"/>
          <p:cNvSpPr/>
          <p:nvPr/>
        </p:nvSpPr>
        <p:spPr>
          <a:xfrm>
            <a:off x="15294554" y="10494275"/>
            <a:ext cx="365692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35" name="圆角矩形 434"/>
          <p:cNvSpPr/>
          <p:nvPr/>
        </p:nvSpPr>
        <p:spPr>
          <a:xfrm>
            <a:off x="18209418" y="10004700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6" name="圆角矩形 435"/>
          <p:cNvSpPr/>
          <p:nvPr/>
        </p:nvSpPr>
        <p:spPr>
          <a:xfrm>
            <a:off x="18225150" y="10432356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9" name="圆角矩形 438"/>
          <p:cNvSpPr/>
          <p:nvPr/>
        </p:nvSpPr>
        <p:spPr>
          <a:xfrm>
            <a:off x="19639325" y="10010743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40" name="圆角矩形 439"/>
          <p:cNvSpPr/>
          <p:nvPr/>
        </p:nvSpPr>
        <p:spPr>
          <a:xfrm>
            <a:off x="19651057" y="10570550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74" name="圆角矩形 473"/>
          <p:cNvSpPr/>
          <p:nvPr/>
        </p:nvSpPr>
        <p:spPr>
          <a:xfrm>
            <a:off x="15815852" y="11649024"/>
            <a:ext cx="287342" cy="2890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75" name="圆角矩形 474"/>
          <p:cNvSpPr/>
          <p:nvPr/>
        </p:nvSpPr>
        <p:spPr>
          <a:xfrm>
            <a:off x="16353854" y="11649026"/>
            <a:ext cx="314285" cy="2890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76" name="直接箭头连接符 475"/>
          <p:cNvCxnSpPr/>
          <p:nvPr/>
        </p:nvCxnSpPr>
        <p:spPr>
          <a:xfrm>
            <a:off x="15847653" y="11565119"/>
            <a:ext cx="29263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接箭头连接符 476"/>
          <p:cNvCxnSpPr/>
          <p:nvPr/>
        </p:nvCxnSpPr>
        <p:spPr>
          <a:xfrm>
            <a:off x="16354527" y="11565119"/>
            <a:ext cx="292635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圆角矩形 477"/>
          <p:cNvSpPr/>
          <p:nvPr/>
        </p:nvSpPr>
        <p:spPr>
          <a:xfrm>
            <a:off x="16090445" y="11647436"/>
            <a:ext cx="270976" cy="2906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80" name="圆角矩形 479"/>
          <p:cNvSpPr/>
          <p:nvPr/>
        </p:nvSpPr>
        <p:spPr>
          <a:xfrm>
            <a:off x="18429719" y="11654717"/>
            <a:ext cx="287342" cy="2890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81" name="圆角矩形 480"/>
          <p:cNvSpPr/>
          <p:nvPr/>
        </p:nvSpPr>
        <p:spPr>
          <a:xfrm>
            <a:off x="19130772" y="11667442"/>
            <a:ext cx="278038" cy="2601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82" name="直接箭头连接符 481"/>
          <p:cNvCxnSpPr/>
          <p:nvPr/>
        </p:nvCxnSpPr>
        <p:spPr>
          <a:xfrm>
            <a:off x="18461691" y="11565119"/>
            <a:ext cx="29263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圆角矩形 483"/>
          <p:cNvSpPr/>
          <p:nvPr/>
        </p:nvSpPr>
        <p:spPr>
          <a:xfrm>
            <a:off x="18716872" y="11661079"/>
            <a:ext cx="423603" cy="2756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88" name="直接箭头连接符 487"/>
          <p:cNvCxnSpPr/>
          <p:nvPr/>
        </p:nvCxnSpPr>
        <p:spPr>
          <a:xfrm>
            <a:off x="19143132" y="11565119"/>
            <a:ext cx="29263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文本框 583"/>
          <p:cNvSpPr txBox="1"/>
          <p:nvPr/>
        </p:nvSpPr>
        <p:spPr>
          <a:xfrm>
            <a:off x="20720865" y="9601100"/>
            <a:ext cx="201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Length filter</a:t>
            </a:r>
          </a:p>
        </p:txBody>
      </p:sp>
      <p:sp>
        <p:nvSpPr>
          <p:cNvPr id="269" name="流程图: 可选过程 268"/>
          <p:cNvSpPr/>
          <p:nvPr/>
        </p:nvSpPr>
        <p:spPr>
          <a:xfrm>
            <a:off x="16815527" y="12144226"/>
            <a:ext cx="1925470" cy="794096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ym typeface="+mn-ea"/>
              </a:rPr>
              <a:t>Impurity removal</a:t>
            </a:r>
          </a:p>
        </p:txBody>
      </p:sp>
      <p:sp>
        <p:nvSpPr>
          <p:cNvPr id="270" name="流程图: 可选过程 269"/>
          <p:cNvSpPr/>
          <p:nvPr/>
        </p:nvSpPr>
        <p:spPr>
          <a:xfrm>
            <a:off x="16791402" y="13120499"/>
            <a:ext cx="1925470" cy="816694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ym typeface="+mn-ea"/>
              </a:rPr>
              <a:t>Filter False LTR/TIR</a:t>
            </a:r>
          </a:p>
        </p:txBody>
      </p:sp>
      <p:sp>
        <p:nvSpPr>
          <p:cNvPr id="317" name="矩形 316"/>
          <p:cNvSpPr/>
          <p:nvPr/>
        </p:nvSpPr>
        <p:spPr>
          <a:xfrm>
            <a:off x="25825744" y="962008"/>
            <a:ext cx="2814338" cy="12401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8" name="矩形 317"/>
          <p:cNvSpPr/>
          <p:nvPr/>
        </p:nvSpPr>
        <p:spPr>
          <a:xfrm>
            <a:off x="27106238" y="3294214"/>
            <a:ext cx="147208" cy="2615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20" name="文本框 319"/>
          <p:cNvSpPr txBox="1"/>
          <p:nvPr/>
        </p:nvSpPr>
        <p:spPr>
          <a:xfrm>
            <a:off x="26541436" y="3642751"/>
            <a:ext cx="12159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800" dirty="0"/>
              <a:t>Impurity</a:t>
            </a:r>
          </a:p>
        </p:txBody>
      </p:sp>
      <p:sp>
        <p:nvSpPr>
          <p:cNvPr id="321" name="文本框 320"/>
          <p:cNvSpPr txBox="1"/>
          <p:nvPr/>
        </p:nvSpPr>
        <p:spPr>
          <a:xfrm>
            <a:off x="26509567" y="12667696"/>
            <a:ext cx="1215957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Legend</a:t>
            </a:r>
          </a:p>
        </p:txBody>
      </p:sp>
      <p:sp>
        <p:nvSpPr>
          <p:cNvPr id="323" name="菱形 322"/>
          <p:cNvSpPr/>
          <p:nvPr/>
        </p:nvSpPr>
        <p:spPr>
          <a:xfrm>
            <a:off x="26839641" y="2269058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1"/>
          </a:p>
        </p:txBody>
      </p:sp>
      <p:sp>
        <p:nvSpPr>
          <p:cNvPr id="324" name="文本框 323"/>
          <p:cNvSpPr txBox="1"/>
          <p:nvPr/>
        </p:nvSpPr>
        <p:spPr>
          <a:xfrm>
            <a:off x="26364890" y="2719737"/>
            <a:ext cx="167827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800" dirty="0">
                <a:sym typeface="+mn-ea"/>
              </a:rPr>
              <a:t>Single process</a:t>
            </a:r>
            <a:endParaRPr lang="zh-CN" altLang="en-US" sz="1800" dirty="0"/>
          </a:p>
        </p:txBody>
      </p:sp>
      <p:sp>
        <p:nvSpPr>
          <p:cNvPr id="325" name="文本框 324"/>
          <p:cNvSpPr txBox="1"/>
          <p:nvPr/>
        </p:nvSpPr>
        <p:spPr>
          <a:xfrm>
            <a:off x="25997717" y="4379319"/>
            <a:ext cx="24114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Multi-mapped repeat</a:t>
            </a:r>
          </a:p>
        </p:txBody>
      </p:sp>
      <p:sp>
        <p:nvSpPr>
          <p:cNvPr id="326" name="文本框 325"/>
          <p:cNvSpPr txBox="1"/>
          <p:nvPr/>
        </p:nvSpPr>
        <p:spPr>
          <a:xfrm>
            <a:off x="25894168" y="5186205"/>
            <a:ext cx="260223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TE consensus</a:t>
            </a:r>
          </a:p>
        </p:txBody>
      </p:sp>
      <p:sp>
        <p:nvSpPr>
          <p:cNvPr id="327" name="圆角矩形 326"/>
          <p:cNvSpPr/>
          <p:nvPr/>
        </p:nvSpPr>
        <p:spPr>
          <a:xfrm>
            <a:off x="26915459" y="4251765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8" name="圆角矩形 327"/>
          <p:cNvSpPr/>
          <p:nvPr/>
        </p:nvSpPr>
        <p:spPr>
          <a:xfrm>
            <a:off x="26640491" y="4974932"/>
            <a:ext cx="1144834" cy="16125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30" name="圆角矩形 329"/>
          <p:cNvSpPr/>
          <p:nvPr/>
        </p:nvSpPr>
        <p:spPr>
          <a:xfrm>
            <a:off x="26202596" y="1175712"/>
            <a:ext cx="1835159" cy="2801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ym typeface="+mn-ea"/>
              </a:rPr>
              <a:t>Reference</a:t>
            </a:r>
            <a:endParaRPr lang="zh-CN" altLang="en-US" sz="1800" dirty="0"/>
          </a:p>
        </p:txBody>
      </p:sp>
      <p:sp>
        <p:nvSpPr>
          <p:cNvPr id="331" name="圆角矩形 330"/>
          <p:cNvSpPr/>
          <p:nvPr/>
        </p:nvSpPr>
        <p:spPr>
          <a:xfrm>
            <a:off x="26710674" y="1790956"/>
            <a:ext cx="824618" cy="18609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err="1">
                <a:sym typeface="+mn-ea"/>
              </a:rPr>
              <a:t>kmer</a:t>
            </a:r>
            <a:endParaRPr lang="zh-CN" altLang="en-US" sz="1800" dirty="0"/>
          </a:p>
        </p:txBody>
      </p:sp>
      <p:sp>
        <p:nvSpPr>
          <p:cNvPr id="333" name="文本框 332"/>
          <p:cNvSpPr txBox="1"/>
          <p:nvPr/>
        </p:nvSpPr>
        <p:spPr>
          <a:xfrm>
            <a:off x="26202596" y="6153514"/>
            <a:ext cx="1987501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Raw repeats</a:t>
            </a:r>
          </a:p>
        </p:txBody>
      </p:sp>
      <p:sp>
        <p:nvSpPr>
          <p:cNvPr id="334" name="文本框 333"/>
          <p:cNvSpPr txBox="1"/>
          <p:nvPr/>
        </p:nvSpPr>
        <p:spPr>
          <a:xfrm>
            <a:off x="26055115" y="6917322"/>
            <a:ext cx="234588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Masked impurity</a:t>
            </a:r>
          </a:p>
        </p:txBody>
      </p:sp>
      <p:grpSp>
        <p:nvGrpSpPr>
          <p:cNvPr id="349" name="组合 348"/>
          <p:cNvGrpSpPr/>
          <p:nvPr/>
        </p:nvGrpSpPr>
        <p:grpSpPr>
          <a:xfrm>
            <a:off x="25877551" y="5843141"/>
            <a:ext cx="2613779" cy="239290"/>
            <a:chOff x="20246754" y="7865731"/>
            <a:chExt cx="2514278" cy="229444"/>
          </a:xfrm>
        </p:grpSpPr>
        <p:sp>
          <p:nvSpPr>
            <p:cNvPr id="346" name="矩形 345"/>
            <p:cNvSpPr/>
            <p:nvPr/>
          </p:nvSpPr>
          <p:spPr>
            <a:xfrm>
              <a:off x="20246754" y="7865731"/>
              <a:ext cx="866453" cy="22944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XXX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47" name="矩形 346"/>
            <p:cNvSpPr/>
            <p:nvPr/>
          </p:nvSpPr>
          <p:spPr>
            <a:xfrm>
              <a:off x="21894579" y="7865731"/>
              <a:ext cx="866453" cy="22944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XXX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48" name="矩形 347"/>
            <p:cNvSpPr/>
            <p:nvPr/>
          </p:nvSpPr>
          <p:spPr>
            <a:xfrm>
              <a:off x="21120138" y="7865731"/>
              <a:ext cx="781697" cy="22944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XXX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0" name="矩形 349"/>
          <p:cNvSpPr/>
          <p:nvPr/>
        </p:nvSpPr>
        <p:spPr>
          <a:xfrm>
            <a:off x="26809258" y="6696269"/>
            <a:ext cx="812633" cy="2392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XXX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417" name="组合 416"/>
          <p:cNvGrpSpPr/>
          <p:nvPr/>
        </p:nvGrpSpPr>
        <p:grpSpPr>
          <a:xfrm>
            <a:off x="26374711" y="7514974"/>
            <a:ext cx="1732088" cy="239290"/>
            <a:chOff x="20570875" y="9228973"/>
            <a:chExt cx="1666151" cy="229444"/>
          </a:xfrm>
        </p:grpSpPr>
        <p:sp>
          <p:nvSpPr>
            <p:cNvPr id="351" name="矩形 350"/>
            <p:cNvSpPr/>
            <p:nvPr/>
          </p:nvSpPr>
          <p:spPr>
            <a:xfrm>
              <a:off x="20570875" y="9228973"/>
              <a:ext cx="875270" cy="229444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352" name="矩形 351"/>
            <p:cNvSpPr/>
            <p:nvPr/>
          </p:nvSpPr>
          <p:spPr>
            <a:xfrm>
              <a:off x="21438562" y="9228973"/>
              <a:ext cx="798464" cy="229444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/>
            </a:p>
          </p:txBody>
        </p:sp>
      </p:grpSp>
      <p:sp>
        <p:nvSpPr>
          <p:cNvPr id="361" name="文本框 360"/>
          <p:cNvSpPr txBox="1"/>
          <p:nvPr/>
        </p:nvSpPr>
        <p:spPr>
          <a:xfrm>
            <a:off x="26085032" y="7812983"/>
            <a:ext cx="2393186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Unmapped sequence</a:t>
            </a:r>
          </a:p>
        </p:txBody>
      </p:sp>
      <p:sp>
        <p:nvSpPr>
          <p:cNvPr id="384" name="六边形 383"/>
          <p:cNvSpPr/>
          <p:nvPr/>
        </p:nvSpPr>
        <p:spPr>
          <a:xfrm>
            <a:off x="26335896" y="11320306"/>
            <a:ext cx="1731040" cy="963419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ym typeface="+mn-ea"/>
              </a:rPr>
              <a:t>External processing module</a:t>
            </a:r>
          </a:p>
        </p:txBody>
      </p:sp>
      <p:sp>
        <p:nvSpPr>
          <p:cNvPr id="386" name="圆角矩形 385"/>
          <p:cNvSpPr/>
          <p:nvPr/>
        </p:nvSpPr>
        <p:spPr>
          <a:xfrm>
            <a:off x="26723489" y="8450275"/>
            <a:ext cx="271811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87" name="圆角矩形 386"/>
          <p:cNvSpPr/>
          <p:nvPr/>
        </p:nvSpPr>
        <p:spPr>
          <a:xfrm>
            <a:off x="27281957" y="8450275"/>
            <a:ext cx="271811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388" name="直接箭头连接符 387"/>
          <p:cNvCxnSpPr/>
          <p:nvPr/>
        </p:nvCxnSpPr>
        <p:spPr>
          <a:xfrm>
            <a:off x="26732537" y="8366634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箭头连接符 388"/>
          <p:cNvCxnSpPr/>
          <p:nvPr/>
        </p:nvCxnSpPr>
        <p:spPr>
          <a:xfrm>
            <a:off x="27281957" y="8367980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圆角矩形 389"/>
          <p:cNvSpPr/>
          <p:nvPr/>
        </p:nvSpPr>
        <p:spPr>
          <a:xfrm>
            <a:off x="26983548" y="8450275"/>
            <a:ext cx="308747" cy="1609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92" name="文本框 391"/>
          <p:cNvSpPr txBox="1"/>
          <p:nvPr/>
        </p:nvSpPr>
        <p:spPr>
          <a:xfrm>
            <a:off x="26495644" y="8719653"/>
            <a:ext cx="12159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TIR</a:t>
            </a:r>
          </a:p>
        </p:txBody>
      </p:sp>
      <p:sp>
        <p:nvSpPr>
          <p:cNvPr id="401" name="圆角矩形 400"/>
          <p:cNvSpPr/>
          <p:nvPr/>
        </p:nvSpPr>
        <p:spPr>
          <a:xfrm>
            <a:off x="26656855" y="9139257"/>
            <a:ext cx="271811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02" name="圆角矩形 401"/>
          <p:cNvSpPr/>
          <p:nvPr/>
        </p:nvSpPr>
        <p:spPr>
          <a:xfrm>
            <a:off x="27310369" y="9139254"/>
            <a:ext cx="271811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03" name="直接箭头连接符 402"/>
          <p:cNvCxnSpPr/>
          <p:nvPr/>
        </p:nvCxnSpPr>
        <p:spPr>
          <a:xfrm>
            <a:off x="26656855" y="9055615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箭头连接符 403"/>
          <p:cNvCxnSpPr/>
          <p:nvPr/>
        </p:nvCxnSpPr>
        <p:spPr>
          <a:xfrm>
            <a:off x="27310369" y="9055615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圆角矩形 404"/>
          <p:cNvSpPr/>
          <p:nvPr/>
        </p:nvSpPr>
        <p:spPr>
          <a:xfrm>
            <a:off x="26894529" y="9139254"/>
            <a:ext cx="426181" cy="1609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07" name="文本框 406"/>
          <p:cNvSpPr txBox="1"/>
          <p:nvPr/>
        </p:nvSpPr>
        <p:spPr>
          <a:xfrm>
            <a:off x="26500316" y="9421797"/>
            <a:ext cx="12159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LTR</a:t>
            </a:r>
          </a:p>
        </p:txBody>
      </p:sp>
      <p:sp>
        <p:nvSpPr>
          <p:cNvPr id="281" name="流程图: 可选过程 280"/>
          <p:cNvSpPr/>
          <p:nvPr/>
        </p:nvSpPr>
        <p:spPr>
          <a:xfrm>
            <a:off x="26144524" y="9965301"/>
            <a:ext cx="1994899" cy="918598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ym typeface="+mn-ea"/>
              </a:rPr>
              <a:t>Internal processing module</a:t>
            </a:r>
          </a:p>
        </p:txBody>
      </p:sp>
      <p:sp>
        <p:nvSpPr>
          <p:cNvPr id="437" name="圆角矩形 436"/>
          <p:cNvSpPr/>
          <p:nvPr/>
        </p:nvSpPr>
        <p:spPr>
          <a:xfrm>
            <a:off x="9428687" y="5794676"/>
            <a:ext cx="2173145" cy="19811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8" name="矩形 437"/>
          <p:cNvSpPr/>
          <p:nvPr/>
        </p:nvSpPr>
        <p:spPr>
          <a:xfrm>
            <a:off x="10263331" y="5807420"/>
            <a:ext cx="147208" cy="184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41" name="矩形 440"/>
          <p:cNvSpPr/>
          <p:nvPr/>
        </p:nvSpPr>
        <p:spPr>
          <a:xfrm>
            <a:off x="10957405" y="5807009"/>
            <a:ext cx="147208" cy="184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512" name="矩形 511"/>
          <p:cNvSpPr/>
          <p:nvPr/>
        </p:nvSpPr>
        <p:spPr>
          <a:xfrm>
            <a:off x="1243364" y="5651512"/>
            <a:ext cx="3297239" cy="903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3" name="文本框 512"/>
          <p:cNvSpPr txBox="1"/>
          <p:nvPr/>
        </p:nvSpPr>
        <p:spPr>
          <a:xfrm>
            <a:off x="3026174" y="5870616"/>
            <a:ext cx="51886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altLang="zh-CN" sz="1800" dirty="0">
                <a:sym typeface="+mn-ea"/>
              </a:rPr>
              <a:t>…</a:t>
            </a:r>
            <a:endParaRPr lang="zh-CN" altLang="en-US" sz="1800" dirty="0"/>
          </a:p>
        </p:txBody>
      </p:sp>
      <p:sp>
        <p:nvSpPr>
          <p:cNvPr id="514" name="圆角矩形 513"/>
          <p:cNvSpPr/>
          <p:nvPr/>
        </p:nvSpPr>
        <p:spPr>
          <a:xfrm>
            <a:off x="1433985" y="5724314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5" name="圆角矩形 514"/>
          <p:cNvSpPr/>
          <p:nvPr/>
        </p:nvSpPr>
        <p:spPr>
          <a:xfrm>
            <a:off x="1428765" y="6275641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6" name="圆角矩形 515"/>
          <p:cNvSpPr/>
          <p:nvPr/>
        </p:nvSpPr>
        <p:spPr>
          <a:xfrm>
            <a:off x="1430917" y="5997920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7" name="圆角矩形 516"/>
          <p:cNvSpPr/>
          <p:nvPr/>
        </p:nvSpPr>
        <p:spPr>
          <a:xfrm>
            <a:off x="2301744" y="5724314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8" name="圆角矩形 517"/>
          <p:cNvSpPr/>
          <p:nvPr/>
        </p:nvSpPr>
        <p:spPr>
          <a:xfrm>
            <a:off x="2299191" y="6275641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9" name="圆角矩形 518"/>
          <p:cNvSpPr/>
          <p:nvPr/>
        </p:nvSpPr>
        <p:spPr>
          <a:xfrm>
            <a:off x="2297663" y="6001798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0" name="圆角矩形 519"/>
          <p:cNvSpPr/>
          <p:nvPr/>
        </p:nvSpPr>
        <p:spPr>
          <a:xfrm>
            <a:off x="3628057" y="5724314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1" name="圆角矩形 520"/>
          <p:cNvSpPr/>
          <p:nvPr/>
        </p:nvSpPr>
        <p:spPr>
          <a:xfrm>
            <a:off x="3629517" y="6275641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2" name="圆角矩形 521"/>
          <p:cNvSpPr/>
          <p:nvPr/>
        </p:nvSpPr>
        <p:spPr>
          <a:xfrm>
            <a:off x="3628057" y="6001798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3" name="圆角矩形 522"/>
          <p:cNvSpPr/>
          <p:nvPr/>
        </p:nvSpPr>
        <p:spPr>
          <a:xfrm>
            <a:off x="9060574" y="2940566"/>
            <a:ext cx="2734671" cy="281877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4" name="圆角矩形 523"/>
          <p:cNvSpPr/>
          <p:nvPr/>
        </p:nvSpPr>
        <p:spPr>
          <a:xfrm>
            <a:off x="9301563" y="2940300"/>
            <a:ext cx="538666" cy="28008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525" name="圆角矩形 524"/>
          <p:cNvSpPr/>
          <p:nvPr/>
        </p:nvSpPr>
        <p:spPr>
          <a:xfrm>
            <a:off x="10192630" y="2940300"/>
            <a:ext cx="538666" cy="27781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526" name="圆角矩形 525"/>
          <p:cNvSpPr/>
          <p:nvPr/>
        </p:nvSpPr>
        <p:spPr>
          <a:xfrm>
            <a:off x="11074637" y="2940574"/>
            <a:ext cx="538666" cy="27979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grpSp>
        <p:nvGrpSpPr>
          <p:cNvPr id="250" name="组合 249"/>
          <p:cNvGrpSpPr/>
          <p:nvPr/>
        </p:nvGrpSpPr>
        <p:grpSpPr>
          <a:xfrm>
            <a:off x="1348660" y="2571041"/>
            <a:ext cx="2938235" cy="916546"/>
            <a:chOff x="9888976" y="736459"/>
            <a:chExt cx="2938235" cy="916546"/>
          </a:xfrm>
        </p:grpSpPr>
        <p:sp>
          <p:nvSpPr>
            <p:cNvPr id="527" name="矩形 526"/>
            <p:cNvSpPr/>
            <p:nvPr/>
          </p:nvSpPr>
          <p:spPr>
            <a:xfrm>
              <a:off x="9888976" y="736459"/>
              <a:ext cx="2938235" cy="916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28" name="圆角矩形 527"/>
            <p:cNvSpPr/>
            <p:nvPr/>
          </p:nvSpPr>
          <p:spPr>
            <a:xfrm>
              <a:off x="10317045" y="905259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29" name="圆角矩形 528"/>
            <p:cNvSpPr/>
            <p:nvPr/>
          </p:nvSpPr>
          <p:spPr>
            <a:xfrm>
              <a:off x="10413600" y="1140214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0" name="圆角矩形 529"/>
            <p:cNvSpPr/>
            <p:nvPr/>
          </p:nvSpPr>
          <p:spPr>
            <a:xfrm>
              <a:off x="10510163" y="1352723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1" name="圆角矩形 530"/>
            <p:cNvSpPr/>
            <p:nvPr/>
          </p:nvSpPr>
          <p:spPr>
            <a:xfrm>
              <a:off x="12012499" y="924596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2" name="圆角矩形 531"/>
            <p:cNvSpPr/>
            <p:nvPr/>
          </p:nvSpPr>
          <p:spPr>
            <a:xfrm>
              <a:off x="12109051" y="1137780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3" name="圆角矩形 532"/>
            <p:cNvSpPr/>
            <p:nvPr/>
          </p:nvSpPr>
          <p:spPr>
            <a:xfrm>
              <a:off x="12205613" y="1372060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4" name="圆角矩形 533"/>
            <p:cNvSpPr/>
            <p:nvPr/>
          </p:nvSpPr>
          <p:spPr>
            <a:xfrm>
              <a:off x="11152094" y="924596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5" name="圆角矩形 534"/>
            <p:cNvSpPr/>
            <p:nvPr/>
          </p:nvSpPr>
          <p:spPr>
            <a:xfrm>
              <a:off x="11248648" y="1137780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6" name="圆角矩形 535"/>
            <p:cNvSpPr/>
            <p:nvPr/>
          </p:nvSpPr>
          <p:spPr>
            <a:xfrm>
              <a:off x="11345210" y="1372060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38" name="圆角矩形 537"/>
          <p:cNvSpPr/>
          <p:nvPr/>
        </p:nvSpPr>
        <p:spPr>
          <a:xfrm>
            <a:off x="14418477" y="2712794"/>
            <a:ext cx="3441916" cy="7695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39" name="圆角矩形 538"/>
          <p:cNvSpPr/>
          <p:nvPr/>
        </p:nvSpPr>
        <p:spPr>
          <a:xfrm>
            <a:off x="14634463" y="2900387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0" name="圆角矩形 539"/>
          <p:cNvSpPr/>
          <p:nvPr/>
        </p:nvSpPr>
        <p:spPr>
          <a:xfrm>
            <a:off x="14634463" y="3207100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1" name="圆角矩形 540"/>
          <p:cNvSpPr/>
          <p:nvPr/>
        </p:nvSpPr>
        <p:spPr>
          <a:xfrm>
            <a:off x="15468873" y="2900387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2" name="圆角矩形 541"/>
          <p:cNvSpPr/>
          <p:nvPr/>
        </p:nvSpPr>
        <p:spPr>
          <a:xfrm>
            <a:off x="15468873" y="3207100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3" name="圆角矩形 542"/>
          <p:cNvSpPr/>
          <p:nvPr/>
        </p:nvSpPr>
        <p:spPr>
          <a:xfrm>
            <a:off x="16309633" y="2900387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4" name="圆角矩形 543"/>
          <p:cNvSpPr/>
          <p:nvPr/>
        </p:nvSpPr>
        <p:spPr>
          <a:xfrm>
            <a:off x="16309633" y="3207100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5" name="圆角矩形 544"/>
          <p:cNvSpPr/>
          <p:nvPr/>
        </p:nvSpPr>
        <p:spPr>
          <a:xfrm>
            <a:off x="17144044" y="2900387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6" name="圆角矩形 545"/>
          <p:cNvSpPr/>
          <p:nvPr/>
        </p:nvSpPr>
        <p:spPr>
          <a:xfrm>
            <a:off x="17144044" y="3207100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3" name="圆角矩形 552"/>
          <p:cNvSpPr/>
          <p:nvPr/>
        </p:nvSpPr>
        <p:spPr>
          <a:xfrm>
            <a:off x="19859444" y="2715218"/>
            <a:ext cx="3109209" cy="7695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4" name="圆角矩形 553"/>
          <p:cNvSpPr/>
          <p:nvPr/>
        </p:nvSpPr>
        <p:spPr>
          <a:xfrm>
            <a:off x="20026090" y="2892314"/>
            <a:ext cx="1144834" cy="16125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5" name="圆角矩形 554"/>
          <p:cNvSpPr/>
          <p:nvPr/>
        </p:nvSpPr>
        <p:spPr>
          <a:xfrm>
            <a:off x="21517267" y="2902473"/>
            <a:ext cx="1144834" cy="16125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6" name="圆角矩形 555"/>
          <p:cNvSpPr/>
          <p:nvPr/>
        </p:nvSpPr>
        <p:spPr>
          <a:xfrm>
            <a:off x="20046036" y="3189687"/>
            <a:ext cx="543456" cy="181953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7" name="圆角矩形 556"/>
          <p:cNvSpPr/>
          <p:nvPr/>
        </p:nvSpPr>
        <p:spPr>
          <a:xfrm>
            <a:off x="21121672" y="3189687"/>
            <a:ext cx="543456" cy="181953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8" name="圆角矩形 557"/>
          <p:cNvSpPr/>
          <p:nvPr/>
        </p:nvSpPr>
        <p:spPr>
          <a:xfrm>
            <a:off x="22232437" y="3189687"/>
            <a:ext cx="543456" cy="181953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640" name="直接连接符 639"/>
          <p:cNvCxnSpPr>
            <a:stCxn id="525" idx="2"/>
          </p:cNvCxnSpPr>
          <p:nvPr/>
        </p:nvCxnSpPr>
        <p:spPr>
          <a:xfrm>
            <a:off x="10461963" y="3218111"/>
            <a:ext cx="1107990" cy="2507112"/>
          </a:xfrm>
          <a:prstGeom prst="line">
            <a:avLst/>
          </a:prstGeom>
          <a:ln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文本框 641"/>
          <p:cNvSpPr txBox="1"/>
          <p:nvPr/>
        </p:nvSpPr>
        <p:spPr>
          <a:xfrm>
            <a:off x="23407510" y="8489155"/>
            <a:ext cx="92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(c)</a:t>
            </a:r>
            <a:endParaRPr lang="zh-CN" altLang="en-US" sz="4000" b="1" dirty="0"/>
          </a:p>
        </p:txBody>
      </p:sp>
      <p:sp>
        <p:nvSpPr>
          <p:cNvPr id="643" name="文本框 642"/>
          <p:cNvSpPr txBox="1"/>
          <p:nvPr/>
        </p:nvSpPr>
        <p:spPr>
          <a:xfrm>
            <a:off x="11838153" y="8514194"/>
            <a:ext cx="92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(b)</a:t>
            </a:r>
            <a:endParaRPr lang="zh-CN" altLang="en-US" sz="4000" b="1" dirty="0"/>
          </a:p>
        </p:txBody>
      </p:sp>
      <p:cxnSp>
        <p:nvCxnSpPr>
          <p:cNvPr id="647" name="曲线连接符 646"/>
          <p:cNvCxnSpPr/>
          <p:nvPr/>
        </p:nvCxnSpPr>
        <p:spPr>
          <a:xfrm flipH="1">
            <a:off x="152399" y="6330149"/>
            <a:ext cx="13467235" cy="183634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曲线连接符 646"/>
          <p:cNvCxnSpPr/>
          <p:nvPr/>
        </p:nvCxnSpPr>
        <p:spPr>
          <a:xfrm flipH="1">
            <a:off x="13758626" y="6336512"/>
            <a:ext cx="2345765" cy="1782128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接箭头连接符 659"/>
          <p:cNvCxnSpPr/>
          <p:nvPr/>
        </p:nvCxnSpPr>
        <p:spPr>
          <a:xfrm>
            <a:off x="11111135" y="1859749"/>
            <a:ext cx="6488233" cy="13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文本框 673"/>
          <p:cNvSpPr txBox="1"/>
          <p:nvPr/>
        </p:nvSpPr>
        <p:spPr>
          <a:xfrm>
            <a:off x="13496025" y="1271578"/>
            <a:ext cx="3255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Pipeline</a:t>
            </a:r>
          </a:p>
        </p:txBody>
      </p:sp>
      <p:sp>
        <p:nvSpPr>
          <p:cNvPr id="678" name="矩形 677"/>
          <p:cNvSpPr/>
          <p:nvPr/>
        </p:nvSpPr>
        <p:spPr>
          <a:xfrm>
            <a:off x="454433" y="1095894"/>
            <a:ext cx="11799306" cy="6123349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58" name="流程图: 可选过程 257"/>
          <p:cNvSpPr/>
          <p:nvPr/>
        </p:nvSpPr>
        <p:spPr>
          <a:xfrm>
            <a:off x="20409857" y="5439685"/>
            <a:ext cx="1994899" cy="918598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ym typeface="+mn-ea"/>
              </a:rPr>
              <a:t>Classification</a:t>
            </a:r>
          </a:p>
        </p:txBody>
      </p:sp>
      <p:sp>
        <p:nvSpPr>
          <p:cNvPr id="259" name="六边形 258"/>
          <p:cNvSpPr/>
          <p:nvPr/>
        </p:nvSpPr>
        <p:spPr>
          <a:xfrm>
            <a:off x="22943423" y="5486670"/>
            <a:ext cx="2568749" cy="837394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  <a:sym typeface="+mn-ea"/>
              </a:rPr>
              <a:t>RepeatMasker</a:t>
            </a:r>
            <a:endParaRPr lang="en-US" altLang="zh-CN" sz="2400" dirty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65" name="直接箭头连接符 358"/>
          <p:cNvCxnSpPr>
            <a:stCxn id="553" idx="2"/>
            <a:endCxn id="258" idx="0"/>
          </p:cNvCxnSpPr>
          <p:nvPr/>
        </p:nvCxnSpPr>
        <p:spPr>
          <a:xfrm rot="5400000">
            <a:off x="20433209" y="4458845"/>
            <a:ext cx="1954938" cy="6742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接箭头连接符 270"/>
          <p:cNvCxnSpPr>
            <a:stCxn id="258" idx="3"/>
            <a:endCxn id="259" idx="3"/>
          </p:cNvCxnSpPr>
          <p:nvPr/>
        </p:nvCxnSpPr>
        <p:spPr>
          <a:xfrm>
            <a:off x="22404756" y="5898984"/>
            <a:ext cx="538667" cy="63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曲线连接符 646"/>
          <p:cNvCxnSpPr>
            <a:stCxn id="29" idx="2"/>
            <a:endCxn id="52" idx="2"/>
          </p:cNvCxnSpPr>
          <p:nvPr/>
        </p:nvCxnSpPr>
        <p:spPr>
          <a:xfrm flipH="1">
            <a:off x="13149943" y="6351920"/>
            <a:ext cx="491462" cy="1790594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任意多边形 51"/>
          <p:cNvSpPr/>
          <p:nvPr/>
        </p:nvSpPr>
        <p:spPr>
          <a:xfrm>
            <a:off x="283029" y="6357257"/>
            <a:ext cx="13367657" cy="1828800"/>
          </a:xfrm>
          <a:custGeom>
            <a:avLst/>
            <a:gdLst>
              <a:gd name="connsiteX0" fmla="*/ 13367657 w 13367657"/>
              <a:gd name="connsiteY0" fmla="*/ 0 h 1828800"/>
              <a:gd name="connsiteX1" fmla="*/ 0 w 13367657"/>
              <a:gd name="connsiteY1" fmla="*/ 1828800 h 1828800"/>
              <a:gd name="connsiteX2" fmla="*/ 12866914 w 13367657"/>
              <a:gd name="connsiteY2" fmla="*/ 1785257 h 1828800"/>
              <a:gd name="connsiteX3" fmla="*/ 13367657 w 13367657"/>
              <a:gd name="connsiteY3" fmla="*/ 0 h 1828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367657" h="1828800">
                <a:moveTo>
                  <a:pt x="13367657" y="0"/>
                </a:moveTo>
                <a:lnTo>
                  <a:pt x="0" y="1828800"/>
                </a:lnTo>
                <a:lnTo>
                  <a:pt x="12866914" y="1785257"/>
                </a:lnTo>
                <a:lnTo>
                  <a:pt x="13367657" y="0"/>
                </a:lnTo>
                <a:close/>
              </a:path>
            </a:pathLst>
          </a:cu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93" name="曲线连接符 646"/>
          <p:cNvCxnSpPr/>
          <p:nvPr/>
        </p:nvCxnSpPr>
        <p:spPr>
          <a:xfrm>
            <a:off x="16169704" y="6336512"/>
            <a:ext cx="8583057" cy="1784231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任意多边形 58"/>
          <p:cNvSpPr/>
          <p:nvPr/>
        </p:nvSpPr>
        <p:spPr>
          <a:xfrm>
            <a:off x="13846629" y="6357257"/>
            <a:ext cx="10689771" cy="1763486"/>
          </a:xfrm>
          <a:custGeom>
            <a:avLst/>
            <a:gdLst>
              <a:gd name="connsiteX0" fmla="*/ 2307771 w 10689771"/>
              <a:gd name="connsiteY0" fmla="*/ 0 h 1763486"/>
              <a:gd name="connsiteX1" fmla="*/ 0 w 10689771"/>
              <a:gd name="connsiteY1" fmla="*/ 1741714 h 1763486"/>
              <a:gd name="connsiteX2" fmla="*/ 10689771 w 10689771"/>
              <a:gd name="connsiteY2" fmla="*/ 1763486 h 1763486"/>
              <a:gd name="connsiteX3" fmla="*/ 2394857 w 10689771"/>
              <a:gd name="connsiteY3" fmla="*/ 0 h 176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689771" h="1763486">
                <a:moveTo>
                  <a:pt x="2307771" y="0"/>
                </a:moveTo>
                <a:lnTo>
                  <a:pt x="0" y="1741714"/>
                </a:lnTo>
                <a:lnTo>
                  <a:pt x="10689771" y="1763486"/>
                </a:lnTo>
                <a:lnTo>
                  <a:pt x="2394857" y="0"/>
                </a:lnTo>
              </a:path>
            </a:pathLst>
          </a:custGeom>
          <a:solidFill>
            <a:schemeClr val="accent3">
              <a:lumMod val="20000"/>
              <a:lumOff val="8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9" name="文本框 298"/>
          <p:cNvSpPr txBox="1"/>
          <p:nvPr/>
        </p:nvSpPr>
        <p:spPr>
          <a:xfrm>
            <a:off x="2496470" y="2046241"/>
            <a:ext cx="13098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 err="1"/>
              <a:t>kmers</a:t>
            </a:r>
            <a:endParaRPr lang="zh-CN" altLang="en-US" sz="2400" b="1" dirty="0"/>
          </a:p>
        </p:txBody>
      </p:sp>
      <p:sp>
        <p:nvSpPr>
          <p:cNvPr id="300" name="文本框 299"/>
          <p:cNvSpPr txBox="1"/>
          <p:nvPr/>
        </p:nvSpPr>
        <p:spPr>
          <a:xfrm>
            <a:off x="2304733" y="5097927"/>
            <a:ext cx="1576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segments</a:t>
            </a:r>
            <a:endParaRPr lang="zh-CN" altLang="en-US" sz="2400" b="1" dirty="0"/>
          </a:p>
        </p:txBody>
      </p:sp>
      <p:sp>
        <p:nvSpPr>
          <p:cNvPr id="301" name="文本框 300"/>
          <p:cNvSpPr txBox="1"/>
          <p:nvPr/>
        </p:nvSpPr>
        <p:spPr>
          <a:xfrm>
            <a:off x="9859078" y="2419278"/>
            <a:ext cx="15761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segment</a:t>
            </a:r>
            <a:endParaRPr lang="zh-CN" altLang="en-US" sz="2400" b="1" dirty="0"/>
          </a:p>
        </p:txBody>
      </p:sp>
      <p:sp>
        <p:nvSpPr>
          <p:cNvPr id="302" name="文本框 301"/>
          <p:cNvSpPr txBox="1"/>
          <p:nvPr/>
        </p:nvSpPr>
        <p:spPr>
          <a:xfrm>
            <a:off x="9817273" y="5314256"/>
            <a:ext cx="17805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raw repeat</a:t>
            </a:r>
            <a:endParaRPr lang="zh-CN" altLang="en-US" sz="2400" b="1" dirty="0"/>
          </a:p>
        </p:txBody>
      </p:sp>
      <p:sp>
        <p:nvSpPr>
          <p:cNvPr id="303" name="文本框 302"/>
          <p:cNvSpPr txBox="1"/>
          <p:nvPr/>
        </p:nvSpPr>
        <p:spPr>
          <a:xfrm>
            <a:off x="2130285" y="14366979"/>
            <a:ext cx="95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clips</a:t>
            </a:r>
            <a:endParaRPr lang="zh-CN" altLang="en-US" sz="2400" b="1" dirty="0"/>
          </a:p>
        </p:txBody>
      </p:sp>
      <p:sp>
        <p:nvSpPr>
          <p:cNvPr id="304" name="文本框 303"/>
          <p:cNvSpPr txBox="1"/>
          <p:nvPr/>
        </p:nvSpPr>
        <p:spPr>
          <a:xfrm>
            <a:off x="7093389" y="14412926"/>
            <a:ext cx="954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clips</a:t>
            </a:r>
            <a:endParaRPr lang="zh-CN" altLang="en-US" sz="2400" b="1" dirty="0"/>
          </a:p>
        </p:txBody>
      </p:sp>
      <p:sp>
        <p:nvSpPr>
          <p:cNvPr id="60" name="右大括号 59"/>
          <p:cNvSpPr/>
          <p:nvPr/>
        </p:nvSpPr>
        <p:spPr>
          <a:xfrm rot="-5400000">
            <a:off x="7246614" y="14139901"/>
            <a:ext cx="262074" cy="1902027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6" name="右大括号 305"/>
          <p:cNvSpPr/>
          <p:nvPr/>
        </p:nvSpPr>
        <p:spPr>
          <a:xfrm rot="-5400000">
            <a:off x="2309853" y="14068819"/>
            <a:ext cx="294052" cy="195076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5300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>
            <a:stCxn id="8" idx="2"/>
            <a:endCxn id="18" idx="0"/>
          </p:cNvCxnSpPr>
          <p:nvPr/>
        </p:nvCxnSpPr>
        <p:spPr>
          <a:xfrm>
            <a:off x="6903233" y="4154160"/>
            <a:ext cx="9631" cy="1134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5137371" y="1354416"/>
            <a:ext cx="3675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repeated </a:t>
            </a:r>
            <a:r>
              <a:rPr lang="en-US" altLang="zh-CN" sz="2400" b="1" dirty="0" err="1"/>
              <a:t>kmers</a:t>
            </a:r>
            <a:r>
              <a:rPr lang="en-US" altLang="zh-CN" sz="2400" b="1" dirty="0"/>
              <a:t> hash table</a:t>
            </a:r>
            <a:endParaRPr lang="zh-CN" altLang="en-US" sz="2400" b="1" dirty="0"/>
          </a:p>
        </p:txBody>
      </p:sp>
      <p:cxnSp>
        <p:nvCxnSpPr>
          <p:cNvPr id="6" name="肘形连接符 5"/>
          <p:cNvCxnSpPr>
            <a:endCxn id="527" idx="1"/>
          </p:cNvCxnSpPr>
          <p:nvPr/>
        </p:nvCxnSpPr>
        <p:spPr>
          <a:xfrm rot="5400000" flipH="1" flipV="1">
            <a:off x="803753" y="2930767"/>
            <a:ext cx="446359" cy="64345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5557624" y="1896473"/>
          <a:ext cx="2691219" cy="225768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01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Key (</a:t>
                      </a:r>
                      <a:r>
                        <a:rPr lang="en-US" altLang="zh-CN" sz="1600" dirty="0" err="1"/>
                        <a:t>kmer</a:t>
                      </a:r>
                      <a:r>
                        <a:rPr lang="en-US" altLang="zh-CN" sz="1600" dirty="0"/>
                        <a:t>)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Value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9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AAA……AAA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9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AAA……TTT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71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……</a:t>
                      </a:r>
                    </a:p>
                  </a:txBody>
                  <a:tcPr marL="91443" marR="91443" marT="45722" marB="45722" vert="eaVert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……</a:t>
                      </a:r>
                    </a:p>
                  </a:txBody>
                  <a:tcPr marL="91443" marR="91443" marT="45722" marB="45722" vert="eaVert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9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GGG……GGG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>
            <a:stCxn id="525" idx="2"/>
          </p:cNvCxnSpPr>
          <p:nvPr/>
        </p:nvCxnSpPr>
        <p:spPr>
          <a:xfrm flipH="1">
            <a:off x="10079735" y="3217202"/>
            <a:ext cx="947058" cy="2507112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矩形 16"/>
          <p:cNvSpPr/>
          <p:nvPr/>
        </p:nvSpPr>
        <p:spPr>
          <a:xfrm>
            <a:off x="5192777" y="5655700"/>
            <a:ext cx="3431940" cy="903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/>
        </p:nvSpPr>
        <p:spPr>
          <a:xfrm>
            <a:off x="5192777" y="5288685"/>
            <a:ext cx="3440173" cy="363518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multi-processing</a:t>
            </a:r>
          </a:p>
        </p:txBody>
      </p:sp>
      <p:cxnSp>
        <p:nvCxnSpPr>
          <p:cNvPr id="19" name="直接箭头连接符 18"/>
          <p:cNvCxnSpPr>
            <a:stCxn id="527" idx="3"/>
            <a:endCxn id="8" idx="1"/>
          </p:cNvCxnSpPr>
          <p:nvPr/>
        </p:nvCxnSpPr>
        <p:spPr>
          <a:xfrm flipV="1">
            <a:off x="4286895" y="3025316"/>
            <a:ext cx="1270729" cy="399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endCxn id="17" idx="1"/>
          </p:cNvCxnSpPr>
          <p:nvPr/>
        </p:nvCxnSpPr>
        <p:spPr>
          <a:xfrm>
            <a:off x="4540603" y="6103163"/>
            <a:ext cx="652174" cy="418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endCxn id="512" idx="1"/>
          </p:cNvCxnSpPr>
          <p:nvPr/>
        </p:nvCxnSpPr>
        <p:spPr>
          <a:xfrm rot="16200000" flipH="1">
            <a:off x="497748" y="5357546"/>
            <a:ext cx="1032591" cy="458642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17" idx="3"/>
            <a:endCxn id="523" idx="1"/>
          </p:cNvCxnSpPr>
          <p:nvPr/>
        </p:nvCxnSpPr>
        <p:spPr>
          <a:xfrm flipV="1">
            <a:off x="8624717" y="3080633"/>
            <a:ext cx="504271" cy="302671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olid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7177384" y="5883795"/>
            <a:ext cx="51886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altLang="zh-CN" sz="1800" dirty="0">
                <a:sym typeface="+mn-ea"/>
              </a:rPr>
              <a:t>…</a:t>
            </a:r>
            <a:endParaRPr lang="zh-CN" altLang="en-US" sz="1800" dirty="0"/>
          </a:p>
        </p:txBody>
      </p:sp>
      <p:cxnSp>
        <p:nvCxnSpPr>
          <p:cNvPr id="24" name="直接箭头连接符 23"/>
          <p:cNvCxnSpPr>
            <a:stCxn id="437" idx="3"/>
            <a:endCxn id="29" idx="1"/>
          </p:cNvCxnSpPr>
          <p:nvPr/>
        </p:nvCxnSpPr>
        <p:spPr>
          <a:xfrm flipV="1">
            <a:off x="12146109" y="5892621"/>
            <a:ext cx="1651720" cy="111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9" idx="0"/>
            <a:endCxn id="538" idx="1"/>
          </p:cNvCxnSpPr>
          <p:nvPr/>
        </p:nvCxnSpPr>
        <p:spPr>
          <a:xfrm rot="5400000" flipH="1" flipV="1">
            <a:off x="14157445" y="3735394"/>
            <a:ext cx="2335763" cy="1060095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菱形 25"/>
          <p:cNvSpPr/>
          <p:nvPr/>
        </p:nvSpPr>
        <p:spPr>
          <a:xfrm>
            <a:off x="5581569" y="5878274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7" name="菱形 26"/>
          <p:cNvSpPr/>
          <p:nvPr/>
        </p:nvSpPr>
        <p:spPr>
          <a:xfrm>
            <a:off x="6633786" y="5874464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菱形 27"/>
          <p:cNvSpPr/>
          <p:nvPr/>
        </p:nvSpPr>
        <p:spPr>
          <a:xfrm>
            <a:off x="7791422" y="5878274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" name="文本框 31"/>
          <p:cNvSpPr txBox="1"/>
          <p:nvPr/>
        </p:nvSpPr>
        <p:spPr>
          <a:xfrm>
            <a:off x="21043590" y="2099612"/>
            <a:ext cx="3601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TE consensus sequences 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6243381" y="2165937"/>
            <a:ext cx="325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multi-mapped repeats </a:t>
            </a:r>
          </a:p>
        </p:txBody>
      </p:sp>
      <p:sp>
        <p:nvSpPr>
          <p:cNvPr id="35" name="六边形 34"/>
          <p:cNvSpPr/>
          <p:nvPr/>
        </p:nvSpPr>
        <p:spPr>
          <a:xfrm>
            <a:off x="19545875" y="5482847"/>
            <a:ext cx="2259001" cy="837394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sym typeface="+mn-ea"/>
              </a:rPr>
              <a:t>Consensus 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builder</a:t>
            </a:r>
          </a:p>
        </p:txBody>
      </p:sp>
      <p:sp>
        <p:nvSpPr>
          <p:cNvPr id="37" name="圆角矩形 36"/>
          <p:cNvSpPr/>
          <p:nvPr/>
        </p:nvSpPr>
        <p:spPr>
          <a:xfrm rot="16200000">
            <a:off x="-1324693" y="4451110"/>
            <a:ext cx="4059796" cy="2801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01" name="文本框 500"/>
          <p:cNvSpPr txBox="1"/>
          <p:nvPr/>
        </p:nvSpPr>
        <p:spPr>
          <a:xfrm>
            <a:off x="23407510" y="6501011"/>
            <a:ext cx="92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(a)</a:t>
            </a:r>
            <a:endParaRPr lang="zh-CN" altLang="en-US" sz="4000" b="1" dirty="0"/>
          </a:p>
        </p:txBody>
      </p:sp>
      <p:cxnSp>
        <p:nvCxnSpPr>
          <p:cNvPr id="344" name="直接箭头连接符 343"/>
          <p:cNvCxnSpPr>
            <a:stCxn id="538" idx="2"/>
            <a:endCxn id="268" idx="0"/>
          </p:cNvCxnSpPr>
          <p:nvPr/>
        </p:nvCxnSpPr>
        <p:spPr>
          <a:xfrm>
            <a:off x="17576332" y="3482323"/>
            <a:ext cx="8498" cy="19573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/>
          <p:cNvCxnSpPr>
            <a:stCxn id="268" idx="3"/>
            <a:endCxn id="35" idx="3"/>
          </p:cNvCxnSpPr>
          <p:nvPr/>
        </p:nvCxnSpPr>
        <p:spPr>
          <a:xfrm>
            <a:off x="18582279" y="5898984"/>
            <a:ext cx="963596" cy="256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>
            <a:endCxn id="553" idx="1"/>
          </p:cNvCxnSpPr>
          <p:nvPr/>
        </p:nvCxnSpPr>
        <p:spPr>
          <a:xfrm rot="5400000" flipH="1" flipV="1">
            <a:off x="19665891" y="4090783"/>
            <a:ext cx="2381763" cy="40016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矩形 251"/>
          <p:cNvSpPr/>
          <p:nvPr/>
        </p:nvSpPr>
        <p:spPr>
          <a:xfrm>
            <a:off x="174170" y="978951"/>
            <a:ext cx="24556819" cy="6364730"/>
          </a:xfrm>
          <a:prstGeom prst="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文本框 2"/>
          <p:cNvSpPr txBox="1"/>
          <p:nvPr/>
        </p:nvSpPr>
        <p:spPr>
          <a:xfrm>
            <a:off x="11286514" y="6589951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Module 1</a:t>
            </a:r>
            <a:endParaRPr lang="zh-CN" altLang="en-US" sz="3200" b="1" dirty="0"/>
          </a:p>
        </p:txBody>
      </p:sp>
      <p:sp>
        <p:nvSpPr>
          <p:cNvPr id="76" name="圆角矩形 75"/>
          <p:cNvSpPr/>
          <p:nvPr/>
        </p:nvSpPr>
        <p:spPr>
          <a:xfrm>
            <a:off x="2147769" y="9154515"/>
            <a:ext cx="8017900" cy="237726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7" name="矩形 76"/>
          <p:cNvSpPr/>
          <p:nvPr/>
        </p:nvSpPr>
        <p:spPr>
          <a:xfrm>
            <a:off x="3477192" y="9154729"/>
            <a:ext cx="1041400" cy="23253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8" name="矩形 77"/>
          <p:cNvSpPr/>
          <p:nvPr/>
        </p:nvSpPr>
        <p:spPr>
          <a:xfrm>
            <a:off x="5382382" y="9154731"/>
            <a:ext cx="1041400" cy="23253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9" name="文本框 78"/>
          <p:cNvSpPr txBox="1"/>
          <p:nvPr/>
        </p:nvSpPr>
        <p:spPr>
          <a:xfrm>
            <a:off x="3349341" y="8684137"/>
            <a:ext cx="17825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Repeat1</a:t>
            </a:r>
            <a:endParaRPr lang="zh-CN" altLang="en-US" sz="2400" b="1" dirty="0"/>
          </a:p>
        </p:txBody>
      </p:sp>
      <p:sp>
        <p:nvSpPr>
          <p:cNvPr id="80" name="文本框 79"/>
          <p:cNvSpPr txBox="1"/>
          <p:nvPr/>
        </p:nvSpPr>
        <p:spPr>
          <a:xfrm>
            <a:off x="5295060" y="8657863"/>
            <a:ext cx="15555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Repeat2</a:t>
            </a:r>
            <a:endParaRPr lang="zh-CN" altLang="en-US" sz="2400" b="1" dirty="0"/>
          </a:p>
        </p:txBody>
      </p:sp>
      <p:sp>
        <p:nvSpPr>
          <p:cNvPr id="81" name="圆角矩形 80"/>
          <p:cNvSpPr/>
          <p:nvPr/>
        </p:nvSpPr>
        <p:spPr>
          <a:xfrm>
            <a:off x="2147778" y="12273045"/>
            <a:ext cx="8017902" cy="23929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2" name="矩形 81"/>
          <p:cNvSpPr/>
          <p:nvPr/>
        </p:nvSpPr>
        <p:spPr>
          <a:xfrm>
            <a:off x="3468803" y="12273043"/>
            <a:ext cx="1041400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5373993" y="12273043"/>
            <a:ext cx="1041400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3500761" y="9549028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5" name="圆角矩形 84"/>
          <p:cNvSpPr/>
          <p:nvPr/>
        </p:nvSpPr>
        <p:spPr>
          <a:xfrm>
            <a:off x="3615989" y="9753447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6" name="圆角矩形 85"/>
          <p:cNvSpPr/>
          <p:nvPr/>
        </p:nvSpPr>
        <p:spPr>
          <a:xfrm>
            <a:off x="3751328" y="9953605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7" name="圆角矩形 86"/>
          <p:cNvSpPr/>
          <p:nvPr/>
        </p:nvSpPr>
        <p:spPr>
          <a:xfrm>
            <a:off x="3886571" y="10169948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8" name="圆角矩形 87"/>
          <p:cNvSpPr/>
          <p:nvPr/>
        </p:nvSpPr>
        <p:spPr>
          <a:xfrm>
            <a:off x="4099083" y="10386291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9" name="圆角矩形 88"/>
          <p:cNvSpPr/>
          <p:nvPr/>
        </p:nvSpPr>
        <p:spPr>
          <a:xfrm>
            <a:off x="5403409" y="9549028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0" name="圆角矩形 89"/>
          <p:cNvSpPr/>
          <p:nvPr/>
        </p:nvSpPr>
        <p:spPr>
          <a:xfrm>
            <a:off x="5573698" y="9753447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1" name="圆角矩形 90"/>
          <p:cNvSpPr/>
          <p:nvPr/>
        </p:nvSpPr>
        <p:spPr>
          <a:xfrm>
            <a:off x="5709036" y="9953605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2" name="圆角矩形 91"/>
          <p:cNvSpPr/>
          <p:nvPr/>
        </p:nvSpPr>
        <p:spPr>
          <a:xfrm>
            <a:off x="5844280" y="10169948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3" name="圆角矩形 92"/>
          <p:cNvSpPr/>
          <p:nvPr/>
        </p:nvSpPr>
        <p:spPr>
          <a:xfrm>
            <a:off x="6001727" y="10386291"/>
            <a:ext cx="422063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4" name="圆角矩形 93"/>
          <p:cNvSpPr/>
          <p:nvPr/>
        </p:nvSpPr>
        <p:spPr>
          <a:xfrm>
            <a:off x="4178999" y="10602635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5" name="圆角矩形 94"/>
          <p:cNvSpPr/>
          <p:nvPr/>
        </p:nvSpPr>
        <p:spPr>
          <a:xfrm>
            <a:off x="4299538" y="10799180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6" name="圆角矩形 95"/>
          <p:cNvSpPr/>
          <p:nvPr/>
        </p:nvSpPr>
        <p:spPr>
          <a:xfrm>
            <a:off x="4482783" y="11032236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7" name="圆角矩形 96"/>
          <p:cNvSpPr/>
          <p:nvPr/>
        </p:nvSpPr>
        <p:spPr>
          <a:xfrm>
            <a:off x="4650169" y="11269667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8" name="圆角矩形 97"/>
          <p:cNvSpPr/>
          <p:nvPr/>
        </p:nvSpPr>
        <p:spPr>
          <a:xfrm>
            <a:off x="4770708" y="11475736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9" name="圆角矩形 98"/>
          <p:cNvSpPr/>
          <p:nvPr/>
        </p:nvSpPr>
        <p:spPr>
          <a:xfrm>
            <a:off x="4953953" y="11718320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0" name="圆角矩形 99"/>
          <p:cNvSpPr/>
          <p:nvPr/>
        </p:nvSpPr>
        <p:spPr>
          <a:xfrm>
            <a:off x="5074493" y="11924389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1" name="圆角矩形 100"/>
          <p:cNvSpPr/>
          <p:nvPr/>
        </p:nvSpPr>
        <p:spPr>
          <a:xfrm>
            <a:off x="7110689" y="9564538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2" name="圆角矩形 101"/>
          <p:cNvSpPr/>
          <p:nvPr/>
        </p:nvSpPr>
        <p:spPr>
          <a:xfrm>
            <a:off x="7292305" y="9761083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3" name="圆角矩形 102"/>
          <p:cNvSpPr/>
          <p:nvPr/>
        </p:nvSpPr>
        <p:spPr>
          <a:xfrm>
            <a:off x="7427492" y="9994140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4" name="圆角矩形 103"/>
          <p:cNvSpPr/>
          <p:nvPr/>
        </p:nvSpPr>
        <p:spPr>
          <a:xfrm>
            <a:off x="7570852" y="10231571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5" name="圆角矩形 104"/>
          <p:cNvSpPr/>
          <p:nvPr/>
        </p:nvSpPr>
        <p:spPr>
          <a:xfrm>
            <a:off x="8545644" y="9568253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6" name="圆角矩形 105"/>
          <p:cNvSpPr/>
          <p:nvPr/>
        </p:nvSpPr>
        <p:spPr>
          <a:xfrm>
            <a:off x="8704859" y="9810838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7" name="圆角矩形 106"/>
          <p:cNvSpPr/>
          <p:nvPr/>
        </p:nvSpPr>
        <p:spPr>
          <a:xfrm>
            <a:off x="8849429" y="10016907"/>
            <a:ext cx="422063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8" name="矩形 107"/>
          <p:cNvSpPr/>
          <p:nvPr/>
        </p:nvSpPr>
        <p:spPr>
          <a:xfrm>
            <a:off x="4482479" y="12273043"/>
            <a:ext cx="939531" cy="2392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cxnSp>
        <p:nvCxnSpPr>
          <p:cNvPr id="109" name="曲线连接符 3"/>
          <p:cNvCxnSpPr>
            <a:stCxn id="94" idx="3"/>
            <a:endCxn id="101" idx="1"/>
          </p:cNvCxnSpPr>
          <p:nvPr/>
        </p:nvCxnSpPr>
        <p:spPr>
          <a:xfrm flipV="1">
            <a:off x="4601055" y="9648534"/>
            <a:ext cx="2525685" cy="1038096"/>
          </a:xfrm>
          <a:prstGeom prst="bentConnector3">
            <a:avLst>
              <a:gd name="adj1" fmla="val 79491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85" idx="3"/>
            <a:endCxn id="90" idx="1"/>
          </p:cNvCxnSpPr>
          <p:nvPr/>
        </p:nvCxnSpPr>
        <p:spPr>
          <a:xfrm>
            <a:off x="4038046" y="9837437"/>
            <a:ext cx="15517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86" idx="3"/>
            <a:endCxn id="91" idx="1"/>
          </p:cNvCxnSpPr>
          <p:nvPr/>
        </p:nvCxnSpPr>
        <p:spPr>
          <a:xfrm>
            <a:off x="4173387" y="10037596"/>
            <a:ext cx="15517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87" idx="3"/>
            <a:endCxn id="92" idx="1"/>
          </p:cNvCxnSpPr>
          <p:nvPr/>
        </p:nvCxnSpPr>
        <p:spPr>
          <a:xfrm>
            <a:off x="4308628" y="10253939"/>
            <a:ext cx="15517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88" idx="3"/>
            <a:endCxn id="93" idx="1"/>
          </p:cNvCxnSpPr>
          <p:nvPr/>
        </p:nvCxnSpPr>
        <p:spPr>
          <a:xfrm>
            <a:off x="4521138" y="10470283"/>
            <a:ext cx="14966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84" idx="3"/>
            <a:endCxn id="89" idx="1"/>
          </p:cNvCxnSpPr>
          <p:nvPr/>
        </p:nvCxnSpPr>
        <p:spPr>
          <a:xfrm>
            <a:off x="3922817" y="9633017"/>
            <a:ext cx="149664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5" name="曲线连接符 3"/>
          <p:cNvCxnSpPr>
            <a:stCxn id="95" idx="3"/>
            <a:endCxn id="102" idx="1"/>
          </p:cNvCxnSpPr>
          <p:nvPr/>
        </p:nvCxnSpPr>
        <p:spPr>
          <a:xfrm flipV="1">
            <a:off x="4721595" y="9845077"/>
            <a:ext cx="2586761" cy="1038096"/>
          </a:xfrm>
          <a:prstGeom prst="bentConnector3">
            <a:avLst>
              <a:gd name="adj1" fmla="val 78795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6" name="曲线连接符 3"/>
          <p:cNvCxnSpPr>
            <a:stCxn id="96" idx="3"/>
            <a:endCxn id="103" idx="1"/>
          </p:cNvCxnSpPr>
          <p:nvPr/>
        </p:nvCxnSpPr>
        <p:spPr>
          <a:xfrm flipV="1">
            <a:off x="4904843" y="10078137"/>
            <a:ext cx="2538703" cy="1038096"/>
          </a:xfrm>
          <a:prstGeom prst="bentConnector3">
            <a:avLst>
              <a:gd name="adj1" fmla="val 79814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7" name="曲线连接符 3"/>
          <p:cNvCxnSpPr>
            <a:stCxn id="97" idx="3"/>
            <a:endCxn id="104" idx="1"/>
          </p:cNvCxnSpPr>
          <p:nvPr/>
        </p:nvCxnSpPr>
        <p:spPr>
          <a:xfrm flipV="1">
            <a:off x="5072223" y="10315566"/>
            <a:ext cx="2514678" cy="1038096"/>
          </a:xfrm>
          <a:prstGeom prst="bentConnector3">
            <a:avLst>
              <a:gd name="adj1" fmla="val 7962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8" name="曲线连接符 3"/>
          <p:cNvCxnSpPr>
            <a:stCxn id="98" idx="3"/>
            <a:endCxn id="105" idx="1"/>
          </p:cNvCxnSpPr>
          <p:nvPr/>
        </p:nvCxnSpPr>
        <p:spPr>
          <a:xfrm flipV="1">
            <a:off x="5192771" y="9652251"/>
            <a:ext cx="3368931" cy="1907483"/>
          </a:xfrm>
          <a:prstGeom prst="bentConnector3">
            <a:avLst>
              <a:gd name="adj1" fmla="val 8780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9" name="曲线连接符 3"/>
          <p:cNvCxnSpPr>
            <a:stCxn id="99" idx="3"/>
            <a:endCxn id="106" idx="1"/>
          </p:cNvCxnSpPr>
          <p:nvPr/>
        </p:nvCxnSpPr>
        <p:spPr>
          <a:xfrm flipV="1">
            <a:off x="5376003" y="9894835"/>
            <a:ext cx="3344903" cy="1907483"/>
          </a:xfrm>
          <a:prstGeom prst="bentConnector3">
            <a:avLst>
              <a:gd name="adj1" fmla="val 89508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0" name="曲线连接符 3"/>
          <p:cNvCxnSpPr>
            <a:stCxn id="100" idx="3"/>
            <a:endCxn id="107" idx="1"/>
          </p:cNvCxnSpPr>
          <p:nvPr/>
        </p:nvCxnSpPr>
        <p:spPr>
          <a:xfrm flipV="1">
            <a:off x="5496556" y="10100904"/>
            <a:ext cx="3368931" cy="1907483"/>
          </a:xfrm>
          <a:prstGeom prst="bentConnector3">
            <a:avLst>
              <a:gd name="adj1" fmla="val 92436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77" idx="1"/>
            <a:endCxn id="84" idx="1"/>
          </p:cNvCxnSpPr>
          <p:nvPr/>
        </p:nvCxnSpPr>
        <p:spPr>
          <a:xfrm>
            <a:off x="3516810" y="9275781"/>
            <a:ext cx="0" cy="35724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77" idx="3"/>
            <a:endCxn id="88" idx="3"/>
          </p:cNvCxnSpPr>
          <p:nvPr/>
        </p:nvCxnSpPr>
        <p:spPr>
          <a:xfrm>
            <a:off x="4518598" y="9275779"/>
            <a:ext cx="2546" cy="119450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5419364" y="9237747"/>
            <a:ext cx="103" cy="39527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78" idx="3"/>
            <a:endCxn id="93" idx="3"/>
          </p:cNvCxnSpPr>
          <p:nvPr/>
        </p:nvCxnSpPr>
        <p:spPr>
          <a:xfrm>
            <a:off x="6423774" y="9275779"/>
            <a:ext cx="0" cy="119450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7087233" y="9156122"/>
            <a:ext cx="905667" cy="2379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26" name="直接连接符 125"/>
          <p:cNvCxnSpPr>
            <a:stCxn id="125" idx="1"/>
            <a:endCxn id="101" idx="1"/>
          </p:cNvCxnSpPr>
          <p:nvPr/>
        </p:nvCxnSpPr>
        <p:spPr>
          <a:xfrm>
            <a:off x="7121692" y="9280010"/>
            <a:ext cx="5048" cy="36853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25" idx="3"/>
            <a:endCxn id="104" idx="3"/>
          </p:cNvCxnSpPr>
          <p:nvPr/>
        </p:nvCxnSpPr>
        <p:spPr>
          <a:xfrm>
            <a:off x="7992910" y="9280005"/>
            <a:ext cx="2" cy="103556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8533626" y="9156667"/>
            <a:ext cx="737860" cy="2374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29" name="直接连接符 128"/>
          <p:cNvCxnSpPr>
            <a:stCxn id="128" idx="1"/>
            <a:endCxn id="105" idx="1"/>
          </p:cNvCxnSpPr>
          <p:nvPr/>
        </p:nvCxnSpPr>
        <p:spPr>
          <a:xfrm>
            <a:off x="8561691" y="9280267"/>
            <a:ext cx="0" cy="37198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28" idx="3"/>
            <a:endCxn id="107" idx="3"/>
          </p:cNvCxnSpPr>
          <p:nvPr/>
        </p:nvCxnSpPr>
        <p:spPr>
          <a:xfrm>
            <a:off x="9271481" y="9280273"/>
            <a:ext cx="0" cy="820637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2121473" y="13866062"/>
            <a:ext cx="8017902" cy="242078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32" name="直接连接符 131"/>
          <p:cNvCxnSpPr>
            <a:stCxn id="146" idx="1"/>
            <a:endCxn id="134" idx="1"/>
          </p:cNvCxnSpPr>
          <p:nvPr/>
        </p:nvCxnSpPr>
        <p:spPr>
          <a:xfrm flipH="1" flipV="1">
            <a:off x="3412922" y="13985824"/>
            <a:ext cx="19530" cy="1336038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42" idx="3"/>
          </p:cNvCxnSpPr>
          <p:nvPr/>
        </p:nvCxnSpPr>
        <p:spPr>
          <a:xfrm flipV="1">
            <a:off x="6395692" y="13910711"/>
            <a:ext cx="1783" cy="1416071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3412925" y="13866179"/>
            <a:ext cx="1041400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35" name="矩形 134"/>
          <p:cNvSpPr/>
          <p:nvPr/>
        </p:nvSpPr>
        <p:spPr>
          <a:xfrm>
            <a:off x="5370697" y="13861729"/>
            <a:ext cx="1025006" cy="24915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36" name="直接连接符 135"/>
          <p:cNvCxnSpPr>
            <a:stCxn id="142" idx="1"/>
            <a:endCxn id="135" idx="1"/>
          </p:cNvCxnSpPr>
          <p:nvPr/>
        </p:nvCxnSpPr>
        <p:spPr>
          <a:xfrm flipH="1" flipV="1">
            <a:off x="5370694" y="13986307"/>
            <a:ext cx="7580" cy="1335557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3420665" y="14561133"/>
            <a:ext cx="1027008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0" name="矩形 139"/>
          <p:cNvSpPr/>
          <p:nvPr/>
        </p:nvSpPr>
        <p:spPr>
          <a:xfrm>
            <a:off x="5370697" y="14551412"/>
            <a:ext cx="1023565" cy="2599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1" name="矩形 140"/>
          <p:cNvSpPr/>
          <p:nvPr/>
        </p:nvSpPr>
        <p:spPr>
          <a:xfrm>
            <a:off x="4452474" y="14558583"/>
            <a:ext cx="918222" cy="2528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/>
          </a:p>
        </p:txBody>
      </p:sp>
      <p:sp>
        <p:nvSpPr>
          <p:cNvPr id="142" name="矩形 141"/>
          <p:cNvSpPr/>
          <p:nvPr/>
        </p:nvSpPr>
        <p:spPr>
          <a:xfrm>
            <a:off x="5378276" y="15202217"/>
            <a:ext cx="1017419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3" name="矩形 142"/>
          <p:cNvSpPr/>
          <p:nvPr/>
        </p:nvSpPr>
        <p:spPr>
          <a:xfrm>
            <a:off x="7276664" y="15202217"/>
            <a:ext cx="1051997" cy="2392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4" name="矩形 143"/>
          <p:cNvSpPr/>
          <p:nvPr/>
        </p:nvSpPr>
        <p:spPr>
          <a:xfrm>
            <a:off x="6403274" y="15202217"/>
            <a:ext cx="873390" cy="239290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/>
          </a:p>
        </p:txBody>
      </p:sp>
      <p:sp>
        <p:nvSpPr>
          <p:cNvPr id="145" name="矩形 144"/>
          <p:cNvSpPr/>
          <p:nvPr/>
        </p:nvSpPr>
        <p:spPr>
          <a:xfrm>
            <a:off x="1481496" y="15202217"/>
            <a:ext cx="1051997" cy="2392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6" name="矩形 145"/>
          <p:cNvSpPr/>
          <p:nvPr/>
        </p:nvSpPr>
        <p:spPr>
          <a:xfrm>
            <a:off x="3432454" y="15202217"/>
            <a:ext cx="1017225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7" name="矩形 146"/>
          <p:cNvSpPr/>
          <p:nvPr/>
        </p:nvSpPr>
        <p:spPr>
          <a:xfrm>
            <a:off x="2532442" y="15202217"/>
            <a:ext cx="905207" cy="239290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/>
          </a:p>
        </p:txBody>
      </p:sp>
      <p:cxnSp>
        <p:nvCxnSpPr>
          <p:cNvPr id="149" name="直接连接符 148"/>
          <p:cNvCxnSpPr>
            <a:stCxn id="146" idx="3"/>
            <a:endCxn id="134" idx="3"/>
          </p:cNvCxnSpPr>
          <p:nvPr/>
        </p:nvCxnSpPr>
        <p:spPr>
          <a:xfrm flipV="1">
            <a:off x="4449677" y="13985824"/>
            <a:ext cx="4645" cy="1336038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861615" y="8655228"/>
            <a:ext cx="9492141" cy="439459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1" name="矩形 150"/>
          <p:cNvSpPr/>
          <p:nvPr/>
        </p:nvSpPr>
        <p:spPr>
          <a:xfrm>
            <a:off x="861615" y="13363555"/>
            <a:ext cx="9492141" cy="218559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2" name="文本框 151"/>
          <p:cNvSpPr txBox="1"/>
          <p:nvPr/>
        </p:nvSpPr>
        <p:spPr>
          <a:xfrm>
            <a:off x="964388" y="12586286"/>
            <a:ext cx="5494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Impurities generation</a:t>
            </a:r>
            <a:endParaRPr lang="zh-CN" altLang="en-US" sz="2400" b="1" dirty="0"/>
          </a:p>
        </p:txBody>
      </p:sp>
      <p:sp>
        <p:nvSpPr>
          <p:cNvPr id="153" name="文本框 152"/>
          <p:cNvSpPr txBox="1"/>
          <p:nvPr/>
        </p:nvSpPr>
        <p:spPr>
          <a:xfrm>
            <a:off x="954060" y="13447900"/>
            <a:ext cx="4437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Impurities removal</a:t>
            </a:r>
            <a:endParaRPr lang="zh-CN" altLang="en-US" sz="2400" b="1" dirty="0"/>
          </a:p>
        </p:txBody>
      </p:sp>
      <p:sp>
        <p:nvSpPr>
          <p:cNvPr id="222" name="矩形 221"/>
          <p:cNvSpPr/>
          <p:nvPr/>
        </p:nvSpPr>
        <p:spPr>
          <a:xfrm>
            <a:off x="174171" y="8227061"/>
            <a:ext cx="13087282" cy="75081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55" name="文本框 254"/>
          <p:cNvSpPr txBox="1"/>
          <p:nvPr/>
        </p:nvSpPr>
        <p:spPr>
          <a:xfrm>
            <a:off x="11150799" y="14884755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Module 2</a:t>
            </a:r>
            <a:endParaRPr lang="zh-CN" altLang="en-US" sz="3200" b="1" dirty="0"/>
          </a:p>
        </p:txBody>
      </p:sp>
      <p:sp>
        <p:nvSpPr>
          <p:cNvPr id="257" name="文本框 256"/>
          <p:cNvSpPr txBox="1"/>
          <p:nvPr/>
        </p:nvSpPr>
        <p:spPr>
          <a:xfrm>
            <a:off x="19753591" y="6559539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Module 4</a:t>
            </a:r>
            <a:endParaRPr lang="zh-CN" altLang="en-US" sz="3200" b="1" dirty="0"/>
          </a:p>
        </p:txBody>
      </p:sp>
      <p:sp>
        <p:nvSpPr>
          <p:cNvPr id="29" name="流程图: 可选过程 28"/>
          <p:cNvSpPr/>
          <p:nvPr/>
        </p:nvSpPr>
        <p:spPr>
          <a:xfrm>
            <a:off x="13797829" y="5433322"/>
            <a:ext cx="1994899" cy="918598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2400" dirty="0">
                <a:sym typeface="+mn-ea"/>
              </a:rPr>
              <a:t>Impurity removal</a:t>
            </a:r>
          </a:p>
        </p:txBody>
      </p:sp>
      <p:sp>
        <p:nvSpPr>
          <p:cNvPr id="268" name="流程图: 可选过程 267"/>
          <p:cNvSpPr/>
          <p:nvPr/>
        </p:nvSpPr>
        <p:spPr>
          <a:xfrm>
            <a:off x="16587380" y="5439685"/>
            <a:ext cx="1994899" cy="918598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ym typeface="+mn-ea"/>
              </a:rPr>
              <a:t>LTR/TIR finder</a:t>
            </a:r>
          </a:p>
        </p:txBody>
      </p:sp>
      <p:sp>
        <p:nvSpPr>
          <p:cNvPr id="155" name="矩形 154"/>
          <p:cNvSpPr/>
          <p:nvPr/>
        </p:nvSpPr>
        <p:spPr>
          <a:xfrm>
            <a:off x="13802168" y="8151397"/>
            <a:ext cx="10928822" cy="7659524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6" name="圆角矩形 155"/>
          <p:cNvSpPr/>
          <p:nvPr/>
        </p:nvSpPr>
        <p:spPr>
          <a:xfrm>
            <a:off x="15275638" y="8444148"/>
            <a:ext cx="111172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7" name="圆角矩形 156"/>
          <p:cNvSpPr/>
          <p:nvPr/>
        </p:nvSpPr>
        <p:spPr>
          <a:xfrm>
            <a:off x="15035895" y="11144764"/>
            <a:ext cx="5092552" cy="277342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8" name="矩形 157"/>
          <p:cNvSpPr/>
          <p:nvPr/>
        </p:nvSpPr>
        <p:spPr>
          <a:xfrm>
            <a:off x="14401486" y="8264514"/>
            <a:ext cx="6363911" cy="145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9" name="圆角矩形 158"/>
          <p:cNvSpPr/>
          <p:nvPr/>
        </p:nvSpPr>
        <p:spPr>
          <a:xfrm>
            <a:off x="15280837" y="8843098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0" name="圆角矩形 159"/>
          <p:cNvSpPr/>
          <p:nvPr/>
        </p:nvSpPr>
        <p:spPr>
          <a:xfrm>
            <a:off x="15315498" y="9274101"/>
            <a:ext cx="365692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61" name="圆角矩形 160"/>
          <p:cNvSpPr/>
          <p:nvPr/>
        </p:nvSpPr>
        <p:spPr>
          <a:xfrm>
            <a:off x="16643388" y="8428023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2" name="圆角矩形 161"/>
          <p:cNvSpPr/>
          <p:nvPr/>
        </p:nvSpPr>
        <p:spPr>
          <a:xfrm>
            <a:off x="16624133" y="8829331"/>
            <a:ext cx="130711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3" name="圆角矩形 162"/>
          <p:cNvSpPr/>
          <p:nvPr/>
        </p:nvSpPr>
        <p:spPr>
          <a:xfrm>
            <a:off x="16635921" y="9271534"/>
            <a:ext cx="1075982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64" name="圆角矩形 163"/>
          <p:cNvSpPr/>
          <p:nvPr/>
        </p:nvSpPr>
        <p:spPr>
          <a:xfrm>
            <a:off x="18214620" y="8428023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5" name="圆角矩形 164"/>
          <p:cNvSpPr/>
          <p:nvPr/>
        </p:nvSpPr>
        <p:spPr>
          <a:xfrm>
            <a:off x="18219447" y="8844079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6" name="圆角矩形 165"/>
          <p:cNvSpPr/>
          <p:nvPr/>
        </p:nvSpPr>
        <p:spPr>
          <a:xfrm>
            <a:off x="18181956" y="9266539"/>
            <a:ext cx="1086219" cy="295571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67" name="圆角矩形 166"/>
          <p:cNvSpPr/>
          <p:nvPr/>
        </p:nvSpPr>
        <p:spPr>
          <a:xfrm>
            <a:off x="19647490" y="8444150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8" name="圆角矩形 167"/>
          <p:cNvSpPr/>
          <p:nvPr/>
        </p:nvSpPr>
        <p:spPr>
          <a:xfrm>
            <a:off x="19410330" y="8845003"/>
            <a:ext cx="1200805" cy="21947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9" name="圆角矩形 168"/>
          <p:cNvSpPr/>
          <p:nvPr/>
        </p:nvSpPr>
        <p:spPr>
          <a:xfrm>
            <a:off x="19647490" y="9252237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70" name="矩形 169"/>
          <p:cNvSpPr/>
          <p:nvPr/>
        </p:nvSpPr>
        <p:spPr>
          <a:xfrm>
            <a:off x="14396856" y="9918682"/>
            <a:ext cx="6368550" cy="1044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9" name="圆角矩形 178"/>
          <p:cNvSpPr/>
          <p:nvPr/>
        </p:nvSpPr>
        <p:spPr>
          <a:xfrm>
            <a:off x="15794513" y="11133048"/>
            <a:ext cx="287342" cy="2890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80" name="圆角矩形 179"/>
          <p:cNvSpPr/>
          <p:nvPr/>
        </p:nvSpPr>
        <p:spPr>
          <a:xfrm>
            <a:off x="16332516" y="11133050"/>
            <a:ext cx="314285" cy="2890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81" name="圆角矩形 180"/>
          <p:cNvSpPr/>
          <p:nvPr/>
        </p:nvSpPr>
        <p:spPr>
          <a:xfrm>
            <a:off x="18432705" y="11132069"/>
            <a:ext cx="310394" cy="2890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82" name="圆角矩形 181"/>
          <p:cNvSpPr/>
          <p:nvPr/>
        </p:nvSpPr>
        <p:spPr>
          <a:xfrm>
            <a:off x="19117176" y="11132129"/>
            <a:ext cx="291643" cy="28747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83" name="直接箭头连接符 182"/>
          <p:cNvCxnSpPr/>
          <p:nvPr/>
        </p:nvCxnSpPr>
        <p:spPr>
          <a:xfrm>
            <a:off x="15848378" y="11070914"/>
            <a:ext cx="29263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>
            <a:off x="18472536" y="11061877"/>
            <a:ext cx="29263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>
            <a:off x="19151415" y="11061877"/>
            <a:ext cx="29263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>
            <a:off x="16355252" y="11070914"/>
            <a:ext cx="292635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158" idx="2"/>
            <a:endCxn id="170" idx="0"/>
          </p:cNvCxnSpPr>
          <p:nvPr/>
        </p:nvCxnSpPr>
        <p:spPr>
          <a:xfrm flipH="1">
            <a:off x="17581131" y="9722413"/>
            <a:ext cx="2311" cy="196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>
            <a:stCxn id="170" idx="2"/>
            <a:endCxn id="157" idx="0"/>
          </p:cNvCxnSpPr>
          <p:nvPr/>
        </p:nvCxnSpPr>
        <p:spPr>
          <a:xfrm>
            <a:off x="17581131" y="10963222"/>
            <a:ext cx="1040" cy="181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六边形 198"/>
          <p:cNvSpPr/>
          <p:nvPr/>
        </p:nvSpPr>
        <p:spPr>
          <a:xfrm>
            <a:off x="20284234" y="14959878"/>
            <a:ext cx="2396013" cy="745612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ym typeface="+mn-ea"/>
              </a:rPr>
              <a:t>LTRharvest</a:t>
            </a:r>
            <a:r>
              <a:rPr lang="en-US" sz="2400" dirty="0">
                <a:sym typeface="+mn-ea"/>
              </a:rPr>
              <a:t>/</a:t>
            </a:r>
          </a:p>
          <a:p>
            <a:pPr algn="ctr"/>
            <a:r>
              <a:rPr lang="en-US" sz="2400" dirty="0" err="1">
                <a:sym typeface="+mn-ea"/>
              </a:rPr>
              <a:t>LTR_retriever</a:t>
            </a:r>
            <a:endParaRPr lang="en-US" sz="2400" dirty="0">
              <a:sym typeface="+mn-ea"/>
            </a:endParaRPr>
          </a:p>
        </p:txBody>
      </p:sp>
      <p:cxnSp>
        <p:nvCxnSpPr>
          <p:cNvPr id="204" name="直接箭头连接符 203"/>
          <p:cNvCxnSpPr>
            <a:stCxn id="478" idx="2"/>
          </p:cNvCxnSpPr>
          <p:nvPr/>
        </p:nvCxnSpPr>
        <p:spPr>
          <a:xfrm>
            <a:off x="16225932" y="11938076"/>
            <a:ext cx="858641" cy="172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stCxn id="484" idx="2"/>
          </p:cNvCxnSpPr>
          <p:nvPr/>
        </p:nvCxnSpPr>
        <p:spPr>
          <a:xfrm flipH="1">
            <a:off x="18338931" y="11936723"/>
            <a:ext cx="589743" cy="189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>
            <a:stCxn id="199" idx="3"/>
          </p:cNvCxnSpPr>
          <p:nvPr/>
        </p:nvCxnSpPr>
        <p:spPr>
          <a:xfrm flipH="1">
            <a:off x="19999461" y="15332684"/>
            <a:ext cx="28477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圆角矩形 209"/>
          <p:cNvSpPr/>
          <p:nvPr/>
        </p:nvSpPr>
        <p:spPr>
          <a:xfrm>
            <a:off x="15433957" y="14975843"/>
            <a:ext cx="4565504" cy="713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1" name="圆角矩形 210"/>
          <p:cNvSpPr/>
          <p:nvPr/>
        </p:nvSpPr>
        <p:spPr>
          <a:xfrm>
            <a:off x="15851523" y="15149152"/>
            <a:ext cx="1104990" cy="16125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2" name="圆角矩形 211"/>
          <p:cNvSpPr/>
          <p:nvPr/>
        </p:nvSpPr>
        <p:spPr>
          <a:xfrm>
            <a:off x="18141120" y="15149152"/>
            <a:ext cx="1104990" cy="16125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3" name="圆角矩形 212"/>
          <p:cNvSpPr/>
          <p:nvPr/>
        </p:nvSpPr>
        <p:spPr>
          <a:xfrm>
            <a:off x="17111935" y="15428470"/>
            <a:ext cx="985160" cy="172711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4" name="六边形 213"/>
          <p:cNvSpPr/>
          <p:nvPr/>
        </p:nvSpPr>
        <p:spPr>
          <a:xfrm>
            <a:off x="16619370" y="14128231"/>
            <a:ext cx="2268773" cy="657552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ym typeface="+mn-ea"/>
              </a:rPr>
              <a:t>Consensus builder</a:t>
            </a:r>
          </a:p>
        </p:txBody>
      </p:sp>
      <p:cxnSp>
        <p:nvCxnSpPr>
          <p:cNvPr id="215" name="直接箭头连接符 214"/>
          <p:cNvCxnSpPr/>
          <p:nvPr/>
        </p:nvCxnSpPr>
        <p:spPr>
          <a:xfrm>
            <a:off x="17711804" y="14793666"/>
            <a:ext cx="4903" cy="182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文本框 216"/>
          <p:cNvSpPr txBox="1"/>
          <p:nvPr/>
        </p:nvSpPr>
        <p:spPr>
          <a:xfrm>
            <a:off x="14286449" y="14210441"/>
            <a:ext cx="1981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80/80/80 rule</a:t>
            </a:r>
            <a:endParaRPr lang="zh-CN" altLang="en-US" sz="2400" b="1" dirty="0"/>
          </a:p>
        </p:txBody>
      </p:sp>
      <p:cxnSp>
        <p:nvCxnSpPr>
          <p:cNvPr id="219" name="直接箭头连接符 218"/>
          <p:cNvCxnSpPr/>
          <p:nvPr/>
        </p:nvCxnSpPr>
        <p:spPr>
          <a:xfrm>
            <a:off x="17711804" y="13960054"/>
            <a:ext cx="0" cy="168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/>
          <p:nvPr/>
        </p:nvCxnSpPr>
        <p:spPr>
          <a:xfrm>
            <a:off x="17711804" y="12939301"/>
            <a:ext cx="0" cy="190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圆角矩形 428"/>
          <p:cNvSpPr/>
          <p:nvPr/>
        </p:nvSpPr>
        <p:spPr>
          <a:xfrm>
            <a:off x="15274199" y="10079439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0" name="圆角矩形 429"/>
          <p:cNvSpPr/>
          <p:nvPr/>
        </p:nvSpPr>
        <p:spPr>
          <a:xfrm>
            <a:off x="16662344" y="10083922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1" name="圆角矩形 430"/>
          <p:cNvSpPr/>
          <p:nvPr/>
        </p:nvSpPr>
        <p:spPr>
          <a:xfrm>
            <a:off x="15294554" y="10494275"/>
            <a:ext cx="365692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35" name="圆角矩形 434"/>
          <p:cNvSpPr/>
          <p:nvPr/>
        </p:nvSpPr>
        <p:spPr>
          <a:xfrm>
            <a:off x="18209418" y="10004700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6" name="圆角矩形 435"/>
          <p:cNvSpPr/>
          <p:nvPr/>
        </p:nvSpPr>
        <p:spPr>
          <a:xfrm>
            <a:off x="18225150" y="10432356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9" name="圆角矩形 438"/>
          <p:cNvSpPr/>
          <p:nvPr/>
        </p:nvSpPr>
        <p:spPr>
          <a:xfrm>
            <a:off x="19639325" y="10010743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40" name="圆角矩形 439"/>
          <p:cNvSpPr/>
          <p:nvPr/>
        </p:nvSpPr>
        <p:spPr>
          <a:xfrm>
            <a:off x="19651057" y="10570550"/>
            <a:ext cx="726057" cy="277503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74" name="圆角矩形 473"/>
          <p:cNvSpPr/>
          <p:nvPr/>
        </p:nvSpPr>
        <p:spPr>
          <a:xfrm>
            <a:off x="15815852" y="11649024"/>
            <a:ext cx="287342" cy="2890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75" name="圆角矩形 474"/>
          <p:cNvSpPr/>
          <p:nvPr/>
        </p:nvSpPr>
        <p:spPr>
          <a:xfrm>
            <a:off x="16353854" y="11649026"/>
            <a:ext cx="314285" cy="2890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76" name="直接箭头连接符 475"/>
          <p:cNvCxnSpPr/>
          <p:nvPr/>
        </p:nvCxnSpPr>
        <p:spPr>
          <a:xfrm>
            <a:off x="15847653" y="11565119"/>
            <a:ext cx="29263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接箭头连接符 476"/>
          <p:cNvCxnSpPr/>
          <p:nvPr/>
        </p:nvCxnSpPr>
        <p:spPr>
          <a:xfrm>
            <a:off x="16354527" y="11565119"/>
            <a:ext cx="292635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圆角矩形 477"/>
          <p:cNvSpPr/>
          <p:nvPr/>
        </p:nvSpPr>
        <p:spPr>
          <a:xfrm>
            <a:off x="16090445" y="11647436"/>
            <a:ext cx="270976" cy="29064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80" name="圆角矩形 479"/>
          <p:cNvSpPr/>
          <p:nvPr/>
        </p:nvSpPr>
        <p:spPr>
          <a:xfrm>
            <a:off x="18429719" y="11654717"/>
            <a:ext cx="287342" cy="28905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81" name="圆角矩形 480"/>
          <p:cNvSpPr/>
          <p:nvPr/>
        </p:nvSpPr>
        <p:spPr>
          <a:xfrm>
            <a:off x="19130772" y="11667442"/>
            <a:ext cx="278038" cy="260118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82" name="直接箭头连接符 481"/>
          <p:cNvCxnSpPr/>
          <p:nvPr/>
        </p:nvCxnSpPr>
        <p:spPr>
          <a:xfrm>
            <a:off x="18461691" y="11565119"/>
            <a:ext cx="29263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圆角矩形 483"/>
          <p:cNvSpPr/>
          <p:nvPr/>
        </p:nvSpPr>
        <p:spPr>
          <a:xfrm>
            <a:off x="18716872" y="11661079"/>
            <a:ext cx="423603" cy="275644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88" name="直接箭头连接符 487"/>
          <p:cNvCxnSpPr/>
          <p:nvPr/>
        </p:nvCxnSpPr>
        <p:spPr>
          <a:xfrm>
            <a:off x="19143132" y="11565119"/>
            <a:ext cx="29263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文本框 583"/>
          <p:cNvSpPr txBox="1"/>
          <p:nvPr/>
        </p:nvSpPr>
        <p:spPr>
          <a:xfrm>
            <a:off x="20720865" y="9601100"/>
            <a:ext cx="20120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Length filter</a:t>
            </a:r>
          </a:p>
        </p:txBody>
      </p:sp>
      <p:sp>
        <p:nvSpPr>
          <p:cNvPr id="263" name="文本框 262"/>
          <p:cNvSpPr txBox="1"/>
          <p:nvPr/>
        </p:nvSpPr>
        <p:spPr>
          <a:xfrm>
            <a:off x="22965021" y="14884754"/>
            <a:ext cx="181331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b="1" dirty="0"/>
              <a:t>Module 3</a:t>
            </a:r>
            <a:endParaRPr lang="zh-CN" altLang="en-US" sz="3200" b="1" dirty="0"/>
          </a:p>
        </p:txBody>
      </p:sp>
      <p:sp>
        <p:nvSpPr>
          <p:cNvPr id="269" name="流程图: 可选过程 268"/>
          <p:cNvSpPr/>
          <p:nvPr/>
        </p:nvSpPr>
        <p:spPr>
          <a:xfrm>
            <a:off x="16815527" y="12144226"/>
            <a:ext cx="1925470" cy="794096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ym typeface="+mn-ea"/>
              </a:rPr>
              <a:t>Impurity removal</a:t>
            </a:r>
          </a:p>
        </p:txBody>
      </p:sp>
      <p:sp>
        <p:nvSpPr>
          <p:cNvPr id="270" name="流程图: 可选过程 269"/>
          <p:cNvSpPr/>
          <p:nvPr/>
        </p:nvSpPr>
        <p:spPr>
          <a:xfrm>
            <a:off x="16791402" y="13120499"/>
            <a:ext cx="1925470" cy="816694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ym typeface="+mn-ea"/>
              </a:rPr>
              <a:t>Filter False LTR/TIR</a:t>
            </a:r>
          </a:p>
        </p:txBody>
      </p:sp>
      <p:sp>
        <p:nvSpPr>
          <p:cNvPr id="317" name="矩形 316"/>
          <p:cNvSpPr/>
          <p:nvPr/>
        </p:nvSpPr>
        <p:spPr>
          <a:xfrm>
            <a:off x="25137255" y="962008"/>
            <a:ext cx="3314979" cy="124015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8" name="矩形 317"/>
          <p:cNvSpPr/>
          <p:nvPr/>
        </p:nvSpPr>
        <p:spPr>
          <a:xfrm>
            <a:off x="26823214" y="3294214"/>
            <a:ext cx="147208" cy="2615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20" name="文本框 319"/>
          <p:cNvSpPr txBox="1"/>
          <p:nvPr/>
        </p:nvSpPr>
        <p:spPr>
          <a:xfrm>
            <a:off x="26258412" y="3642751"/>
            <a:ext cx="12159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800" dirty="0"/>
              <a:t>Impurity</a:t>
            </a:r>
          </a:p>
        </p:txBody>
      </p:sp>
      <p:sp>
        <p:nvSpPr>
          <p:cNvPr id="321" name="文本框 320"/>
          <p:cNvSpPr txBox="1"/>
          <p:nvPr/>
        </p:nvSpPr>
        <p:spPr>
          <a:xfrm>
            <a:off x="26226543" y="12667696"/>
            <a:ext cx="1215957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Legend</a:t>
            </a:r>
          </a:p>
        </p:txBody>
      </p:sp>
      <p:sp>
        <p:nvSpPr>
          <p:cNvPr id="323" name="菱形 322"/>
          <p:cNvSpPr/>
          <p:nvPr/>
        </p:nvSpPr>
        <p:spPr>
          <a:xfrm>
            <a:off x="26556617" y="2269058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1"/>
          </a:p>
        </p:txBody>
      </p:sp>
      <p:sp>
        <p:nvSpPr>
          <p:cNvPr id="324" name="文本框 323"/>
          <p:cNvSpPr txBox="1"/>
          <p:nvPr/>
        </p:nvSpPr>
        <p:spPr>
          <a:xfrm>
            <a:off x="26081866" y="2719737"/>
            <a:ext cx="167827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800" dirty="0">
                <a:sym typeface="+mn-ea"/>
              </a:rPr>
              <a:t>Single process</a:t>
            </a:r>
            <a:endParaRPr lang="zh-CN" altLang="en-US" sz="1800" dirty="0"/>
          </a:p>
        </p:txBody>
      </p:sp>
      <p:sp>
        <p:nvSpPr>
          <p:cNvPr id="325" name="文本框 324"/>
          <p:cNvSpPr txBox="1"/>
          <p:nvPr/>
        </p:nvSpPr>
        <p:spPr>
          <a:xfrm>
            <a:off x="25714693" y="4379319"/>
            <a:ext cx="24114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Multi-mapped repeat</a:t>
            </a:r>
          </a:p>
        </p:txBody>
      </p:sp>
      <p:sp>
        <p:nvSpPr>
          <p:cNvPr id="326" name="文本框 325"/>
          <p:cNvSpPr txBox="1"/>
          <p:nvPr/>
        </p:nvSpPr>
        <p:spPr>
          <a:xfrm>
            <a:off x="25611144" y="5186205"/>
            <a:ext cx="260223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TE consensus</a:t>
            </a:r>
          </a:p>
        </p:txBody>
      </p:sp>
      <p:sp>
        <p:nvSpPr>
          <p:cNvPr id="327" name="圆角矩形 326"/>
          <p:cNvSpPr/>
          <p:nvPr/>
        </p:nvSpPr>
        <p:spPr>
          <a:xfrm>
            <a:off x="26632435" y="4251765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8" name="圆角矩形 327"/>
          <p:cNvSpPr/>
          <p:nvPr/>
        </p:nvSpPr>
        <p:spPr>
          <a:xfrm>
            <a:off x="26357467" y="4974932"/>
            <a:ext cx="1144834" cy="16125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30" name="圆角矩形 329"/>
          <p:cNvSpPr/>
          <p:nvPr/>
        </p:nvSpPr>
        <p:spPr>
          <a:xfrm>
            <a:off x="25919572" y="1175712"/>
            <a:ext cx="1835159" cy="2801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ym typeface="+mn-ea"/>
              </a:rPr>
              <a:t>Reference</a:t>
            </a:r>
            <a:endParaRPr lang="zh-CN" altLang="en-US" sz="1800" dirty="0"/>
          </a:p>
        </p:txBody>
      </p:sp>
      <p:sp>
        <p:nvSpPr>
          <p:cNvPr id="331" name="圆角矩形 330"/>
          <p:cNvSpPr/>
          <p:nvPr/>
        </p:nvSpPr>
        <p:spPr>
          <a:xfrm>
            <a:off x="26427650" y="1790956"/>
            <a:ext cx="824618" cy="18609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err="1">
                <a:sym typeface="+mn-ea"/>
              </a:rPr>
              <a:t>kmer</a:t>
            </a:r>
            <a:endParaRPr lang="zh-CN" altLang="en-US" sz="1800" dirty="0"/>
          </a:p>
        </p:txBody>
      </p:sp>
      <p:sp>
        <p:nvSpPr>
          <p:cNvPr id="333" name="文本框 332"/>
          <p:cNvSpPr txBox="1"/>
          <p:nvPr/>
        </p:nvSpPr>
        <p:spPr>
          <a:xfrm>
            <a:off x="25919572" y="6153514"/>
            <a:ext cx="1987501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Raw repeats</a:t>
            </a:r>
          </a:p>
        </p:txBody>
      </p:sp>
      <p:sp>
        <p:nvSpPr>
          <p:cNvPr id="334" name="文本框 333"/>
          <p:cNvSpPr txBox="1"/>
          <p:nvPr/>
        </p:nvSpPr>
        <p:spPr>
          <a:xfrm>
            <a:off x="25772091" y="6917322"/>
            <a:ext cx="234588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Masked impurity</a:t>
            </a:r>
          </a:p>
        </p:txBody>
      </p:sp>
      <p:grpSp>
        <p:nvGrpSpPr>
          <p:cNvPr id="349" name="组合 348"/>
          <p:cNvGrpSpPr/>
          <p:nvPr/>
        </p:nvGrpSpPr>
        <p:grpSpPr>
          <a:xfrm>
            <a:off x="25594527" y="5843141"/>
            <a:ext cx="2613779" cy="239290"/>
            <a:chOff x="20246754" y="7865731"/>
            <a:chExt cx="2514278" cy="229444"/>
          </a:xfrm>
        </p:grpSpPr>
        <p:sp>
          <p:nvSpPr>
            <p:cNvPr id="346" name="矩形 345"/>
            <p:cNvSpPr/>
            <p:nvPr/>
          </p:nvSpPr>
          <p:spPr>
            <a:xfrm>
              <a:off x="20246754" y="7865731"/>
              <a:ext cx="866453" cy="22944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XXX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47" name="矩形 346"/>
            <p:cNvSpPr/>
            <p:nvPr/>
          </p:nvSpPr>
          <p:spPr>
            <a:xfrm>
              <a:off x="21894579" y="7865731"/>
              <a:ext cx="866453" cy="22944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XXX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48" name="矩形 347"/>
            <p:cNvSpPr/>
            <p:nvPr/>
          </p:nvSpPr>
          <p:spPr>
            <a:xfrm>
              <a:off x="21120138" y="7865731"/>
              <a:ext cx="781697" cy="22944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XXX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0" name="矩形 349"/>
          <p:cNvSpPr/>
          <p:nvPr/>
        </p:nvSpPr>
        <p:spPr>
          <a:xfrm>
            <a:off x="26526234" y="6696269"/>
            <a:ext cx="812633" cy="2392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XXX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417" name="组合 416"/>
          <p:cNvGrpSpPr/>
          <p:nvPr/>
        </p:nvGrpSpPr>
        <p:grpSpPr>
          <a:xfrm>
            <a:off x="26091687" y="7514974"/>
            <a:ext cx="1732088" cy="239290"/>
            <a:chOff x="20570875" y="9228973"/>
            <a:chExt cx="1666151" cy="229444"/>
          </a:xfrm>
        </p:grpSpPr>
        <p:sp>
          <p:nvSpPr>
            <p:cNvPr id="351" name="矩形 350"/>
            <p:cNvSpPr/>
            <p:nvPr/>
          </p:nvSpPr>
          <p:spPr>
            <a:xfrm>
              <a:off x="20570875" y="9228973"/>
              <a:ext cx="875270" cy="229444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352" name="矩形 351"/>
            <p:cNvSpPr/>
            <p:nvPr/>
          </p:nvSpPr>
          <p:spPr>
            <a:xfrm>
              <a:off x="21438562" y="9228973"/>
              <a:ext cx="798464" cy="229444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/>
            </a:p>
          </p:txBody>
        </p:sp>
      </p:grpSp>
      <p:sp>
        <p:nvSpPr>
          <p:cNvPr id="361" name="文本框 360"/>
          <p:cNvSpPr txBox="1"/>
          <p:nvPr/>
        </p:nvSpPr>
        <p:spPr>
          <a:xfrm>
            <a:off x="25802008" y="7812983"/>
            <a:ext cx="2393186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Unmapped sequence</a:t>
            </a:r>
          </a:p>
        </p:txBody>
      </p:sp>
      <p:sp>
        <p:nvSpPr>
          <p:cNvPr id="384" name="六边形 383"/>
          <p:cNvSpPr/>
          <p:nvPr/>
        </p:nvSpPr>
        <p:spPr>
          <a:xfrm>
            <a:off x="26052872" y="11320306"/>
            <a:ext cx="1731040" cy="963419"/>
          </a:xfrm>
          <a:prstGeom prst="hexagon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ym typeface="+mn-ea"/>
              </a:rPr>
              <a:t>External processing module</a:t>
            </a:r>
          </a:p>
        </p:txBody>
      </p:sp>
      <p:sp>
        <p:nvSpPr>
          <p:cNvPr id="386" name="圆角矩形 385"/>
          <p:cNvSpPr/>
          <p:nvPr/>
        </p:nvSpPr>
        <p:spPr>
          <a:xfrm>
            <a:off x="26440465" y="8450275"/>
            <a:ext cx="271811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87" name="圆角矩形 386"/>
          <p:cNvSpPr/>
          <p:nvPr/>
        </p:nvSpPr>
        <p:spPr>
          <a:xfrm>
            <a:off x="26998933" y="8450275"/>
            <a:ext cx="271811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388" name="直接箭头连接符 387"/>
          <p:cNvCxnSpPr/>
          <p:nvPr/>
        </p:nvCxnSpPr>
        <p:spPr>
          <a:xfrm>
            <a:off x="26449513" y="8366634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箭头连接符 388"/>
          <p:cNvCxnSpPr/>
          <p:nvPr/>
        </p:nvCxnSpPr>
        <p:spPr>
          <a:xfrm>
            <a:off x="26998933" y="8367980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圆角矩形 389"/>
          <p:cNvSpPr/>
          <p:nvPr/>
        </p:nvSpPr>
        <p:spPr>
          <a:xfrm>
            <a:off x="26700524" y="8450275"/>
            <a:ext cx="308747" cy="1609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92" name="文本框 391"/>
          <p:cNvSpPr txBox="1"/>
          <p:nvPr/>
        </p:nvSpPr>
        <p:spPr>
          <a:xfrm>
            <a:off x="26212620" y="8719653"/>
            <a:ext cx="12159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TIR</a:t>
            </a:r>
          </a:p>
        </p:txBody>
      </p:sp>
      <p:sp>
        <p:nvSpPr>
          <p:cNvPr id="401" name="圆角矩形 400"/>
          <p:cNvSpPr/>
          <p:nvPr/>
        </p:nvSpPr>
        <p:spPr>
          <a:xfrm>
            <a:off x="26373831" y="9139257"/>
            <a:ext cx="271811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02" name="圆角矩形 401"/>
          <p:cNvSpPr/>
          <p:nvPr/>
        </p:nvSpPr>
        <p:spPr>
          <a:xfrm>
            <a:off x="27027345" y="9139254"/>
            <a:ext cx="271811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03" name="直接箭头连接符 402"/>
          <p:cNvCxnSpPr/>
          <p:nvPr/>
        </p:nvCxnSpPr>
        <p:spPr>
          <a:xfrm>
            <a:off x="26373831" y="9055615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箭头连接符 403"/>
          <p:cNvCxnSpPr/>
          <p:nvPr/>
        </p:nvCxnSpPr>
        <p:spPr>
          <a:xfrm>
            <a:off x="27027345" y="9055615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圆角矩形 404"/>
          <p:cNvSpPr/>
          <p:nvPr/>
        </p:nvSpPr>
        <p:spPr>
          <a:xfrm>
            <a:off x="26611505" y="9139254"/>
            <a:ext cx="426181" cy="160925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07" name="文本框 406"/>
          <p:cNvSpPr txBox="1"/>
          <p:nvPr/>
        </p:nvSpPr>
        <p:spPr>
          <a:xfrm>
            <a:off x="26217292" y="9421797"/>
            <a:ext cx="12159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LTR</a:t>
            </a:r>
          </a:p>
        </p:txBody>
      </p:sp>
      <p:sp>
        <p:nvSpPr>
          <p:cNvPr id="281" name="流程图: 可选过程 280"/>
          <p:cNvSpPr/>
          <p:nvPr/>
        </p:nvSpPr>
        <p:spPr>
          <a:xfrm>
            <a:off x="25861500" y="9965301"/>
            <a:ext cx="1994899" cy="918598"/>
          </a:xfrm>
          <a:prstGeom prst="flowChartAlternateProcess">
            <a:avLst/>
          </a:prstGeom>
          <a:solidFill>
            <a:srgbClr val="15AB99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ym typeface="+mn-ea"/>
              </a:rPr>
              <a:t>Internal processing module</a:t>
            </a:r>
          </a:p>
        </p:txBody>
      </p:sp>
      <p:sp>
        <p:nvSpPr>
          <p:cNvPr id="437" name="圆角矩形 436"/>
          <p:cNvSpPr/>
          <p:nvPr/>
        </p:nvSpPr>
        <p:spPr>
          <a:xfrm>
            <a:off x="9972964" y="5794676"/>
            <a:ext cx="2173145" cy="19811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8" name="矩形 437"/>
          <p:cNvSpPr/>
          <p:nvPr/>
        </p:nvSpPr>
        <p:spPr>
          <a:xfrm>
            <a:off x="10807608" y="5807420"/>
            <a:ext cx="147208" cy="184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41" name="矩形 440"/>
          <p:cNvSpPr/>
          <p:nvPr/>
        </p:nvSpPr>
        <p:spPr>
          <a:xfrm>
            <a:off x="11501682" y="5807009"/>
            <a:ext cx="147208" cy="184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512" name="矩形 511"/>
          <p:cNvSpPr/>
          <p:nvPr/>
        </p:nvSpPr>
        <p:spPr>
          <a:xfrm>
            <a:off x="1243364" y="5651512"/>
            <a:ext cx="3297239" cy="903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3" name="文本框 512"/>
          <p:cNvSpPr txBox="1"/>
          <p:nvPr/>
        </p:nvSpPr>
        <p:spPr>
          <a:xfrm>
            <a:off x="3026174" y="5870616"/>
            <a:ext cx="51886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altLang="zh-CN" sz="1800" dirty="0">
                <a:sym typeface="+mn-ea"/>
              </a:rPr>
              <a:t>…</a:t>
            </a:r>
            <a:endParaRPr lang="zh-CN" altLang="en-US" sz="1800" dirty="0"/>
          </a:p>
        </p:txBody>
      </p:sp>
      <p:sp>
        <p:nvSpPr>
          <p:cNvPr id="514" name="圆角矩形 513"/>
          <p:cNvSpPr/>
          <p:nvPr/>
        </p:nvSpPr>
        <p:spPr>
          <a:xfrm>
            <a:off x="1433985" y="5724314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5" name="圆角矩形 514"/>
          <p:cNvSpPr/>
          <p:nvPr/>
        </p:nvSpPr>
        <p:spPr>
          <a:xfrm>
            <a:off x="1428765" y="6275641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6" name="圆角矩形 515"/>
          <p:cNvSpPr/>
          <p:nvPr/>
        </p:nvSpPr>
        <p:spPr>
          <a:xfrm>
            <a:off x="1430917" y="5997920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7" name="圆角矩形 516"/>
          <p:cNvSpPr/>
          <p:nvPr/>
        </p:nvSpPr>
        <p:spPr>
          <a:xfrm>
            <a:off x="2301744" y="5724314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8" name="圆角矩形 517"/>
          <p:cNvSpPr/>
          <p:nvPr/>
        </p:nvSpPr>
        <p:spPr>
          <a:xfrm>
            <a:off x="2299191" y="6275641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19" name="圆角矩形 518"/>
          <p:cNvSpPr/>
          <p:nvPr/>
        </p:nvSpPr>
        <p:spPr>
          <a:xfrm>
            <a:off x="2297663" y="6001798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0" name="圆角矩形 519"/>
          <p:cNvSpPr/>
          <p:nvPr/>
        </p:nvSpPr>
        <p:spPr>
          <a:xfrm>
            <a:off x="3628057" y="5724314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1" name="圆角矩形 520"/>
          <p:cNvSpPr/>
          <p:nvPr/>
        </p:nvSpPr>
        <p:spPr>
          <a:xfrm>
            <a:off x="3629517" y="6275641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2" name="圆角矩形 521"/>
          <p:cNvSpPr/>
          <p:nvPr/>
        </p:nvSpPr>
        <p:spPr>
          <a:xfrm>
            <a:off x="3628057" y="6001798"/>
            <a:ext cx="674655" cy="205960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3" name="圆角矩形 522"/>
          <p:cNvSpPr/>
          <p:nvPr/>
        </p:nvSpPr>
        <p:spPr>
          <a:xfrm>
            <a:off x="9128988" y="2940567"/>
            <a:ext cx="4059796" cy="280131"/>
          </a:xfrm>
          <a:prstGeom prst="round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4" name="圆角矩形 523"/>
          <p:cNvSpPr/>
          <p:nvPr/>
        </p:nvSpPr>
        <p:spPr>
          <a:xfrm>
            <a:off x="9584586" y="2940300"/>
            <a:ext cx="538666" cy="28008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525" name="圆角矩形 524"/>
          <p:cNvSpPr/>
          <p:nvPr/>
        </p:nvSpPr>
        <p:spPr>
          <a:xfrm>
            <a:off x="10757460" y="2939391"/>
            <a:ext cx="538666" cy="27781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526" name="圆角矩形 525"/>
          <p:cNvSpPr/>
          <p:nvPr/>
        </p:nvSpPr>
        <p:spPr>
          <a:xfrm>
            <a:off x="12032570" y="2940574"/>
            <a:ext cx="538666" cy="27979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grpSp>
        <p:nvGrpSpPr>
          <p:cNvPr id="250" name="组合 249"/>
          <p:cNvGrpSpPr/>
          <p:nvPr/>
        </p:nvGrpSpPr>
        <p:grpSpPr>
          <a:xfrm>
            <a:off x="1348660" y="2571041"/>
            <a:ext cx="2938235" cy="916546"/>
            <a:chOff x="9888976" y="736459"/>
            <a:chExt cx="2938235" cy="916546"/>
          </a:xfrm>
        </p:grpSpPr>
        <p:sp>
          <p:nvSpPr>
            <p:cNvPr id="527" name="矩形 526"/>
            <p:cNvSpPr/>
            <p:nvPr/>
          </p:nvSpPr>
          <p:spPr>
            <a:xfrm>
              <a:off x="9888976" y="736459"/>
              <a:ext cx="2938235" cy="91654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28" name="圆角矩形 527"/>
            <p:cNvSpPr/>
            <p:nvPr/>
          </p:nvSpPr>
          <p:spPr>
            <a:xfrm>
              <a:off x="10317045" y="905259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29" name="圆角矩形 528"/>
            <p:cNvSpPr/>
            <p:nvPr/>
          </p:nvSpPr>
          <p:spPr>
            <a:xfrm>
              <a:off x="10413600" y="1140214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0" name="圆角矩形 529"/>
            <p:cNvSpPr/>
            <p:nvPr/>
          </p:nvSpPr>
          <p:spPr>
            <a:xfrm>
              <a:off x="10510163" y="1352723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1" name="圆角矩形 530"/>
            <p:cNvSpPr/>
            <p:nvPr/>
          </p:nvSpPr>
          <p:spPr>
            <a:xfrm>
              <a:off x="12012499" y="924596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2" name="圆角矩形 531"/>
            <p:cNvSpPr/>
            <p:nvPr/>
          </p:nvSpPr>
          <p:spPr>
            <a:xfrm>
              <a:off x="12109051" y="1137780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3" name="圆角矩形 532"/>
            <p:cNvSpPr/>
            <p:nvPr/>
          </p:nvSpPr>
          <p:spPr>
            <a:xfrm>
              <a:off x="12205613" y="1372060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4" name="圆角矩形 533"/>
            <p:cNvSpPr/>
            <p:nvPr/>
          </p:nvSpPr>
          <p:spPr>
            <a:xfrm>
              <a:off x="11152094" y="924596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5" name="圆角矩形 534"/>
            <p:cNvSpPr/>
            <p:nvPr/>
          </p:nvSpPr>
          <p:spPr>
            <a:xfrm>
              <a:off x="11248648" y="1137780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sp>
          <p:nvSpPr>
            <p:cNvPr id="536" name="圆角矩形 535"/>
            <p:cNvSpPr/>
            <p:nvPr/>
          </p:nvSpPr>
          <p:spPr>
            <a:xfrm>
              <a:off x="11345210" y="1372060"/>
              <a:ext cx="365057" cy="161358"/>
            </a:xfrm>
            <a:prstGeom prst="round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</p:grpSp>
      <p:sp>
        <p:nvSpPr>
          <p:cNvPr id="538" name="圆角矩形 537"/>
          <p:cNvSpPr/>
          <p:nvPr/>
        </p:nvSpPr>
        <p:spPr>
          <a:xfrm>
            <a:off x="15855374" y="2712794"/>
            <a:ext cx="3441916" cy="7695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39" name="圆角矩形 538"/>
          <p:cNvSpPr/>
          <p:nvPr/>
        </p:nvSpPr>
        <p:spPr>
          <a:xfrm>
            <a:off x="16071360" y="2900387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0" name="圆角矩形 539"/>
          <p:cNvSpPr/>
          <p:nvPr/>
        </p:nvSpPr>
        <p:spPr>
          <a:xfrm>
            <a:off x="16071360" y="3207100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1" name="圆角矩形 540"/>
          <p:cNvSpPr/>
          <p:nvPr/>
        </p:nvSpPr>
        <p:spPr>
          <a:xfrm>
            <a:off x="16905770" y="2900387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2" name="圆角矩形 541"/>
          <p:cNvSpPr/>
          <p:nvPr/>
        </p:nvSpPr>
        <p:spPr>
          <a:xfrm>
            <a:off x="16905770" y="3207100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3" name="圆角矩形 542"/>
          <p:cNvSpPr/>
          <p:nvPr/>
        </p:nvSpPr>
        <p:spPr>
          <a:xfrm>
            <a:off x="17746530" y="2900387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4" name="圆角矩形 543"/>
          <p:cNvSpPr/>
          <p:nvPr/>
        </p:nvSpPr>
        <p:spPr>
          <a:xfrm>
            <a:off x="17746530" y="3207100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5" name="圆角矩形 544"/>
          <p:cNvSpPr/>
          <p:nvPr/>
        </p:nvSpPr>
        <p:spPr>
          <a:xfrm>
            <a:off x="18580941" y="2900387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46" name="圆角矩形 545"/>
          <p:cNvSpPr/>
          <p:nvPr/>
        </p:nvSpPr>
        <p:spPr>
          <a:xfrm>
            <a:off x="18580941" y="3207100"/>
            <a:ext cx="539657" cy="160925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3" name="圆角矩形 552"/>
          <p:cNvSpPr/>
          <p:nvPr/>
        </p:nvSpPr>
        <p:spPr>
          <a:xfrm>
            <a:off x="21056854" y="2715218"/>
            <a:ext cx="3109209" cy="7695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4" name="圆角矩形 553"/>
          <p:cNvSpPr/>
          <p:nvPr/>
        </p:nvSpPr>
        <p:spPr>
          <a:xfrm>
            <a:off x="21223500" y="2892314"/>
            <a:ext cx="1144834" cy="16125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5" name="圆角矩形 554"/>
          <p:cNvSpPr/>
          <p:nvPr/>
        </p:nvSpPr>
        <p:spPr>
          <a:xfrm>
            <a:off x="22714677" y="2902473"/>
            <a:ext cx="1144834" cy="16125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6" name="圆角矩形 555"/>
          <p:cNvSpPr/>
          <p:nvPr/>
        </p:nvSpPr>
        <p:spPr>
          <a:xfrm>
            <a:off x="21243446" y="3189687"/>
            <a:ext cx="543456" cy="181953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7" name="圆角矩形 556"/>
          <p:cNvSpPr/>
          <p:nvPr/>
        </p:nvSpPr>
        <p:spPr>
          <a:xfrm>
            <a:off x="22319082" y="3189687"/>
            <a:ext cx="543456" cy="181953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8" name="圆角矩形 557"/>
          <p:cNvSpPr/>
          <p:nvPr/>
        </p:nvSpPr>
        <p:spPr>
          <a:xfrm>
            <a:off x="23429847" y="3189687"/>
            <a:ext cx="543456" cy="181953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640" name="直接连接符 639"/>
          <p:cNvCxnSpPr>
            <a:stCxn id="525" idx="2"/>
          </p:cNvCxnSpPr>
          <p:nvPr/>
        </p:nvCxnSpPr>
        <p:spPr>
          <a:xfrm>
            <a:off x="11026793" y="3217202"/>
            <a:ext cx="1107990" cy="2507112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文本框 641"/>
          <p:cNvSpPr txBox="1"/>
          <p:nvPr/>
        </p:nvSpPr>
        <p:spPr>
          <a:xfrm>
            <a:off x="23407510" y="8489155"/>
            <a:ext cx="92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(c)</a:t>
            </a:r>
            <a:endParaRPr lang="zh-CN" altLang="en-US" sz="4000" b="1" dirty="0"/>
          </a:p>
        </p:txBody>
      </p:sp>
      <p:sp>
        <p:nvSpPr>
          <p:cNvPr id="643" name="文本框 642"/>
          <p:cNvSpPr txBox="1"/>
          <p:nvPr/>
        </p:nvSpPr>
        <p:spPr>
          <a:xfrm>
            <a:off x="11838153" y="8514194"/>
            <a:ext cx="927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(b)</a:t>
            </a:r>
            <a:endParaRPr lang="zh-CN" altLang="en-US" sz="4000" b="1" dirty="0"/>
          </a:p>
        </p:txBody>
      </p:sp>
      <p:cxnSp>
        <p:nvCxnSpPr>
          <p:cNvPr id="647" name="曲线连接符 646"/>
          <p:cNvCxnSpPr>
            <a:stCxn id="29" idx="2"/>
            <a:endCxn id="222" idx="0"/>
          </p:cNvCxnSpPr>
          <p:nvPr/>
        </p:nvCxnSpPr>
        <p:spPr>
          <a:xfrm rot="5400000">
            <a:off x="9818976" y="3250757"/>
            <a:ext cx="1875141" cy="8077467"/>
          </a:xfrm>
          <a:prstGeom prst="bentConnector3">
            <a:avLst>
              <a:gd name="adj1" fmla="val 72060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曲线连接符 646"/>
          <p:cNvCxnSpPr>
            <a:stCxn id="268" idx="2"/>
            <a:endCxn id="158" idx="0"/>
          </p:cNvCxnSpPr>
          <p:nvPr/>
        </p:nvCxnSpPr>
        <p:spPr>
          <a:xfrm rot="5400000">
            <a:off x="16631021" y="7310704"/>
            <a:ext cx="1906231" cy="1388"/>
          </a:xfrm>
          <a:prstGeom prst="bent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接箭头连接符 659"/>
          <p:cNvCxnSpPr/>
          <p:nvPr/>
        </p:nvCxnSpPr>
        <p:spPr>
          <a:xfrm>
            <a:off x="11111135" y="1859749"/>
            <a:ext cx="6488233" cy="1324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文本框 673"/>
          <p:cNvSpPr txBox="1"/>
          <p:nvPr/>
        </p:nvSpPr>
        <p:spPr>
          <a:xfrm>
            <a:off x="13496025" y="1271578"/>
            <a:ext cx="32555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Pipeline</a:t>
            </a:r>
          </a:p>
        </p:txBody>
      </p:sp>
      <p:sp>
        <p:nvSpPr>
          <p:cNvPr id="678" name="矩形 677"/>
          <p:cNvSpPr/>
          <p:nvPr/>
        </p:nvSpPr>
        <p:spPr>
          <a:xfrm>
            <a:off x="454433" y="1095894"/>
            <a:ext cx="12861598" cy="6123349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</p:spTree>
    <p:extLst>
      <p:ext uri="{BB962C8B-B14F-4D97-AF65-F5344CB8AC3E}">
        <p14:creationId xmlns:p14="http://schemas.microsoft.com/office/powerpoint/2010/main" val="9315245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箭头连接符 3"/>
          <p:cNvCxnSpPr>
            <a:stCxn id="8" idx="1"/>
            <a:endCxn id="17" idx="3"/>
          </p:cNvCxnSpPr>
          <p:nvPr/>
        </p:nvCxnSpPr>
        <p:spPr>
          <a:xfrm flipH="1">
            <a:off x="17554551" y="4730841"/>
            <a:ext cx="1081740" cy="3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/>
          <p:cNvSpPr txBox="1"/>
          <p:nvPr/>
        </p:nvSpPr>
        <p:spPr>
          <a:xfrm>
            <a:off x="18215197" y="6023414"/>
            <a:ext cx="3675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repeated </a:t>
            </a:r>
            <a:r>
              <a:rPr lang="en-US" altLang="zh-CN" sz="2400" dirty="0" err="1"/>
              <a:t>kmers</a:t>
            </a:r>
            <a:r>
              <a:rPr lang="en-US" altLang="zh-CN" sz="2400" dirty="0"/>
              <a:t> hash table</a:t>
            </a:r>
            <a:endParaRPr lang="zh-CN" altLang="en-US" sz="2400" dirty="0"/>
          </a:p>
        </p:txBody>
      </p:sp>
      <p:cxnSp>
        <p:nvCxnSpPr>
          <p:cNvPr id="6" name="肘形连接符 5"/>
          <p:cNvCxnSpPr>
            <a:stCxn id="37" idx="3"/>
            <a:endCxn id="7" idx="0"/>
          </p:cNvCxnSpPr>
          <p:nvPr/>
        </p:nvCxnSpPr>
        <p:spPr>
          <a:xfrm>
            <a:off x="17579635" y="929733"/>
            <a:ext cx="2400338" cy="106250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8510857" y="1992237"/>
            <a:ext cx="2938235" cy="91654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graphicFrame>
        <p:nvGraphicFramePr>
          <p:cNvPr id="8" name="表格 7"/>
          <p:cNvGraphicFramePr/>
          <p:nvPr>
            <p:custDataLst>
              <p:tags r:id="rId1"/>
            </p:custDataLst>
          </p:nvPr>
        </p:nvGraphicFramePr>
        <p:xfrm>
          <a:off x="18636293" y="3602000"/>
          <a:ext cx="2691219" cy="2257687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524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65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9018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Key (</a:t>
                      </a:r>
                      <a:r>
                        <a:rPr lang="en-US" altLang="zh-CN" sz="1600" dirty="0" err="1"/>
                        <a:t>kmer</a:t>
                      </a:r>
                      <a:r>
                        <a:rPr lang="en-US" altLang="zh-CN" sz="1600" dirty="0"/>
                        <a:t>)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Value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69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AAA……AAA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69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AAA……TTT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7717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/>
                        <a:t>……</a:t>
                      </a:r>
                    </a:p>
                  </a:txBody>
                  <a:tcPr marL="91443" marR="91443" marT="45722" marB="45722" vert="eaVert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……</a:t>
                      </a:r>
                    </a:p>
                  </a:txBody>
                  <a:tcPr marL="91443" marR="91443" marT="45722" marB="45722" vert="eaVert" anchor="ctr" anchorCtr="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6984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GGG……GGG</a:t>
                      </a:r>
                    </a:p>
                  </a:txBody>
                  <a:tcPr marL="91443" marR="91443" marT="45722" marB="45722" anchor="ctr" anchorCtr="1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600" dirty="0"/>
                        <a:t>1</a:t>
                      </a:r>
                    </a:p>
                  </a:txBody>
                  <a:tcPr marL="91443" marR="91443" marT="45722" marB="45722" anchor="ctr" anchorCtr="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cxnSp>
        <p:nvCxnSpPr>
          <p:cNvPr id="9" name="直接连接符 8"/>
          <p:cNvCxnSpPr>
            <a:stCxn id="49" idx="2"/>
          </p:cNvCxnSpPr>
          <p:nvPr/>
        </p:nvCxnSpPr>
        <p:spPr>
          <a:xfrm flipH="1">
            <a:off x="14525046" y="6313708"/>
            <a:ext cx="1022775" cy="622023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>
            <a:stCxn id="49" idx="2"/>
          </p:cNvCxnSpPr>
          <p:nvPr/>
        </p:nvCxnSpPr>
        <p:spPr>
          <a:xfrm>
            <a:off x="15547821" y="6313706"/>
            <a:ext cx="1052457" cy="604462"/>
          </a:xfrm>
          <a:prstGeom prst="line">
            <a:avLst/>
          </a:prstGeom>
          <a:ln>
            <a:solidFill>
              <a:srgbClr val="FF0000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/>
        </p:nvSpPr>
        <p:spPr>
          <a:xfrm>
            <a:off x="13814345" y="9831083"/>
            <a:ext cx="3441916" cy="7695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" name="矩形 14"/>
          <p:cNvSpPr/>
          <p:nvPr/>
        </p:nvSpPr>
        <p:spPr>
          <a:xfrm>
            <a:off x="13548564" y="1992785"/>
            <a:ext cx="4005989" cy="903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" name="文本框 15"/>
          <p:cNvSpPr txBox="1"/>
          <p:nvPr/>
        </p:nvSpPr>
        <p:spPr>
          <a:xfrm>
            <a:off x="15801220" y="2211889"/>
            <a:ext cx="51886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altLang="zh-CN" sz="1800" dirty="0">
                <a:sym typeface="+mn-ea"/>
              </a:rPr>
              <a:t>…</a:t>
            </a:r>
            <a:endParaRPr lang="zh-CN" altLang="en-US" sz="1800" dirty="0"/>
          </a:p>
        </p:txBody>
      </p:sp>
      <p:sp>
        <p:nvSpPr>
          <p:cNvPr id="17" name="矩形 16"/>
          <p:cNvSpPr/>
          <p:nvPr/>
        </p:nvSpPr>
        <p:spPr>
          <a:xfrm>
            <a:off x="13548564" y="4282628"/>
            <a:ext cx="4005989" cy="90330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8" name="矩形 17"/>
          <p:cNvSpPr/>
          <p:nvPr/>
        </p:nvSpPr>
        <p:spPr>
          <a:xfrm>
            <a:off x="13548564" y="3915613"/>
            <a:ext cx="4005989" cy="363518"/>
          </a:xfrm>
          <a:prstGeom prst="rect">
            <a:avLst/>
          </a:prstGeom>
          <a:solidFill>
            <a:schemeClr val="accent6"/>
          </a:solidFill>
          <a:ln w="12700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multi-processing</a:t>
            </a:r>
          </a:p>
        </p:txBody>
      </p:sp>
      <p:cxnSp>
        <p:nvCxnSpPr>
          <p:cNvPr id="19" name="直接箭头连接符 18"/>
          <p:cNvCxnSpPr>
            <a:stCxn id="7" idx="2"/>
            <a:endCxn id="8" idx="0"/>
          </p:cNvCxnSpPr>
          <p:nvPr/>
        </p:nvCxnSpPr>
        <p:spPr>
          <a:xfrm>
            <a:off x="19979975" y="2908785"/>
            <a:ext cx="1927" cy="6932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15" idx="2"/>
            <a:endCxn id="18" idx="0"/>
          </p:cNvCxnSpPr>
          <p:nvPr/>
        </p:nvCxnSpPr>
        <p:spPr>
          <a:xfrm>
            <a:off x="15551557" y="2896086"/>
            <a:ext cx="0" cy="10195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>
            <a:stCxn id="37" idx="2"/>
            <a:endCxn id="15" idx="0"/>
          </p:cNvCxnSpPr>
          <p:nvPr/>
        </p:nvCxnSpPr>
        <p:spPr>
          <a:xfrm>
            <a:off x="15549737" y="1069800"/>
            <a:ext cx="1820" cy="9229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stCxn id="27" idx="2"/>
            <a:endCxn id="49" idx="0"/>
          </p:cNvCxnSpPr>
          <p:nvPr/>
        </p:nvCxnSpPr>
        <p:spPr>
          <a:xfrm flipH="1">
            <a:off x="15547819" y="5041781"/>
            <a:ext cx="2900" cy="994114"/>
          </a:xfrm>
          <a:prstGeom prst="line">
            <a:avLst/>
          </a:prstGeom>
          <a:ln w="12700">
            <a:solidFill>
              <a:schemeClr val="tx1"/>
            </a:solidFill>
            <a:prstDash val="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15801220" y="4510723"/>
            <a:ext cx="518863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>
              <a:buNone/>
            </a:pPr>
            <a:r>
              <a:rPr lang="en-US" altLang="zh-CN" sz="1800" dirty="0">
                <a:sym typeface="+mn-ea"/>
              </a:rPr>
              <a:t>…</a:t>
            </a:r>
            <a:endParaRPr lang="zh-CN" altLang="en-US" sz="1800" dirty="0"/>
          </a:p>
        </p:txBody>
      </p:sp>
      <p:cxnSp>
        <p:nvCxnSpPr>
          <p:cNvPr id="24" name="直接箭头连接符 23"/>
          <p:cNvCxnSpPr>
            <a:stCxn id="51" idx="2"/>
            <a:endCxn id="29" idx="0"/>
          </p:cNvCxnSpPr>
          <p:nvPr/>
        </p:nvCxnSpPr>
        <p:spPr>
          <a:xfrm>
            <a:off x="15526255" y="7159261"/>
            <a:ext cx="2616" cy="9807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箭头连接符 24"/>
          <p:cNvCxnSpPr>
            <a:stCxn id="29" idx="2"/>
          </p:cNvCxnSpPr>
          <p:nvPr/>
        </p:nvCxnSpPr>
        <p:spPr>
          <a:xfrm>
            <a:off x="15528871" y="9058647"/>
            <a:ext cx="6432" cy="7724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菱形 25"/>
          <p:cNvSpPr/>
          <p:nvPr/>
        </p:nvSpPr>
        <p:spPr>
          <a:xfrm>
            <a:off x="14205405" y="4505202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7" name="菱形 26"/>
          <p:cNvSpPr/>
          <p:nvPr/>
        </p:nvSpPr>
        <p:spPr>
          <a:xfrm>
            <a:off x="15257622" y="4501392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" name="菱形 27"/>
          <p:cNvSpPr/>
          <p:nvPr/>
        </p:nvSpPr>
        <p:spPr>
          <a:xfrm>
            <a:off x="16415258" y="4505202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" name="圆角矩形 30"/>
          <p:cNvSpPr/>
          <p:nvPr/>
        </p:nvSpPr>
        <p:spPr>
          <a:xfrm>
            <a:off x="13968692" y="14612766"/>
            <a:ext cx="3109209" cy="76952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" name="文本框 31"/>
          <p:cNvSpPr txBox="1"/>
          <p:nvPr/>
        </p:nvSpPr>
        <p:spPr>
          <a:xfrm>
            <a:off x="13875151" y="15338111"/>
            <a:ext cx="36018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TE consensus sequences 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15854069" y="10669535"/>
            <a:ext cx="32555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multi-mapped repeats </a:t>
            </a:r>
          </a:p>
        </p:txBody>
      </p:sp>
      <p:sp>
        <p:nvSpPr>
          <p:cNvPr id="35" name="六边形 34"/>
          <p:cNvSpPr/>
          <p:nvPr/>
        </p:nvSpPr>
        <p:spPr>
          <a:xfrm>
            <a:off x="14439682" y="13153251"/>
            <a:ext cx="2259001" cy="837394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sym typeface="+mn-ea"/>
              </a:rPr>
              <a:t>Consensus </a:t>
            </a:r>
            <a:r>
              <a:rPr lang="en-US" altLang="zh-CN" sz="2400" dirty="0">
                <a:solidFill>
                  <a:schemeClr val="bg1"/>
                </a:solidFill>
                <a:sym typeface="+mn-ea"/>
              </a:rPr>
              <a:t>builder</a:t>
            </a:r>
          </a:p>
        </p:txBody>
      </p:sp>
      <p:sp>
        <p:nvSpPr>
          <p:cNvPr id="37" name="圆角矩形 36"/>
          <p:cNvSpPr/>
          <p:nvPr/>
        </p:nvSpPr>
        <p:spPr>
          <a:xfrm>
            <a:off x="13519839" y="789669"/>
            <a:ext cx="4059796" cy="280131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8" name="圆角矩形 37"/>
          <p:cNvSpPr/>
          <p:nvPr/>
        </p:nvSpPr>
        <p:spPr>
          <a:xfrm>
            <a:off x="14209031" y="2065587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9" name="圆角矩形 38"/>
          <p:cNvSpPr/>
          <p:nvPr/>
        </p:nvSpPr>
        <p:spPr>
          <a:xfrm>
            <a:off x="14203811" y="2616914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0" name="圆角矩形 39"/>
          <p:cNvSpPr/>
          <p:nvPr/>
        </p:nvSpPr>
        <p:spPr>
          <a:xfrm>
            <a:off x="14205963" y="2339193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1" name="圆角矩形 40"/>
          <p:cNvSpPr/>
          <p:nvPr/>
        </p:nvSpPr>
        <p:spPr>
          <a:xfrm>
            <a:off x="15076790" y="2065587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2" name="圆角矩形 41"/>
          <p:cNvSpPr/>
          <p:nvPr/>
        </p:nvSpPr>
        <p:spPr>
          <a:xfrm>
            <a:off x="15074237" y="2616914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/>
        </p:nvSpPr>
        <p:spPr>
          <a:xfrm>
            <a:off x="15072709" y="2343071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4" name="圆角矩形 43"/>
          <p:cNvSpPr/>
          <p:nvPr/>
        </p:nvSpPr>
        <p:spPr>
          <a:xfrm>
            <a:off x="16403103" y="2065587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5" name="圆角矩形 44"/>
          <p:cNvSpPr/>
          <p:nvPr/>
        </p:nvSpPr>
        <p:spPr>
          <a:xfrm>
            <a:off x="16404563" y="2616914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6" name="圆角矩形 45"/>
          <p:cNvSpPr/>
          <p:nvPr/>
        </p:nvSpPr>
        <p:spPr>
          <a:xfrm>
            <a:off x="16403103" y="2343071"/>
            <a:ext cx="674655" cy="20596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7" name="圆角矩形 46"/>
          <p:cNvSpPr/>
          <p:nvPr/>
        </p:nvSpPr>
        <p:spPr>
          <a:xfrm>
            <a:off x="13650014" y="6037073"/>
            <a:ext cx="4059796" cy="280131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8" name="圆角矩形 47"/>
          <p:cNvSpPr/>
          <p:nvPr/>
        </p:nvSpPr>
        <p:spPr>
          <a:xfrm>
            <a:off x="14105612" y="6036806"/>
            <a:ext cx="538666" cy="28008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49" name="圆角矩形 48"/>
          <p:cNvSpPr/>
          <p:nvPr/>
        </p:nvSpPr>
        <p:spPr>
          <a:xfrm>
            <a:off x="15278486" y="6035897"/>
            <a:ext cx="538666" cy="27781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50" name="圆角矩形 49"/>
          <p:cNvSpPr/>
          <p:nvPr/>
        </p:nvSpPr>
        <p:spPr>
          <a:xfrm>
            <a:off x="16553596" y="6037080"/>
            <a:ext cx="538666" cy="27979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51" name="圆角矩形 50"/>
          <p:cNvSpPr/>
          <p:nvPr/>
        </p:nvSpPr>
        <p:spPr>
          <a:xfrm>
            <a:off x="14439682" y="6961151"/>
            <a:ext cx="2173145" cy="198110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2" name="矩形 51"/>
          <p:cNvSpPr/>
          <p:nvPr/>
        </p:nvSpPr>
        <p:spPr>
          <a:xfrm>
            <a:off x="15274326" y="6973895"/>
            <a:ext cx="147208" cy="184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53" name="矩形 52"/>
          <p:cNvSpPr/>
          <p:nvPr/>
        </p:nvSpPr>
        <p:spPr>
          <a:xfrm>
            <a:off x="15968400" y="6973484"/>
            <a:ext cx="147208" cy="18410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54" name="圆角矩形 53"/>
          <p:cNvSpPr/>
          <p:nvPr/>
        </p:nvSpPr>
        <p:spPr>
          <a:xfrm>
            <a:off x="18938926" y="2161037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5" name="圆角矩形 54"/>
          <p:cNvSpPr/>
          <p:nvPr/>
        </p:nvSpPr>
        <p:spPr>
          <a:xfrm>
            <a:off x="19035481" y="2395992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6" name="圆角矩形 55"/>
          <p:cNvSpPr/>
          <p:nvPr/>
        </p:nvSpPr>
        <p:spPr>
          <a:xfrm>
            <a:off x="19132044" y="2608501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7" name="圆角矩形 56"/>
          <p:cNvSpPr/>
          <p:nvPr/>
        </p:nvSpPr>
        <p:spPr>
          <a:xfrm>
            <a:off x="20634380" y="2180374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8" name="圆角矩形 57"/>
          <p:cNvSpPr/>
          <p:nvPr/>
        </p:nvSpPr>
        <p:spPr>
          <a:xfrm>
            <a:off x="20730932" y="2393558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9" name="圆角矩形 58"/>
          <p:cNvSpPr/>
          <p:nvPr/>
        </p:nvSpPr>
        <p:spPr>
          <a:xfrm>
            <a:off x="20827494" y="2627838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0" name="圆角矩形 59"/>
          <p:cNvSpPr/>
          <p:nvPr/>
        </p:nvSpPr>
        <p:spPr>
          <a:xfrm>
            <a:off x="19773975" y="2180374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1" name="圆角矩形 60"/>
          <p:cNvSpPr/>
          <p:nvPr/>
        </p:nvSpPr>
        <p:spPr>
          <a:xfrm>
            <a:off x="19870529" y="2393558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2" name="圆角矩形 61"/>
          <p:cNvSpPr/>
          <p:nvPr/>
        </p:nvSpPr>
        <p:spPr>
          <a:xfrm>
            <a:off x="19967091" y="2627838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3" name="圆角矩形 62"/>
          <p:cNvSpPr/>
          <p:nvPr/>
        </p:nvSpPr>
        <p:spPr>
          <a:xfrm>
            <a:off x="14030331" y="10018676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4" name="圆角矩形 63"/>
          <p:cNvSpPr/>
          <p:nvPr/>
        </p:nvSpPr>
        <p:spPr>
          <a:xfrm>
            <a:off x="14030331" y="10325389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5" name="圆角矩形 64"/>
          <p:cNvSpPr/>
          <p:nvPr/>
        </p:nvSpPr>
        <p:spPr>
          <a:xfrm>
            <a:off x="14864741" y="10018676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6" name="圆角矩形 65"/>
          <p:cNvSpPr/>
          <p:nvPr/>
        </p:nvSpPr>
        <p:spPr>
          <a:xfrm>
            <a:off x="14864741" y="10325389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7" name="圆角矩形 66"/>
          <p:cNvSpPr/>
          <p:nvPr/>
        </p:nvSpPr>
        <p:spPr>
          <a:xfrm>
            <a:off x="15705501" y="10018676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8" name="圆角矩形 67"/>
          <p:cNvSpPr/>
          <p:nvPr/>
        </p:nvSpPr>
        <p:spPr>
          <a:xfrm>
            <a:off x="15705501" y="10325389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69" name="圆角矩形 68"/>
          <p:cNvSpPr/>
          <p:nvPr/>
        </p:nvSpPr>
        <p:spPr>
          <a:xfrm>
            <a:off x="16539912" y="10018676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0" name="圆角矩形 69"/>
          <p:cNvSpPr/>
          <p:nvPr/>
        </p:nvSpPr>
        <p:spPr>
          <a:xfrm>
            <a:off x="16539912" y="10325389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1" name="圆角矩形 70"/>
          <p:cNvSpPr/>
          <p:nvPr/>
        </p:nvSpPr>
        <p:spPr>
          <a:xfrm>
            <a:off x="14135338" y="14789862"/>
            <a:ext cx="1144834" cy="161256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2" name="圆角矩形 71"/>
          <p:cNvSpPr/>
          <p:nvPr/>
        </p:nvSpPr>
        <p:spPr>
          <a:xfrm>
            <a:off x="15626515" y="14800021"/>
            <a:ext cx="1144834" cy="161256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3" name="圆角矩形 72"/>
          <p:cNvSpPr/>
          <p:nvPr/>
        </p:nvSpPr>
        <p:spPr>
          <a:xfrm>
            <a:off x="14155284" y="15087235"/>
            <a:ext cx="543456" cy="181953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4" name="圆角矩形 73"/>
          <p:cNvSpPr/>
          <p:nvPr/>
        </p:nvSpPr>
        <p:spPr>
          <a:xfrm>
            <a:off x="15230920" y="15087235"/>
            <a:ext cx="543456" cy="181953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5" name="圆角矩形 74"/>
          <p:cNvSpPr/>
          <p:nvPr/>
        </p:nvSpPr>
        <p:spPr>
          <a:xfrm>
            <a:off x="16341685" y="15087235"/>
            <a:ext cx="543456" cy="181953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6" name="圆角矩形 75"/>
          <p:cNvSpPr/>
          <p:nvPr/>
        </p:nvSpPr>
        <p:spPr>
          <a:xfrm>
            <a:off x="1894076" y="1272260"/>
            <a:ext cx="6934960" cy="237726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77" name="矩形 76"/>
          <p:cNvSpPr/>
          <p:nvPr/>
        </p:nvSpPr>
        <p:spPr>
          <a:xfrm>
            <a:off x="3043940" y="1272474"/>
            <a:ext cx="900743" cy="23253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8" name="矩形 77"/>
          <p:cNvSpPr/>
          <p:nvPr/>
        </p:nvSpPr>
        <p:spPr>
          <a:xfrm>
            <a:off x="4691805" y="1272476"/>
            <a:ext cx="900743" cy="232533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79" name="文本框 78"/>
          <p:cNvSpPr txBox="1"/>
          <p:nvPr/>
        </p:nvSpPr>
        <p:spPr>
          <a:xfrm>
            <a:off x="2933357" y="801882"/>
            <a:ext cx="1541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Repeat1</a:t>
            </a:r>
            <a:endParaRPr lang="zh-CN" altLang="en-US" sz="2400" dirty="0"/>
          </a:p>
        </p:txBody>
      </p:sp>
      <p:sp>
        <p:nvSpPr>
          <p:cNvPr id="80" name="文本框 79"/>
          <p:cNvSpPr txBox="1"/>
          <p:nvPr/>
        </p:nvSpPr>
        <p:spPr>
          <a:xfrm>
            <a:off x="4616277" y="775608"/>
            <a:ext cx="13454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Repeat2</a:t>
            </a:r>
            <a:endParaRPr lang="zh-CN" altLang="en-US" sz="2400" dirty="0"/>
          </a:p>
        </p:txBody>
      </p:sp>
      <p:sp>
        <p:nvSpPr>
          <p:cNvPr id="81" name="圆角矩形 80"/>
          <p:cNvSpPr/>
          <p:nvPr/>
        </p:nvSpPr>
        <p:spPr>
          <a:xfrm>
            <a:off x="1894084" y="4390790"/>
            <a:ext cx="6934962" cy="23929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2" name="矩形 81"/>
          <p:cNvSpPr/>
          <p:nvPr/>
        </p:nvSpPr>
        <p:spPr>
          <a:xfrm>
            <a:off x="3036684" y="4390788"/>
            <a:ext cx="900743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3" name="矩形 82"/>
          <p:cNvSpPr/>
          <p:nvPr/>
        </p:nvSpPr>
        <p:spPr>
          <a:xfrm>
            <a:off x="4684549" y="4390788"/>
            <a:ext cx="900743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bg1"/>
                </a:solidFill>
              </a:rPr>
              <a:t>XXX</a:t>
            </a:r>
            <a:endParaRPr lang="zh-CN" altLang="en-US" sz="1400" dirty="0">
              <a:solidFill>
                <a:schemeClr val="bg1"/>
              </a:solidFill>
            </a:endParaRPr>
          </a:p>
        </p:txBody>
      </p:sp>
      <p:sp>
        <p:nvSpPr>
          <p:cNvPr id="84" name="圆角矩形 83"/>
          <p:cNvSpPr/>
          <p:nvPr/>
        </p:nvSpPr>
        <p:spPr>
          <a:xfrm>
            <a:off x="3064326" y="1666773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5" name="圆角矩形 84"/>
          <p:cNvSpPr/>
          <p:nvPr/>
        </p:nvSpPr>
        <p:spPr>
          <a:xfrm>
            <a:off x="3163990" y="1871192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6" name="圆角矩形 85"/>
          <p:cNvSpPr/>
          <p:nvPr/>
        </p:nvSpPr>
        <p:spPr>
          <a:xfrm>
            <a:off x="3281050" y="2071350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7" name="圆角矩形 86"/>
          <p:cNvSpPr/>
          <p:nvPr/>
        </p:nvSpPr>
        <p:spPr>
          <a:xfrm>
            <a:off x="3398026" y="2287693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8" name="圆角矩形 87"/>
          <p:cNvSpPr/>
          <p:nvPr/>
        </p:nvSpPr>
        <p:spPr>
          <a:xfrm>
            <a:off x="3581835" y="2504036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89" name="圆角矩形 88"/>
          <p:cNvSpPr/>
          <p:nvPr/>
        </p:nvSpPr>
        <p:spPr>
          <a:xfrm>
            <a:off x="4709992" y="1666773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0" name="圆角矩形 89"/>
          <p:cNvSpPr/>
          <p:nvPr/>
        </p:nvSpPr>
        <p:spPr>
          <a:xfrm>
            <a:off x="4857281" y="1871192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1" name="圆角矩形 90"/>
          <p:cNvSpPr/>
          <p:nvPr/>
        </p:nvSpPr>
        <p:spPr>
          <a:xfrm>
            <a:off x="4974339" y="2071350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2" name="圆角矩形 91"/>
          <p:cNvSpPr/>
          <p:nvPr/>
        </p:nvSpPr>
        <p:spPr>
          <a:xfrm>
            <a:off x="5091317" y="2287693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3" name="圆角矩形 92"/>
          <p:cNvSpPr/>
          <p:nvPr/>
        </p:nvSpPr>
        <p:spPr>
          <a:xfrm>
            <a:off x="5227498" y="2504036"/>
            <a:ext cx="365057" cy="1613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4" name="圆角矩形 93"/>
          <p:cNvSpPr/>
          <p:nvPr/>
        </p:nvSpPr>
        <p:spPr>
          <a:xfrm>
            <a:off x="3650957" y="2720380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5" name="圆角矩形 94"/>
          <p:cNvSpPr/>
          <p:nvPr/>
        </p:nvSpPr>
        <p:spPr>
          <a:xfrm>
            <a:off x="3755216" y="2916925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6" name="圆角矩形 95"/>
          <p:cNvSpPr/>
          <p:nvPr/>
        </p:nvSpPr>
        <p:spPr>
          <a:xfrm>
            <a:off x="3913711" y="3149981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7" name="圆角矩形 96"/>
          <p:cNvSpPr/>
          <p:nvPr/>
        </p:nvSpPr>
        <p:spPr>
          <a:xfrm>
            <a:off x="4058489" y="3387412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8" name="圆角矩形 97"/>
          <p:cNvSpPr/>
          <p:nvPr/>
        </p:nvSpPr>
        <p:spPr>
          <a:xfrm>
            <a:off x="4162747" y="3593481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99" name="圆角矩形 98"/>
          <p:cNvSpPr/>
          <p:nvPr/>
        </p:nvSpPr>
        <p:spPr>
          <a:xfrm>
            <a:off x="4321242" y="3836065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0" name="圆角矩形 99"/>
          <p:cNvSpPr/>
          <p:nvPr/>
        </p:nvSpPr>
        <p:spPr>
          <a:xfrm>
            <a:off x="4425501" y="4042134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1" name="圆角矩形 100"/>
          <p:cNvSpPr/>
          <p:nvPr/>
        </p:nvSpPr>
        <p:spPr>
          <a:xfrm>
            <a:off x="6186678" y="1682283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2" name="圆角矩形 101"/>
          <p:cNvSpPr/>
          <p:nvPr/>
        </p:nvSpPr>
        <p:spPr>
          <a:xfrm>
            <a:off x="6343764" y="1878828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3" name="圆角矩形 102"/>
          <p:cNvSpPr/>
          <p:nvPr/>
        </p:nvSpPr>
        <p:spPr>
          <a:xfrm>
            <a:off x="6460692" y="2111885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4" name="圆角矩形 103"/>
          <p:cNvSpPr/>
          <p:nvPr/>
        </p:nvSpPr>
        <p:spPr>
          <a:xfrm>
            <a:off x="6584689" y="2349316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5" name="圆角矩形 104"/>
          <p:cNvSpPr/>
          <p:nvPr/>
        </p:nvSpPr>
        <p:spPr>
          <a:xfrm>
            <a:off x="7427820" y="1685998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6" name="圆角矩形 105"/>
          <p:cNvSpPr/>
          <p:nvPr/>
        </p:nvSpPr>
        <p:spPr>
          <a:xfrm>
            <a:off x="7565531" y="1928583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7" name="圆角矩形 106"/>
          <p:cNvSpPr/>
          <p:nvPr/>
        </p:nvSpPr>
        <p:spPr>
          <a:xfrm>
            <a:off x="7690574" y="2134652"/>
            <a:ext cx="365057" cy="161358"/>
          </a:xfrm>
          <a:prstGeom prst="round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8" name="矩形 107"/>
          <p:cNvSpPr/>
          <p:nvPr/>
        </p:nvSpPr>
        <p:spPr>
          <a:xfrm>
            <a:off x="3913448" y="4390788"/>
            <a:ext cx="812633" cy="2392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XXX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cxnSp>
        <p:nvCxnSpPr>
          <p:cNvPr id="109" name="曲线连接符 3"/>
          <p:cNvCxnSpPr>
            <a:stCxn id="94" idx="3"/>
            <a:endCxn id="101" idx="1"/>
          </p:cNvCxnSpPr>
          <p:nvPr/>
        </p:nvCxnSpPr>
        <p:spPr>
          <a:xfrm flipV="1">
            <a:off x="4016008" y="1766279"/>
            <a:ext cx="2184553" cy="1038096"/>
          </a:xfrm>
          <a:prstGeom prst="bentConnector3">
            <a:avLst>
              <a:gd name="adj1" fmla="val 79491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0" name="直接箭头连接符 109"/>
          <p:cNvCxnSpPr>
            <a:stCxn id="85" idx="3"/>
            <a:endCxn id="90" idx="1"/>
          </p:cNvCxnSpPr>
          <p:nvPr/>
        </p:nvCxnSpPr>
        <p:spPr>
          <a:xfrm>
            <a:off x="3529042" y="1955182"/>
            <a:ext cx="13421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1" name="直接箭头连接符 110"/>
          <p:cNvCxnSpPr>
            <a:stCxn id="86" idx="3"/>
            <a:endCxn id="91" idx="1"/>
          </p:cNvCxnSpPr>
          <p:nvPr/>
        </p:nvCxnSpPr>
        <p:spPr>
          <a:xfrm>
            <a:off x="3646103" y="2155341"/>
            <a:ext cx="13421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2" name="直接箭头连接符 111"/>
          <p:cNvCxnSpPr>
            <a:stCxn id="87" idx="3"/>
            <a:endCxn id="92" idx="1"/>
          </p:cNvCxnSpPr>
          <p:nvPr/>
        </p:nvCxnSpPr>
        <p:spPr>
          <a:xfrm>
            <a:off x="3763078" y="2371684"/>
            <a:ext cx="134212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3" name="直接箭头连接符 112"/>
          <p:cNvCxnSpPr>
            <a:stCxn id="88" idx="3"/>
            <a:endCxn id="93" idx="1"/>
          </p:cNvCxnSpPr>
          <p:nvPr/>
        </p:nvCxnSpPr>
        <p:spPr>
          <a:xfrm>
            <a:off x="3946885" y="2588028"/>
            <a:ext cx="12944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4" name="直接箭头连接符 113"/>
          <p:cNvCxnSpPr>
            <a:stCxn id="84" idx="3"/>
            <a:endCxn id="89" idx="1"/>
          </p:cNvCxnSpPr>
          <p:nvPr/>
        </p:nvCxnSpPr>
        <p:spPr>
          <a:xfrm>
            <a:off x="3429377" y="1750762"/>
            <a:ext cx="12944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15" name="曲线连接符 3"/>
          <p:cNvCxnSpPr>
            <a:stCxn id="95" idx="3"/>
            <a:endCxn id="102" idx="1"/>
          </p:cNvCxnSpPr>
          <p:nvPr/>
        </p:nvCxnSpPr>
        <p:spPr>
          <a:xfrm flipV="1">
            <a:off x="4120267" y="1962822"/>
            <a:ext cx="2237379" cy="1038096"/>
          </a:xfrm>
          <a:prstGeom prst="bentConnector3">
            <a:avLst>
              <a:gd name="adj1" fmla="val 78795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6" name="曲线连接符 3"/>
          <p:cNvCxnSpPr>
            <a:stCxn id="96" idx="3"/>
            <a:endCxn id="103" idx="1"/>
          </p:cNvCxnSpPr>
          <p:nvPr/>
        </p:nvCxnSpPr>
        <p:spPr>
          <a:xfrm flipV="1">
            <a:off x="4278765" y="2195882"/>
            <a:ext cx="2195812" cy="1038096"/>
          </a:xfrm>
          <a:prstGeom prst="bentConnector3">
            <a:avLst>
              <a:gd name="adj1" fmla="val 79814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7" name="曲线连接符 3"/>
          <p:cNvCxnSpPr>
            <a:stCxn id="97" idx="3"/>
            <a:endCxn id="104" idx="1"/>
          </p:cNvCxnSpPr>
          <p:nvPr/>
        </p:nvCxnSpPr>
        <p:spPr>
          <a:xfrm flipV="1">
            <a:off x="4423538" y="2433311"/>
            <a:ext cx="2175032" cy="1038096"/>
          </a:xfrm>
          <a:prstGeom prst="bentConnector3">
            <a:avLst>
              <a:gd name="adj1" fmla="val 7962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8" name="曲线连接符 3"/>
          <p:cNvCxnSpPr>
            <a:stCxn id="98" idx="3"/>
            <a:endCxn id="105" idx="1"/>
          </p:cNvCxnSpPr>
          <p:nvPr/>
        </p:nvCxnSpPr>
        <p:spPr>
          <a:xfrm flipV="1">
            <a:off x="4527804" y="1769996"/>
            <a:ext cx="2913905" cy="1907483"/>
          </a:xfrm>
          <a:prstGeom prst="bentConnector3">
            <a:avLst>
              <a:gd name="adj1" fmla="val 87800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19" name="曲线连接符 3"/>
          <p:cNvCxnSpPr>
            <a:stCxn id="99" idx="3"/>
            <a:endCxn id="106" idx="1"/>
          </p:cNvCxnSpPr>
          <p:nvPr/>
        </p:nvCxnSpPr>
        <p:spPr>
          <a:xfrm flipV="1">
            <a:off x="4686288" y="2012580"/>
            <a:ext cx="2893123" cy="1907483"/>
          </a:xfrm>
          <a:prstGeom prst="bentConnector3">
            <a:avLst>
              <a:gd name="adj1" fmla="val 89508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0" name="曲线连接符 3"/>
          <p:cNvCxnSpPr>
            <a:stCxn id="100" idx="3"/>
            <a:endCxn id="107" idx="1"/>
          </p:cNvCxnSpPr>
          <p:nvPr/>
        </p:nvCxnSpPr>
        <p:spPr>
          <a:xfrm flipV="1">
            <a:off x="4790558" y="2218649"/>
            <a:ext cx="2913905" cy="1907483"/>
          </a:xfrm>
          <a:prstGeom prst="bentConnector3">
            <a:avLst>
              <a:gd name="adj1" fmla="val 92436"/>
            </a:avLst>
          </a:prstGeom>
          <a:ln>
            <a:headEnd type="triangle"/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1" name="直接连接符 120"/>
          <p:cNvCxnSpPr>
            <a:stCxn id="77" idx="1"/>
            <a:endCxn id="84" idx="1"/>
          </p:cNvCxnSpPr>
          <p:nvPr/>
        </p:nvCxnSpPr>
        <p:spPr>
          <a:xfrm>
            <a:off x="3078207" y="1393526"/>
            <a:ext cx="0" cy="357247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77" idx="3"/>
            <a:endCxn id="88" idx="3"/>
          </p:cNvCxnSpPr>
          <p:nvPr/>
        </p:nvCxnSpPr>
        <p:spPr>
          <a:xfrm>
            <a:off x="3944688" y="1393524"/>
            <a:ext cx="2202" cy="119450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接连接符 122"/>
          <p:cNvCxnSpPr/>
          <p:nvPr/>
        </p:nvCxnSpPr>
        <p:spPr>
          <a:xfrm>
            <a:off x="4723792" y="1355492"/>
            <a:ext cx="89" cy="395270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78" idx="3"/>
            <a:endCxn id="93" idx="3"/>
          </p:cNvCxnSpPr>
          <p:nvPr/>
        </p:nvCxnSpPr>
        <p:spPr>
          <a:xfrm>
            <a:off x="5592541" y="1393524"/>
            <a:ext cx="0" cy="1194509"/>
          </a:xfrm>
          <a:prstGeom prst="line">
            <a:avLst/>
          </a:prstGeom>
          <a:ln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矩形 124"/>
          <p:cNvSpPr/>
          <p:nvPr/>
        </p:nvSpPr>
        <p:spPr>
          <a:xfrm>
            <a:off x="6166390" y="1273867"/>
            <a:ext cx="783343" cy="23797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26" name="直接连接符 125"/>
          <p:cNvCxnSpPr>
            <a:stCxn id="125" idx="1"/>
            <a:endCxn id="101" idx="1"/>
          </p:cNvCxnSpPr>
          <p:nvPr/>
        </p:nvCxnSpPr>
        <p:spPr>
          <a:xfrm>
            <a:off x="6196195" y="1397755"/>
            <a:ext cx="4366" cy="36853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27" name="直接连接符 126"/>
          <p:cNvCxnSpPr>
            <a:stCxn id="125" idx="3"/>
            <a:endCxn id="104" idx="3"/>
          </p:cNvCxnSpPr>
          <p:nvPr/>
        </p:nvCxnSpPr>
        <p:spPr>
          <a:xfrm>
            <a:off x="6949741" y="1397750"/>
            <a:ext cx="2" cy="103556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28" name="矩形 127"/>
          <p:cNvSpPr/>
          <p:nvPr/>
        </p:nvSpPr>
        <p:spPr>
          <a:xfrm>
            <a:off x="7417425" y="1274412"/>
            <a:ext cx="638201" cy="23743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29" name="直接连接符 128"/>
          <p:cNvCxnSpPr>
            <a:stCxn id="128" idx="1"/>
            <a:endCxn id="105" idx="1"/>
          </p:cNvCxnSpPr>
          <p:nvPr/>
        </p:nvCxnSpPr>
        <p:spPr>
          <a:xfrm>
            <a:off x="7441700" y="1398012"/>
            <a:ext cx="0" cy="371983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0" name="直接连接符 129"/>
          <p:cNvCxnSpPr>
            <a:stCxn id="128" idx="3"/>
            <a:endCxn id="107" idx="3"/>
          </p:cNvCxnSpPr>
          <p:nvPr/>
        </p:nvCxnSpPr>
        <p:spPr>
          <a:xfrm>
            <a:off x="8055622" y="1398018"/>
            <a:ext cx="0" cy="820637"/>
          </a:xfrm>
          <a:prstGeom prst="line">
            <a:avLst/>
          </a:prstGeom>
          <a:ln>
            <a:prstDash val="dashDot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31" name="圆角矩形 130"/>
          <p:cNvSpPr/>
          <p:nvPr/>
        </p:nvSpPr>
        <p:spPr>
          <a:xfrm>
            <a:off x="1871332" y="5983807"/>
            <a:ext cx="6934962" cy="242078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132" name="直接连接符 131"/>
          <p:cNvCxnSpPr>
            <a:stCxn id="146" idx="1"/>
            <a:endCxn id="134" idx="1"/>
          </p:cNvCxnSpPr>
          <p:nvPr/>
        </p:nvCxnSpPr>
        <p:spPr>
          <a:xfrm flipH="1" flipV="1">
            <a:off x="2988351" y="6103569"/>
            <a:ext cx="16892" cy="1336038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接连接符 132"/>
          <p:cNvCxnSpPr>
            <a:stCxn id="142" idx="3"/>
          </p:cNvCxnSpPr>
          <p:nvPr/>
        </p:nvCxnSpPr>
        <p:spPr>
          <a:xfrm flipV="1">
            <a:off x="5568252" y="6028456"/>
            <a:ext cx="1542" cy="1416071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矩形 133"/>
          <p:cNvSpPr/>
          <p:nvPr/>
        </p:nvSpPr>
        <p:spPr>
          <a:xfrm>
            <a:off x="2988353" y="5983924"/>
            <a:ext cx="900743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35" name="矩形 134"/>
          <p:cNvSpPr/>
          <p:nvPr/>
        </p:nvSpPr>
        <p:spPr>
          <a:xfrm>
            <a:off x="4681698" y="5979474"/>
            <a:ext cx="886563" cy="249155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36" name="直接连接符 135"/>
          <p:cNvCxnSpPr>
            <a:stCxn id="142" idx="1"/>
            <a:endCxn id="135" idx="1"/>
          </p:cNvCxnSpPr>
          <p:nvPr/>
        </p:nvCxnSpPr>
        <p:spPr>
          <a:xfrm flipH="1" flipV="1">
            <a:off x="4681696" y="6104052"/>
            <a:ext cx="6556" cy="1335557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矩形 138"/>
          <p:cNvSpPr/>
          <p:nvPr/>
        </p:nvSpPr>
        <p:spPr>
          <a:xfrm>
            <a:off x="2995048" y="6678878"/>
            <a:ext cx="888295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0" name="矩形 139"/>
          <p:cNvSpPr/>
          <p:nvPr/>
        </p:nvSpPr>
        <p:spPr>
          <a:xfrm>
            <a:off x="4681698" y="6669157"/>
            <a:ext cx="885317" cy="259998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1" name="矩形 140"/>
          <p:cNvSpPr/>
          <p:nvPr/>
        </p:nvSpPr>
        <p:spPr>
          <a:xfrm>
            <a:off x="3887495" y="6676328"/>
            <a:ext cx="794202" cy="252829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/>
          </a:p>
        </p:txBody>
      </p:sp>
      <p:sp>
        <p:nvSpPr>
          <p:cNvPr id="142" name="矩形 141"/>
          <p:cNvSpPr/>
          <p:nvPr/>
        </p:nvSpPr>
        <p:spPr>
          <a:xfrm>
            <a:off x="4688254" y="7319962"/>
            <a:ext cx="880001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3" name="矩形 142"/>
          <p:cNvSpPr/>
          <p:nvPr/>
        </p:nvSpPr>
        <p:spPr>
          <a:xfrm>
            <a:off x="6330235" y="7319962"/>
            <a:ext cx="909909" cy="2392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4" name="矩形 143"/>
          <p:cNvSpPr/>
          <p:nvPr/>
        </p:nvSpPr>
        <p:spPr>
          <a:xfrm>
            <a:off x="5574810" y="7319962"/>
            <a:ext cx="755425" cy="239290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/>
          </a:p>
        </p:txBody>
      </p:sp>
      <p:sp>
        <p:nvSpPr>
          <p:cNvPr id="145" name="矩形 144"/>
          <p:cNvSpPr/>
          <p:nvPr/>
        </p:nvSpPr>
        <p:spPr>
          <a:xfrm>
            <a:off x="1317793" y="7319962"/>
            <a:ext cx="909909" cy="239290"/>
          </a:xfrm>
          <a:prstGeom prst="rect">
            <a:avLst/>
          </a:prstGeom>
          <a:solidFill>
            <a:srgbClr val="00B050">
              <a:alpha val="5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6" name="矩形 145"/>
          <p:cNvSpPr/>
          <p:nvPr/>
        </p:nvSpPr>
        <p:spPr>
          <a:xfrm>
            <a:off x="3005245" y="7319962"/>
            <a:ext cx="879833" cy="239290"/>
          </a:xfrm>
          <a:prstGeom prst="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47" name="矩形 146"/>
          <p:cNvSpPr/>
          <p:nvPr/>
        </p:nvSpPr>
        <p:spPr>
          <a:xfrm>
            <a:off x="2226793" y="7319962"/>
            <a:ext cx="782945" cy="239290"/>
          </a:xfrm>
          <a:prstGeom prst="rect">
            <a:avLst/>
          </a:prstGeom>
          <a:solidFill>
            <a:schemeClr val="accent3">
              <a:lumMod val="60000"/>
              <a:lumOff val="40000"/>
              <a:alpha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b="1" dirty="0"/>
          </a:p>
        </p:txBody>
      </p:sp>
      <p:cxnSp>
        <p:nvCxnSpPr>
          <p:cNvPr id="149" name="直接连接符 148"/>
          <p:cNvCxnSpPr>
            <a:stCxn id="146" idx="3"/>
            <a:endCxn id="134" idx="3"/>
          </p:cNvCxnSpPr>
          <p:nvPr/>
        </p:nvCxnSpPr>
        <p:spPr>
          <a:xfrm flipV="1">
            <a:off x="3885076" y="6103569"/>
            <a:ext cx="4018" cy="1336038"/>
          </a:xfrm>
          <a:prstGeom prst="line">
            <a:avLst/>
          </a:prstGeom>
          <a:ln w="19050">
            <a:solidFill>
              <a:srgbClr val="FF0000"/>
            </a:solidFill>
            <a:prstDash val="sysDot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矩形 149"/>
          <p:cNvSpPr/>
          <p:nvPr/>
        </p:nvSpPr>
        <p:spPr>
          <a:xfrm>
            <a:off x="781637" y="772973"/>
            <a:ext cx="8210082" cy="4394590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1" name="矩形 150"/>
          <p:cNvSpPr/>
          <p:nvPr/>
        </p:nvSpPr>
        <p:spPr>
          <a:xfrm>
            <a:off x="781637" y="5481300"/>
            <a:ext cx="8210082" cy="2185594"/>
          </a:xfrm>
          <a:prstGeom prst="rect">
            <a:avLst/>
          </a:prstGeom>
          <a:noFill/>
          <a:ln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2" name="文本框 151"/>
          <p:cNvSpPr txBox="1"/>
          <p:nvPr/>
        </p:nvSpPr>
        <p:spPr>
          <a:xfrm>
            <a:off x="870529" y="4704031"/>
            <a:ext cx="47526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Impurities generation</a:t>
            </a:r>
            <a:endParaRPr lang="zh-CN" altLang="en-US" sz="2400" b="1" dirty="0"/>
          </a:p>
        </p:txBody>
      </p:sp>
      <p:sp>
        <p:nvSpPr>
          <p:cNvPr id="153" name="文本框 152"/>
          <p:cNvSpPr txBox="1"/>
          <p:nvPr/>
        </p:nvSpPr>
        <p:spPr>
          <a:xfrm>
            <a:off x="861596" y="5565645"/>
            <a:ext cx="38377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/>
              <a:t>Impurities removal</a:t>
            </a:r>
            <a:endParaRPr lang="zh-CN" altLang="en-US" sz="2400" b="1" dirty="0"/>
          </a:p>
        </p:txBody>
      </p:sp>
      <p:sp>
        <p:nvSpPr>
          <p:cNvPr id="155" name="矩形 154"/>
          <p:cNvSpPr/>
          <p:nvPr/>
        </p:nvSpPr>
        <p:spPr>
          <a:xfrm>
            <a:off x="174171" y="8210820"/>
            <a:ext cx="11305653" cy="7659524"/>
          </a:xfrm>
          <a:prstGeom prst="rect">
            <a:avLst/>
          </a:prstGeom>
          <a:solidFill>
            <a:schemeClr val="accent6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6" name="圆角矩形 155"/>
          <p:cNvSpPr/>
          <p:nvPr/>
        </p:nvSpPr>
        <p:spPr>
          <a:xfrm>
            <a:off x="1683531" y="8503571"/>
            <a:ext cx="1151814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7" name="圆角矩形 156"/>
          <p:cNvSpPr/>
          <p:nvPr/>
        </p:nvSpPr>
        <p:spPr>
          <a:xfrm>
            <a:off x="1435144" y="11204187"/>
            <a:ext cx="5276179" cy="277342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8" name="矩形 157"/>
          <p:cNvSpPr/>
          <p:nvPr/>
        </p:nvSpPr>
        <p:spPr>
          <a:xfrm>
            <a:off x="777859" y="8323937"/>
            <a:ext cx="6593381" cy="14578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59" name="圆角矩形 158"/>
          <p:cNvSpPr/>
          <p:nvPr/>
        </p:nvSpPr>
        <p:spPr>
          <a:xfrm>
            <a:off x="1688918" y="8902521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0" name="圆角矩形 159"/>
          <p:cNvSpPr/>
          <p:nvPr/>
        </p:nvSpPr>
        <p:spPr>
          <a:xfrm>
            <a:off x="1724829" y="9333524"/>
            <a:ext cx="378878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61" name="圆角矩形 160"/>
          <p:cNvSpPr/>
          <p:nvPr/>
        </p:nvSpPr>
        <p:spPr>
          <a:xfrm>
            <a:off x="3100600" y="8487446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2" name="圆角矩形 161"/>
          <p:cNvSpPr/>
          <p:nvPr/>
        </p:nvSpPr>
        <p:spPr>
          <a:xfrm>
            <a:off x="3080650" y="8888754"/>
            <a:ext cx="1354249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3" name="圆角矩形 162"/>
          <p:cNvSpPr/>
          <p:nvPr/>
        </p:nvSpPr>
        <p:spPr>
          <a:xfrm>
            <a:off x="3092864" y="9330957"/>
            <a:ext cx="1114780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64" name="圆角矩形 163"/>
          <p:cNvSpPr/>
          <p:nvPr/>
        </p:nvSpPr>
        <p:spPr>
          <a:xfrm>
            <a:off x="4728487" y="8487446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5" name="圆角矩形 164"/>
          <p:cNvSpPr/>
          <p:nvPr/>
        </p:nvSpPr>
        <p:spPr>
          <a:xfrm>
            <a:off x="4733488" y="8903502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6" name="圆角矩形 165"/>
          <p:cNvSpPr/>
          <p:nvPr/>
        </p:nvSpPr>
        <p:spPr>
          <a:xfrm>
            <a:off x="4694645" y="9325962"/>
            <a:ext cx="1125386" cy="295571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67" name="圆角矩形 166"/>
          <p:cNvSpPr/>
          <p:nvPr/>
        </p:nvSpPr>
        <p:spPr>
          <a:xfrm>
            <a:off x="6213024" y="8503573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8" name="圆角矩形 167"/>
          <p:cNvSpPr/>
          <p:nvPr/>
        </p:nvSpPr>
        <p:spPr>
          <a:xfrm>
            <a:off x="5967312" y="8904426"/>
            <a:ext cx="1244104" cy="21947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69" name="圆角矩形 168"/>
          <p:cNvSpPr/>
          <p:nvPr/>
        </p:nvSpPr>
        <p:spPr>
          <a:xfrm>
            <a:off x="6213024" y="9311660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70" name="矩形 169"/>
          <p:cNvSpPr/>
          <p:nvPr/>
        </p:nvSpPr>
        <p:spPr>
          <a:xfrm>
            <a:off x="773062" y="9978105"/>
            <a:ext cx="6598187" cy="10445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79" name="圆角矩形 178"/>
          <p:cNvSpPr/>
          <p:nvPr/>
        </p:nvSpPr>
        <p:spPr>
          <a:xfrm>
            <a:off x="2221116" y="11192471"/>
            <a:ext cx="297703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80" name="圆角矩形 179"/>
          <p:cNvSpPr/>
          <p:nvPr/>
        </p:nvSpPr>
        <p:spPr>
          <a:xfrm>
            <a:off x="2778518" y="11192473"/>
            <a:ext cx="325618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81" name="圆角矩形 180"/>
          <p:cNvSpPr/>
          <p:nvPr/>
        </p:nvSpPr>
        <p:spPr>
          <a:xfrm>
            <a:off x="4954436" y="11191492"/>
            <a:ext cx="321586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182" name="圆角矩形 181"/>
          <p:cNvSpPr/>
          <p:nvPr/>
        </p:nvSpPr>
        <p:spPr>
          <a:xfrm>
            <a:off x="5663588" y="11191552"/>
            <a:ext cx="302159" cy="28747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183" name="直接箭头连接符 182"/>
          <p:cNvCxnSpPr/>
          <p:nvPr/>
        </p:nvCxnSpPr>
        <p:spPr>
          <a:xfrm>
            <a:off x="2276923" y="11130337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直接箭头连接符 183"/>
          <p:cNvCxnSpPr/>
          <p:nvPr/>
        </p:nvCxnSpPr>
        <p:spPr>
          <a:xfrm>
            <a:off x="4995703" y="11121300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直接箭头连接符 184"/>
          <p:cNvCxnSpPr/>
          <p:nvPr/>
        </p:nvCxnSpPr>
        <p:spPr>
          <a:xfrm>
            <a:off x="5699061" y="11121300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接箭头连接符 185"/>
          <p:cNvCxnSpPr/>
          <p:nvPr/>
        </p:nvCxnSpPr>
        <p:spPr>
          <a:xfrm>
            <a:off x="2802074" y="11130337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直接箭头连接符 196"/>
          <p:cNvCxnSpPr>
            <a:stCxn id="158" idx="2"/>
            <a:endCxn id="170" idx="0"/>
          </p:cNvCxnSpPr>
          <p:nvPr/>
        </p:nvCxnSpPr>
        <p:spPr>
          <a:xfrm flipH="1">
            <a:off x="4072156" y="9781836"/>
            <a:ext cx="2394" cy="1962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直接箭头连接符 197"/>
          <p:cNvCxnSpPr>
            <a:stCxn id="170" idx="2"/>
            <a:endCxn id="157" idx="0"/>
          </p:cNvCxnSpPr>
          <p:nvPr/>
        </p:nvCxnSpPr>
        <p:spPr>
          <a:xfrm>
            <a:off x="4072156" y="11022645"/>
            <a:ext cx="1078" cy="1815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六边形 198"/>
          <p:cNvSpPr/>
          <p:nvPr/>
        </p:nvSpPr>
        <p:spPr>
          <a:xfrm>
            <a:off x="6872727" y="15019301"/>
            <a:ext cx="2482409" cy="745612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bg1"/>
                </a:solidFill>
                <a:sym typeface="+mn-ea"/>
              </a:rPr>
              <a:t>LTRharvest</a:t>
            </a:r>
            <a:r>
              <a:rPr lang="en-US" sz="2400" dirty="0">
                <a:solidFill>
                  <a:schemeClr val="bg1"/>
                </a:solidFill>
                <a:sym typeface="+mn-ea"/>
              </a:rPr>
              <a:t>/</a:t>
            </a:r>
          </a:p>
          <a:p>
            <a:pPr algn="ctr"/>
            <a:r>
              <a:rPr lang="en-US" sz="2400" dirty="0" err="1">
                <a:solidFill>
                  <a:schemeClr val="bg1"/>
                </a:solidFill>
                <a:sym typeface="+mn-ea"/>
              </a:rPr>
              <a:t>LTR_retriever</a:t>
            </a:r>
            <a:endParaRPr lang="en-US" sz="2400" dirty="0">
              <a:solidFill>
                <a:schemeClr val="bg1"/>
              </a:solidFill>
              <a:sym typeface="+mn-ea"/>
            </a:endParaRPr>
          </a:p>
        </p:txBody>
      </p:sp>
      <p:cxnSp>
        <p:nvCxnSpPr>
          <p:cNvPr id="204" name="直接箭头连接符 203"/>
          <p:cNvCxnSpPr>
            <a:stCxn id="478" idx="2"/>
          </p:cNvCxnSpPr>
          <p:nvPr/>
        </p:nvCxnSpPr>
        <p:spPr>
          <a:xfrm>
            <a:off x="2668091" y="11997499"/>
            <a:ext cx="889602" cy="1728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直接箭头连接符 204"/>
          <p:cNvCxnSpPr>
            <a:stCxn id="484" idx="2"/>
          </p:cNvCxnSpPr>
          <p:nvPr/>
        </p:nvCxnSpPr>
        <p:spPr>
          <a:xfrm flipH="1">
            <a:off x="4857281" y="11996146"/>
            <a:ext cx="611008" cy="1899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直接箭头连接符 205"/>
          <p:cNvCxnSpPr>
            <a:stCxn id="199" idx="3"/>
          </p:cNvCxnSpPr>
          <p:nvPr/>
        </p:nvCxnSpPr>
        <p:spPr>
          <a:xfrm flipH="1">
            <a:off x="6577686" y="15392107"/>
            <a:ext cx="29504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圆角矩形 209"/>
          <p:cNvSpPr/>
          <p:nvPr/>
        </p:nvSpPr>
        <p:spPr>
          <a:xfrm>
            <a:off x="1847559" y="15035266"/>
            <a:ext cx="4730127" cy="71368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1" name="圆角矩形 210"/>
          <p:cNvSpPr/>
          <p:nvPr/>
        </p:nvSpPr>
        <p:spPr>
          <a:xfrm>
            <a:off x="2280182" y="15208575"/>
            <a:ext cx="1144834" cy="161256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2" name="圆角矩形 211"/>
          <p:cNvSpPr/>
          <p:nvPr/>
        </p:nvSpPr>
        <p:spPr>
          <a:xfrm>
            <a:off x="4652337" y="15208575"/>
            <a:ext cx="1144834" cy="161256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3" name="圆角矩形 212"/>
          <p:cNvSpPr/>
          <p:nvPr/>
        </p:nvSpPr>
        <p:spPr>
          <a:xfrm>
            <a:off x="3586042" y="15487893"/>
            <a:ext cx="1020683" cy="172711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14" name="六边形 213"/>
          <p:cNvSpPr/>
          <p:nvPr/>
        </p:nvSpPr>
        <p:spPr>
          <a:xfrm>
            <a:off x="3008048" y="14187654"/>
            <a:ext cx="2350580" cy="657552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1"/>
                </a:solidFill>
                <a:sym typeface="+mn-ea"/>
              </a:rPr>
              <a:t>Consensus builder</a:t>
            </a:r>
          </a:p>
        </p:txBody>
      </p:sp>
      <p:cxnSp>
        <p:nvCxnSpPr>
          <p:cNvPr id="215" name="直接箭头连接符 214"/>
          <p:cNvCxnSpPr/>
          <p:nvPr/>
        </p:nvCxnSpPr>
        <p:spPr>
          <a:xfrm>
            <a:off x="4207541" y="14853089"/>
            <a:ext cx="5080" cy="182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文本框 216"/>
          <p:cNvSpPr txBox="1"/>
          <p:nvPr/>
        </p:nvSpPr>
        <p:spPr>
          <a:xfrm>
            <a:off x="793929" y="14269864"/>
            <a:ext cx="19176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80/80/80 rule</a:t>
            </a:r>
            <a:endParaRPr lang="zh-CN" altLang="en-US" sz="2400" dirty="0"/>
          </a:p>
        </p:txBody>
      </p:sp>
      <p:cxnSp>
        <p:nvCxnSpPr>
          <p:cNvPr id="219" name="直接箭头连接符 218"/>
          <p:cNvCxnSpPr/>
          <p:nvPr/>
        </p:nvCxnSpPr>
        <p:spPr>
          <a:xfrm>
            <a:off x="4207541" y="14019477"/>
            <a:ext cx="0" cy="1681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接箭头连接符 220"/>
          <p:cNvCxnSpPr/>
          <p:nvPr/>
        </p:nvCxnSpPr>
        <p:spPr>
          <a:xfrm>
            <a:off x="4207541" y="12998724"/>
            <a:ext cx="0" cy="1900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矩形 221"/>
          <p:cNvSpPr/>
          <p:nvPr/>
        </p:nvSpPr>
        <p:spPr>
          <a:xfrm>
            <a:off x="754740" y="8846599"/>
            <a:ext cx="11332743" cy="750819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283" name="矩形 282"/>
          <p:cNvSpPr/>
          <p:nvPr/>
        </p:nvSpPr>
        <p:spPr>
          <a:xfrm>
            <a:off x="12495198" y="346573"/>
            <a:ext cx="9667585" cy="155239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7" name="矩形 316"/>
          <p:cNvSpPr/>
          <p:nvPr/>
        </p:nvSpPr>
        <p:spPr>
          <a:xfrm>
            <a:off x="22415301" y="326263"/>
            <a:ext cx="3314979" cy="1368607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18" name="矩形 317"/>
          <p:cNvSpPr/>
          <p:nvPr/>
        </p:nvSpPr>
        <p:spPr>
          <a:xfrm>
            <a:off x="24120622" y="3572229"/>
            <a:ext cx="147208" cy="261587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19" name="文本框 318"/>
          <p:cNvSpPr txBox="1"/>
          <p:nvPr/>
        </p:nvSpPr>
        <p:spPr>
          <a:xfrm>
            <a:off x="23478229" y="3141522"/>
            <a:ext cx="1501404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800" dirty="0"/>
              <a:t>Raw repeats</a:t>
            </a:r>
          </a:p>
        </p:txBody>
      </p:sp>
      <p:sp>
        <p:nvSpPr>
          <p:cNvPr id="320" name="文本框 319"/>
          <p:cNvSpPr txBox="1"/>
          <p:nvPr/>
        </p:nvSpPr>
        <p:spPr>
          <a:xfrm>
            <a:off x="23555820" y="3920766"/>
            <a:ext cx="12159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1800" dirty="0"/>
              <a:t>Impurity</a:t>
            </a:r>
          </a:p>
        </p:txBody>
      </p:sp>
      <p:sp>
        <p:nvSpPr>
          <p:cNvPr id="321" name="文本框 320"/>
          <p:cNvSpPr txBox="1"/>
          <p:nvPr/>
        </p:nvSpPr>
        <p:spPr>
          <a:xfrm>
            <a:off x="23612221" y="13146007"/>
            <a:ext cx="1215957" cy="461665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sz="2400" b="1" dirty="0">
                <a:ln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Legend</a:t>
            </a:r>
          </a:p>
        </p:txBody>
      </p:sp>
      <p:sp>
        <p:nvSpPr>
          <p:cNvPr id="323" name="菱形 322"/>
          <p:cNvSpPr/>
          <p:nvPr/>
        </p:nvSpPr>
        <p:spPr>
          <a:xfrm>
            <a:off x="23862086" y="1916099"/>
            <a:ext cx="586194" cy="540391"/>
          </a:xfrm>
          <a:prstGeom prst="diamond">
            <a:avLst/>
          </a:prstGeom>
          <a:solidFill>
            <a:srgbClr val="00B0F0"/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sz="1001"/>
          </a:p>
        </p:txBody>
      </p:sp>
      <p:sp>
        <p:nvSpPr>
          <p:cNvPr id="324" name="文本框 323"/>
          <p:cNvSpPr txBox="1"/>
          <p:nvPr/>
        </p:nvSpPr>
        <p:spPr>
          <a:xfrm>
            <a:off x="23387335" y="2366778"/>
            <a:ext cx="1678272" cy="369332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zh-CN" sz="1800" dirty="0">
                <a:sym typeface="+mn-ea"/>
              </a:rPr>
              <a:t>Single process</a:t>
            </a:r>
            <a:endParaRPr lang="zh-CN" altLang="en-US" sz="1800" dirty="0"/>
          </a:p>
        </p:txBody>
      </p:sp>
      <p:sp>
        <p:nvSpPr>
          <p:cNvPr id="325" name="文本框 324"/>
          <p:cNvSpPr txBox="1"/>
          <p:nvPr/>
        </p:nvSpPr>
        <p:spPr>
          <a:xfrm>
            <a:off x="22945433" y="4527060"/>
            <a:ext cx="24114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Multi-mapped repeat</a:t>
            </a:r>
          </a:p>
        </p:txBody>
      </p:sp>
      <p:sp>
        <p:nvSpPr>
          <p:cNvPr id="326" name="文本框 325"/>
          <p:cNvSpPr txBox="1"/>
          <p:nvPr/>
        </p:nvSpPr>
        <p:spPr>
          <a:xfrm>
            <a:off x="22846409" y="5402308"/>
            <a:ext cx="2602235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TE consensus</a:t>
            </a:r>
          </a:p>
        </p:txBody>
      </p:sp>
      <p:sp>
        <p:nvSpPr>
          <p:cNvPr id="327" name="圆角矩形 326"/>
          <p:cNvSpPr/>
          <p:nvPr/>
        </p:nvSpPr>
        <p:spPr>
          <a:xfrm>
            <a:off x="23863175" y="4399506"/>
            <a:ext cx="539657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8" name="圆角矩形 327"/>
          <p:cNvSpPr/>
          <p:nvPr/>
        </p:nvSpPr>
        <p:spPr>
          <a:xfrm>
            <a:off x="23592732" y="5191035"/>
            <a:ext cx="1144834" cy="161256"/>
          </a:xfrm>
          <a:prstGeom prst="roundRect">
            <a:avLst/>
          </a:prstGeom>
          <a:solidFill>
            <a:srgbClr val="A2BD03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29" name="圆角矩形 328"/>
          <p:cNvSpPr/>
          <p:nvPr/>
        </p:nvSpPr>
        <p:spPr>
          <a:xfrm>
            <a:off x="23886761" y="2873560"/>
            <a:ext cx="538666" cy="27979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XXX</a:t>
            </a:r>
            <a:endParaRPr lang="zh-CN" altLang="en-US" sz="1400" dirty="0"/>
          </a:p>
        </p:txBody>
      </p:sp>
      <p:sp>
        <p:nvSpPr>
          <p:cNvPr id="330" name="圆角矩形 329"/>
          <p:cNvSpPr/>
          <p:nvPr/>
        </p:nvSpPr>
        <p:spPr>
          <a:xfrm>
            <a:off x="23190781" y="764120"/>
            <a:ext cx="1835159" cy="280131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>
                <a:sym typeface="+mn-ea"/>
              </a:rPr>
              <a:t>Reference</a:t>
            </a:r>
            <a:endParaRPr lang="zh-CN" altLang="en-US" sz="1800" dirty="0"/>
          </a:p>
        </p:txBody>
      </p:sp>
      <p:sp>
        <p:nvSpPr>
          <p:cNvPr id="331" name="圆角矩形 330"/>
          <p:cNvSpPr/>
          <p:nvPr/>
        </p:nvSpPr>
        <p:spPr>
          <a:xfrm>
            <a:off x="23728616" y="1415115"/>
            <a:ext cx="824618" cy="186096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800" dirty="0" err="1">
                <a:sym typeface="+mn-ea"/>
              </a:rPr>
              <a:t>kmer</a:t>
            </a:r>
            <a:endParaRPr lang="zh-CN" altLang="en-US" sz="1800" dirty="0"/>
          </a:p>
        </p:txBody>
      </p:sp>
      <p:sp>
        <p:nvSpPr>
          <p:cNvPr id="333" name="文本框 332"/>
          <p:cNvSpPr txBox="1"/>
          <p:nvPr/>
        </p:nvSpPr>
        <p:spPr>
          <a:xfrm>
            <a:off x="23134779" y="6435421"/>
            <a:ext cx="1987501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Raw repeats</a:t>
            </a:r>
          </a:p>
        </p:txBody>
      </p:sp>
      <p:sp>
        <p:nvSpPr>
          <p:cNvPr id="334" name="文本框 333"/>
          <p:cNvSpPr txBox="1"/>
          <p:nvPr/>
        </p:nvSpPr>
        <p:spPr>
          <a:xfrm>
            <a:off x="23011011" y="7220660"/>
            <a:ext cx="2345880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Masked impurity</a:t>
            </a:r>
          </a:p>
        </p:txBody>
      </p:sp>
      <p:grpSp>
        <p:nvGrpSpPr>
          <p:cNvPr id="349" name="组合 348"/>
          <p:cNvGrpSpPr/>
          <p:nvPr/>
        </p:nvGrpSpPr>
        <p:grpSpPr>
          <a:xfrm>
            <a:off x="22809734" y="6125048"/>
            <a:ext cx="2613779" cy="239290"/>
            <a:chOff x="20246754" y="7865731"/>
            <a:chExt cx="2514278" cy="229444"/>
          </a:xfrm>
        </p:grpSpPr>
        <p:sp>
          <p:nvSpPr>
            <p:cNvPr id="346" name="矩形 345"/>
            <p:cNvSpPr/>
            <p:nvPr/>
          </p:nvSpPr>
          <p:spPr>
            <a:xfrm>
              <a:off x="20246754" y="7865731"/>
              <a:ext cx="866453" cy="22944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XXX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47" name="矩形 346"/>
            <p:cNvSpPr/>
            <p:nvPr/>
          </p:nvSpPr>
          <p:spPr>
            <a:xfrm>
              <a:off x="21894579" y="7865731"/>
              <a:ext cx="866453" cy="229444"/>
            </a:xfrm>
            <a:prstGeom prst="rect">
              <a:avLst/>
            </a:prstGeom>
            <a:solidFill>
              <a:srgbClr val="00B050"/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bg1"/>
                  </a:solidFill>
                </a:rPr>
                <a:t>XXX</a:t>
              </a:r>
              <a:endParaRPr lang="zh-CN" alt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348" name="矩形 347"/>
            <p:cNvSpPr/>
            <p:nvPr/>
          </p:nvSpPr>
          <p:spPr>
            <a:xfrm>
              <a:off x="21120138" y="7865731"/>
              <a:ext cx="781697" cy="22944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>
                  <a:solidFill>
                    <a:schemeClr val="bg1"/>
                  </a:solidFill>
                </a:rPr>
                <a:t>XXX</a:t>
              </a:r>
              <a:endParaRPr lang="zh-CN" altLang="en-US" sz="14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350" name="矩形 349"/>
          <p:cNvSpPr/>
          <p:nvPr/>
        </p:nvSpPr>
        <p:spPr>
          <a:xfrm>
            <a:off x="23765154" y="6999607"/>
            <a:ext cx="812633" cy="23929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bg1"/>
                </a:solidFill>
              </a:rPr>
              <a:t>XXX</a:t>
            </a:r>
            <a:endParaRPr lang="zh-CN" altLang="en-US" sz="1400" b="1" dirty="0">
              <a:solidFill>
                <a:schemeClr val="bg1"/>
              </a:solidFill>
            </a:endParaRPr>
          </a:p>
        </p:txBody>
      </p:sp>
      <p:grpSp>
        <p:nvGrpSpPr>
          <p:cNvPr id="417" name="组合 416"/>
          <p:cNvGrpSpPr/>
          <p:nvPr/>
        </p:nvGrpSpPr>
        <p:grpSpPr>
          <a:xfrm>
            <a:off x="23300689" y="7751388"/>
            <a:ext cx="1732088" cy="239290"/>
            <a:chOff x="20570875" y="9228973"/>
            <a:chExt cx="1666151" cy="229444"/>
          </a:xfrm>
        </p:grpSpPr>
        <p:sp>
          <p:nvSpPr>
            <p:cNvPr id="351" name="矩形 350"/>
            <p:cNvSpPr/>
            <p:nvPr/>
          </p:nvSpPr>
          <p:spPr>
            <a:xfrm>
              <a:off x="20570875" y="9228973"/>
              <a:ext cx="875270" cy="229444"/>
            </a:xfrm>
            <a:prstGeom prst="rect">
              <a:avLst/>
            </a:prstGeom>
            <a:solidFill>
              <a:srgbClr val="00B050">
                <a:alpha val="50000"/>
              </a:srgb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dirty="0"/>
            </a:p>
          </p:txBody>
        </p:sp>
        <p:sp>
          <p:nvSpPr>
            <p:cNvPr id="352" name="矩形 351"/>
            <p:cNvSpPr/>
            <p:nvPr/>
          </p:nvSpPr>
          <p:spPr>
            <a:xfrm>
              <a:off x="21438562" y="9228973"/>
              <a:ext cx="798464" cy="229444"/>
            </a:xfrm>
            <a:prstGeom prst="rect">
              <a:avLst/>
            </a:prstGeom>
            <a:solidFill>
              <a:schemeClr val="accent3">
                <a:lumMod val="60000"/>
                <a:lumOff val="40000"/>
                <a:alpha val="5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 b="1" dirty="0"/>
            </a:p>
          </p:txBody>
        </p:sp>
      </p:grpSp>
      <p:sp>
        <p:nvSpPr>
          <p:cNvPr id="361" name="文本框 360"/>
          <p:cNvSpPr txBox="1"/>
          <p:nvPr/>
        </p:nvSpPr>
        <p:spPr>
          <a:xfrm>
            <a:off x="23011010" y="8049397"/>
            <a:ext cx="2393186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Unmapped sequence</a:t>
            </a:r>
          </a:p>
        </p:txBody>
      </p:sp>
      <p:sp>
        <p:nvSpPr>
          <p:cNvPr id="384" name="六边形 383"/>
          <p:cNvSpPr/>
          <p:nvPr/>
        </p:nvSpPr>
        <p:spPr>
          <a:xfrm>
            <a:off x="23354678" y="11557998"/>
            <a:ext cx="1731040" cy="963419"/>
          </a:xfrm>
          <a:prstGeom prst="hexagon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bg1"/>
                </a:solidFill>
                <a:sym typeface="+mn-ea"/>
              </a:rPr>
              <a:t>External processing module</a:t>
            </a:r>
          </a:p>
        </p:txBody>
      </p:sp>
      <p:sp>
        <p:nvSpPr>
          <p:cNvPr id="386" name="圆角矩形 385"/>
          <p:cNvSpPr/>
          <p:nvPr/>
        </p:nvSpPr>
        <p:spPr>
          <a:xfrm>
            <a:off x="23785728" y="8725638"/>
            <a:ext cx="271811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87" name="圆角矩形 386"/>
          <p:cNvSpPr/>
          <p:nvPr/>
        </p:nvSpPr>
        <p:spPr>
          <a:xfrm>
            <a:off x="24344196" y="8725638"/>
            <a:ext cx="271811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388" name="直接箭头连接符 387"/>
          <p:cNvCxnSpPr/>
          <p:nvPr/>
        </p:nvCxnSpPr>
        <p:spPr>
          <a:xfrm>
            <a:off x="23794776" y="8641997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接箭头连接符 388"/>
          <p:cNvCxnSpPr/>
          <p:nvPr/>
        </p:nvCxnSpPr>
        <p:spPr>
          <a:xfrm>
            <a:off x="24344196" y="8643343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圆角矩形 389"/>
          <p:cNvSpPr/>
          <p:nvPr/>
        </p:nvSpPr>
        <p:spPr>
          <a:xfrm>
            <a:off x="24045787" y="8725638"/>
            <a:ext cx="308747" cy="1609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392" name="文本框 391"/>
          <p:cNvSpPr txBox="1"/>
          <p:nvPr/>
        </p:nvSpPr>
        <p:spPr>
          <a:xfrm>
            <a:off x="23557883" y="8995016"/>
            <a:ext cx="12159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TIR</a:t>
            </a:r>
          </a:p>
        </p:txBody>
      </p:sp>
      <p:sp>
        <p:nvSpPr>
          <p:cNvPr id="401" name="圆角矩形 400"/>
          <p:cNvSpPr/>
          <p:nvPr/>
        </p:nvSpPr>
        <p:spPr>
          <a:xfrm>
            <a:off x="23719094" y="9414620"/>
            <a:ext cx="271811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02" name="圆角矩形 401"/>
          <p:cNvSpPr/>
          <p:nvPr/>
        </p:nvSpPr>
        <p:spPr>
          <a:xfrm>
            <a:off x="24372608" y="9414617"/>
            <a:ext cx="271811" cy="160925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03" name="直接箭头连接符 402"/>
          <p:cNvCxnSpPr/>
          <p:nvPr/>
        </p:nvCxnSpPr>
        <p:spPr>
          <a:xfrm>
            <a:off x="23719094" y="9330978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接箭头连接符 403"/>
          <p:cNvCxnSpPr/>
          <p:nvPr/>
        </p:nvCxnSpPr>
        <p:spPr>
          <a:xfrm>
            <a:off x="24372608" y="9330978"/>
            <a:ext cx="271811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圆角矩形 404"/>
          <p:cNvSpPr/>
          <p:nvPr/>
        </p:nvSpPr>
        <p:spPr>
          <a:xfrm>
            <a:off x="23956768" y="9414617"/>
            <a:ext cx="426181" cy="160925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07" name="文本框 406"/>
          <p:cNvSpPr txBox="1"/>
          <p:nvPr/>
        </p:nvSpPr>
        <p:spPr>
          <a:xfrm>
            <a:off x="23564390" y="9678996"/>
            <a:ext cx="1215957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>
            <a:defPPr>
              <a:defRPr lang="zh-CN"/>
            </a:defPPr>
            <a:lvl1pPr>
              <a:defRPr sz="1800"/>
            </a:lvl1pPr>
          </a:lstStyle>
          <a:p>
            <a:r>
              <a:rPr lang="en-US" dirty="0"/>
              <a:t>LTR</a:t>
            </a:r>
          </a:p>
        </p:txBody>
      </p:sp>
      <p:sp>
        <p:nvSpPr>
          <p:cNvPr id="429" name="圆角矩形 428"/>
          <p:cNvSpPr/>
          <p:nvPr/>
        </p:nvSpPr>
        <p:spPr>
          <a:xfrm>
            <a:off x="1682041" y="10138862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0" name="圆角矩形 429"/>
          <p:cNvSpPr/>
          <p:nvPr/>
        </p:nvSpPr>
        <p:spPr>
          <a:xfrm>
            <a:off x="3120239" y="10143345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1" name="圆角矩形 430"/>
          <p:cNvSpPr/>
          <p:nvPr/>
        </p:nvSpPr>
        <p:spPr>
          <a:xfrm>
            <a:off x="1703130" y="10553698"/>
            <a:ext cx="378878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35" name="圆角矩形 434"/>
          <p:cNvSpPr/>
          <p:nvPr/>
        </p:nvSpPr>
        <p:spPr>
          <a:xfrm>
            <a:off x="4723098" y="10064123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6" name="圆角矩形 435"/>
          <p:cNvSpPr/>
          <p:nvPr/>
        </p:nvSpPr>
        <p:spPr>
          <a:xfrm>
            <a:off x="4739397" y="10491779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39" name="圆角矩形 438"/>
          <p:cNvSpPr/>
          <p:nvPr/>
        </p:nvSpPr>
        <p:spPr>
          <a:xfrm>
            <a:off x="6204564" y="10070166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440" name="圆角矩形 439"/>
          <p:cNvSpPr/>
          <p:nvPr/>
        </p:nvSpPr>
        <p:spPr>
          <a:xfrm>
            <a:off x="6216719" y="10629973"/>
            <a:ext cx="752237" cy="277503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74" name="圆角矩形 473"/>
          <p:cNvSpPr/>
          <p:nvPr/>
        </p:nvSpPr>
        <p:spPr>
          <a:xfrm>
            <a:off x="2243224" y="11708447"/>
            <a:ext cx="297703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75" name="圆角矩形 474"/>
          <p:cNvSpPr/>
          <p:nvPr/>
        </p:nvSpPr>
        <p:spPr>
          <a:xfrm>
            <a:off x="2800626" y="11708449"/>
            <a:ext cx="325618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76" name="直接箭头连接符 475"/>
          <p:cNvCxnSpPr/>
          <p:nvPr/>
        </p:nvCxnSpPr>
        <p:spPr>
          <a:xfrm>
            <a:off x="2276172" y="11624542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接箭头连接符 476"/>
          <p:cNvCxnSpPr/>
          <p:nvPr/>
        </p:nvCxnSpPr>
        <p:spPr>
          <a:xfrm>
            <a:off x="2801323" y="11624542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圆角矩形 477"/>
          <p:cNvSpPr/>
          <p:nvPr/>
        </p:nvSpPr>
        <p:spPr>
          <a:xfrm>
            <a:off x="2527719" y="11706859"/>
            <a:ext cx="280747" cy="290640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80" name="圆角矩形 479"/>
          <p:cNvSpPr/>
          <p:nvPr/>
        </p:nvSpPr>
        <p:spPr>
          <a:xfrm>
            <a:off x="4951342" y="11706962"/>
            <a:ext cx="297703" cy="28905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sp>
        <p:nvSpPr>
          <p:cNvPr id="481" name="圆角矩形 480"/>
          <p:cNvSpPr/>
          <p:nvPr/>
        </p:nvSpPr>
        <p:spPr>
          <a:xfrm>
            <a:off x="5677674" y="11726865"/>
            <a:ext cx="288064" cy="260118"/>
          </a:xfrm>
          <a:prstGeom prst="roundRect">
            <a:avLst/>
          </a:prstGeom>
          <a:solidFill>
            <a:srgbClr val="00B050"/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82" name="直接箭头连接符 481"/>
          <p:cNvCxnSpPr/>
          <p:nvPr/>
        </p:nvCxnSpPr>
        <p:spPr>
          <a:xfrm>
            <a:off x="4984467" y="11624542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4" name="圆角矩形 483"/>
          <p:cNvSpPr/>
          <p:nvPr/>
        </p:nvSpPr>
        <p:spPr>
          <a:xfrm>
            <a:off x="5248850" y="11720502"/>
            <a:ext cx="438877" cy="275644"/>
          </a:xfrm>
          <a:prstGeom prst="roundRect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 dirty="0"/>
          </a:p>
        </p:txBody>
      </p:sp>
      <p:cxnSp>
        <p:nvCxnSpPr>
          <p:cNvPr id="488" name="直接箭头连接符 487"/>
          <p:cNvCxnSpPr/>
          <p:nvPr/>
        </p:nvCxnSpPr>
        <p:spPr>
          <a:xfrm>
            <a:off x="5690480" y="11624542"/>
            <a:ext cx="303187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1" name="文本框 500"/>
          <p:cNvSpPr txBox="1"/>
          <p:nvPr/>
        </p:nvSpPr>
        <p:spPr>
          <a:xfrm>
            <a:off x="20605905" y="14733290"/>
            <a:ext cx="3935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a</a:t>
            </a:r>
            <a:endParaRPr lang="zh-CN" altLang="en-US" sz="4000" b="1" dirty="0"/>
          </a:p>
        </p:txBody>
      </p:sp>
      <p:sp>
        <p:nvSpPr>
          <p:cNvPr id="502" name="文本框 501"/>
          <p:cNvSpPr txBox="1"/>
          <p:nvPr/>
        </p:nvSpPr>
        <p:spPr>
          <a:xfrm>
            <a:off x="10365053" y="8781074"/>
            <a:ext cx="405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c</a:t>
            </a:r>
            <a:endParaRPr lang="zh-CN" altLang="en-US" sz="4000" b="1" dirty="0"/>
          </a:p>
        </p:txBody>
      </p:sp>
      <p:sp>
        <p:nvSpPr>
          <p:cNvPr id="503" name="文本框 502"/>
          <p:cNvSpPr txBox="1"/>
          <p:nvPr/>
        </p:nvSpPr>
        <p:spPr>
          <a:xfrm>
            <a:off x="10378225" y="836614"/>
            <a:ext cx="379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dirty="0"/>
              <a:t>b</a:t>
            </a:r>
            <a:endParaRPr lang="zh-CN" altLang="en-US" sz="4000" b="1" dirty="0"/>
          </a:p>
        </p:txBody>
      </p:sp>
      <p:cxnSp>
        <p:nvCxnSpPr>
          <p:cNvPr id="393" name="直接箭头连接符 392"/>
          <p:cNvCxnSpPr>
            <a:stCxn id="268" idx="1"/>
            <a:endCxn id="155" idx="3"/>
          </p:cNvCxnSpPr>
          <p:nvPr/>
        </p:nvCxnSpPr>
        <p:spPr>
          <a:xfrm flipH="1">
            <a:off x="11479824" y="12034432"/>
            <a:ext cx="3058002" cy="6150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接箭头连接符 390"/>
          <p:cNvCxnSpPr>
            <a:stCxn id="29" idx="1"/>
            <a:endCxn id="222" idx="3"/>
          </p:cNvCxnSpPr>
          <p:nvPr/>
        </p:nvCxnSpPr>
        <p:spPr>
          <a:xfrm rot="10800000" flipV="1">
            <a:off x="12087483" y="8599347"/>
            <a:ext cx="2443938" cy="4001349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4" name="文本框 583"/>
          <p:cNvSpPr txBox="1"/>
          <p:nvPr/>
        </p:nvSpPr>
        <p:spPr>
          <a:xfrm>
            <a:off x="7325103" y="9660523"/>
            <a:ext cx="2084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Length filter</a:t>
            </a:r>
          </a:p>
        </p:txBody>
      </p:sp>
      <p:cxnSp>
        <p:nvCxnSpPr>
          <p:cNvPr id="344" name="直接箭头连接符 343"/>
          <p:cNvCxnSpPr>
            <a:endCxn id="268" idx="0"/>
          </p:cNvCxnSpPr>
          <p:nvPr/>
        </p:nvCxnSpPr>
        <p:spPr>
          <a:xfrm flipH="1">
            <a:off x="15535276" y="10600612"/>
            <a:ext cx="27" cy="9745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直接箭头连接符 357"/>
          <p:cNvCxnSpPr>
            <a:stCxn id="268" idx="2"/>
          </p:cNvCxnSpPr>
          <p:nvPr/>
        </p:nvCxnSpPr>
        <p:spPr>
          <a:xfrm flipH="1">
            <a:off x="15532087" y="12493731"/>
            <a:ext cx="3189" cy="6595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接箭头连接符 358"/>
          <p:cNvCxnSpPr/>
          <p:nvPr/>
        </p:nvCxnSpPr>
        <p:spPr>
          <a:xfrm flipH="1">
            <a:off x="15523297" y="13990647"/>
            <a:ext cx="1683" cy="6221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矩形 251"/>
          <p:cNvSpPr/>
          <p:nvPr/>
        </p:nvSpPr>
        <p:spPr>
          <a:xfrm>
            <a:off x="12978378" y="489926"/>
            <a:ext cx="8749955" cy="7058585"/>
          </a:xfrm>
          <a:prstGeom prst="rect">
            <a:avLst/>
          </a:prstGeom>
          <a:solidFill>
            <a:schemeClr val="accent2">
              <a:lumMod val="40000"/>
              <a:lumOff val="6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文本框 2"/>
          <p:cNvSpPr txBox="1"/>
          <p:nvPr/>
        </p:nvSpPr>
        <p:spPr>
          <a:xfrm>
            <a:off x="18953270" y="6851498"/>
            <a:ext cx="2068195" cy="672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Module 1</a:t>
            </a:r>
            <a:endParaRPr lang="zh-CN" altLang="en-US" dirty="0"/>
          </a:p>
        </p:txBody>
      </p:sp>
      <p:sp>
        <p:nvSpPr>
          <p:cNvPr id="255" name="文本框 254"/>
          <p:cNvSpPr txBox="1"/>
          <p:nvPr/>
        </p:nvSpPr>
        <p:spPr>
          <a:xfrm>
            <a:off x="9333437" y="6851498"/>
            <a:ext cx="2068195" cy="672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Module 2</a:t>
            </a:r>
            <a:endParaRPr lang="zh-CN" altLang="en-US" dirty="0"/>
          </a:p>
        </p:txBody>
      </p:sp>
      <p:sp>
        <p:nvSpPr>
          <p:cNvPr id="257" name="文本框 256"/>
          <p:cNvSpPr txBox="1"/>
          <p:nvPr/>
        </p:nvSpPr>
        <p:spPr>
          <a:xfrm>
            <a:off x="18953270" y="13235741"/>
            <a:ext cx="2068195" cy="672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Module 4</a:t>
            </a:r>
            <a:endParaRPr lang="zh-CN" altLang="en-US" dirty="0"/>
          </a:p>
        </p:txBody>
      </p:sp>
      <p:sp>
        <p:nvSpPr>
          <p:cNvPr id="263" name="文本框 262"/>
          <p:cNvSpPr txBox="1"/>
          <p:nvPr/>
        </p:nvSpPr>
        <p:spPr>
          <a:xfrm>
            <a:off x="9309186" y="13232328"/>
            <a:ext cx="2068195" cy="6729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Module 3</a:t>
            </a:r>
            <a:endParaRPr lang="zh-CN" altLang="en-US" dirty="0"/>
          </a:p>
        </p:txBody>
      </p:sp>
      <p:cxnSp>
        <p:nvCxnSpPr>
          <p:cNvPr id="264" name="直接箭头连接符 263"/>
          <p:cNvCxnSpPr>
            <a:stCxn id="35" idx="0"/>
            <a:endCxn id="257" idx="1"/>
          </p:cNvCxnSpPr>
          <p:nvPr/>
        </p:nvCxnSpPr>
        <p:spPr>
          <a:xfrm>
            <a:off x="16698683" y="13571948"/>
            <a:ext cx="2254587" cy="26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流程图: 可选过程 28"/>
          <p:cNvSpPr/>
          <p:nvPr/>
        </p:nvSpPr>
        <p:spPr>
          <a:xfrm>
            <a:off x="14531421" y="8140049"/>
            <a:ext cx="1994899" cy="918598"/>
          </a:xfrm>
          <a:prstGeom prst="flowChartAlternateProcess">
            <a:avLst/>
          </a:prstGeom>
          <a:solidFill>
            <a:srgbClr val="15AB99"/>
          </a:solidFill>
          <a:ln>
            <a:solidFill>
              <a:srgbClr val="15AB99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2400" dirty="0">
                <a:sym typeface="+mn-ea"/>
              </a:rPr>
              <a:t>Impurity removal</a:t>
            </a:r>
          </a:p>
        </p:txBody>
      </p:sp>
      <p:sp>
        <p:nvSpPr>
          <p:cNvPr id="268" name="流程图: 可选过程 267"/>
          <p:cNvSpPr/>
          <p:nvPr/>
        </p:nvSpPr>
        <p:spPr>
          <a:xfrm>
            <a:off x="14537826" y="11575133"/>
            <a:ext cx="1994899" cy="918598"/>
          </a:xfrm>
          <a:prstGeom prst="flowChartAlternateProcess">
            <a:avLst/>
          </a:prstGeom>
          <a:solidFill>
            <a:srgbClr val="15AB99"/>
          </a:solidFill>
          <a:ln>
            <a:solidFill>
              <a:srgbClr val="15AB99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ym typeface="+mn-ea"/>
              </a:rPr>
              <a:t>LTR/TIR finder</a:t>
            </a:r>
            <a:endParaRPr lang="en-US" altLang="zh-CN" sz="2400" dirty="0">
              <a:solidFill>
                <a:schemeClr val="tx1"/>
              </a:solidFill>
              <a:sym typeface="+mn-ea"/>
            </a:endParaRPr>
          </a:p>
        </p:txBody>
      </p:sp>
      <p:sp>
        <p:nvSpPr>
          <p:cNvPr id="269" name="流程图: 可选过程 268"/>
          <p:cNvSpPr/>
          <p:nvPr/>
        </p:nvSpPr>
        <p:spPr>
          <a:xfrm>
            <a:off x="3278946" y="12203649"/>
            <a:ext cx="1994899" cy="794096"/>
          </a:xfrm>
          <a:prstGeom prst="flowChartAlternateProcess">
            <a:avLst/>
          </a:prstGeom>
          <a:solidFill>
            <a:srgbClr val="15AB99"/>
          </a:solidFill>
          <a:ln>
            <a:solidFill>
              <a:srgbClr val="15AB99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2400" dirty="0">
                <a:sym typeface="+mn-ea"/>
              </a:rPr>
              <a:t>Impurity removal</a:t>
            </a:r>
          </a:p>
        </p:txBody>
      </p:sp>
      <p:sp>
        <p:nvSpPr>
          <p:cNvPr id="270" name="流程图: 可选过程 269"/>
          <p:cNvSpPr/>
          <p:nvPr/>
        </p:nvSpPr>
        <p:spPr>
          <a:xfrm>
            <a:off x="3253951" y="13179922"/>
            <a:ext cx="1994899" cy="816694"/>
          </a:xfrm>
          <a:prstGeom prst="flowChartAlternateProcess">
            <a:avLst/>
          </a:prstGeom>
          <a:solidFill>
            <a:srgbClr val="15AB99"/>
          </a:solidFill>
          <a:ln>
            <a:solidFill>
              <a:srgbClr val="15AB99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2400" dirty="0">
                <a:sym typeface="+mn-ea"/>
              </a:rPr>
              <a:t>Filter False LTR/TIR</a:t>
            </a:r>
          </a:p>
        </p:txBody>
      </p:sp>
      <p:sp>
        <p:nvSpPr>
          <p:cNvPr id="281" name="流程图: 可选过程 280"/>
          <p:cNvSpPr/>
          <p:nvPr/>
        </p:nvSpPr>
        <p:spPr>
          <a:xfrm>
            <a:off x="23222748" y="10269094"/>
            <a:ext cx="1994899" cy="918598"/>
          </a:xfrm>
          <a:prstGeom prst="flowChartAlternateProcess">
            <a:avLst/>
          </a:prstGeom>
          <a:solidFill>
            <a:srgbClr val="15AB99"/>
          </a:solidFill>
          <a:ln>
            <a:solidFill>
              <a:srgbClr val="15AB99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buClrTx/>
              <a:buSzTx/>
              <a:buFontTx/>
            </a:pPr>
            <a:r>
              <a:rPr lang="en-US" altLang="zh-CN" sz="1800" dirty="0">
                <a:sym typeface="+mn-ea"/>
              </a:rPr>
              <a:t>Internal processing module</a:t>
            </a:r>
          </a:p>
        </p:txBody>
      </p:sp>
    </p:spTree>
    <p:extLst>
      <p:ext uri="{BB962C8B-B14F-4D97-AF65-F5344CB8AC3E}">
        <p14:creationId xmlns:p14="http://schemas.microsoft.com/office/powerpoint/2010/main" val="203299541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d5fe9cc-ba45-4546-af92-ec3f90f2db9d}"/>
  <p:tag name="TABLE_ENDDRAG_ORIGIN_RECT" val="138*115"/>
  <p:tag name="TABLE_ENDDRAG_RECT" val="42*233*139*115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d5fe9cc-ba45-4546-af92-ec3f90f2db9d}"/>
  <p:tag name="TABLE_ENDDRAG_ORIGIN_RECT" val="138*115"/>
  <p:tag name="TABLE_ENDDRAG_RECT" val="42*233*139*115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d5fe9cc-ba45-4546-af92-ec3f90f2db9d}"/>
  <p:tag name="TABLE_ENDDRAG_ORIGIN_RECT" val="138*115"/>
  <p:tag name="TABLE_ENDDRAG_RECT" val="42*233*139*11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d5fe9cc-ba45-4546-af92-ec3f90f2db9d}"/>
  <p:tag name="TABLE_ENDDRAG_ORIGIN_RECT" val="138*115"/>
  <p:tag name="TABLE_ENDDRAG_RECT" val="42*233*139*115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d5fe9cc-ba45-4546-af92-ec3f90f2db9d}"/>
  <p:tag name="TABLE_ENDDRAG_ORIGIN_RECT" val="138*115"/>
  <p:tag name="TABLE_ENDDRAG_RECT" val="42*233*139*11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2d5fe9cc-ba45-4546-af92-ec3f90f2db9d}"/>
  <p:tag name="TABLE_ENDDRAG_ORIGIN_RECT" val="138*115"/>
  <p:tag name="TABLE_ENDDRAG_RECT" val="42*233*139*115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55227</TotalTime>
  <Words>1479</Words>
  <Application>Microsoft Office PowerPoint</Application>
  <PresentationFormat>自定义</PresentationFormat>
  <Paragraphs>710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kang</dc:creator>
  <cp:lastModifiedBy>Hu Kang</cp:lastModifiedBy>
  <cp:revision>144</cp:revision>
  <dcterms:created xsi:type="dcterms:W3CDTF">2022-02-25T03:41:10Z</dcterms:created>
  <dcterms:modified xsi:type="dcterms:W3CDTF">2022-12-31T16:01:53Z</dcterms:modified>
</cp:coreProperties>
</file>