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1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2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3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5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23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24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notesSlides/notesSlide25.xml" ContentType="application/vnd.openxmlformats-officedocument.presentationml.notesSlid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notesSlides/notesSlide26.xml" ContentType="application/vnd.openxmlformats-officedocument.presentationml.notesSlid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notesSlides/notesSlide27.xml" ContentType="application/vnd.openxmlformats-officedocument.presentationml.notesSlid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notesSlides/notesSlide28.xml" ContentType="application/vnd.openxmlformats-officedocument.presentationml.notesSlid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notesSlides/notesSlide29.xml" ContentType="application/vnd.openxmlformats-officedocument.presentationml.notesSlid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notesSlides/notesSlide45.xml" ContentType="application/vnd.openxmlformats-officedocument.presentationml.notesSlid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notesSlides/notesSlide55.xml" ContentType="application/vnd.openxmlformats-officedocument.presentationml.notesSlid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notesSlides/notesSlide56.xml" ContentType="application/vnd.openxmlformats-officedocument.presentationml.notesSlid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notesSlides/notesSlide57.xml" ContentType="application/vnd.openxmlformats-officedocument.presentationml.notesSlid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notesSlides/notesSlide58.xml" ContentType="application/vnd.openxmlformats-officedocument.presentationml.notesSlid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sldIdLst>
    <p:sldId id="256" r:id="rId2"/>
    <p:sldId id="329" r:id="rId3"/>
    <p:sldId id="332" r:id="rId4"/>
    <p:sldId id="349" r:id="rId5"/>
    <p:sldId id="350" r:id="rId6"/>
    <p:sldId id="351" r:id="rId7"/>
    <p:sldId id="353" r:id="rId8"/>
    <p:sldId id="355" r:id="rId9"/>
    <p:sldId id="356" r:id="rId10"/>
    <p:sldId id="357" r:id="rId11"/>
    <p:sldId id="333" r:id="rId12"/>
    <p:sldId id="336" r:id="rId13"/>
    <p:sldId id="366" r:id="rId14"/>
    <p:sldId id="337" r:id="rId15"/>
    <p:sldId id="342" r:id="rId16"/>
    <p:sldId id="367" r:id="rId17"/>
    <p:sldId id="334" r:id="rId18"/>
    <p:sldId id="335" r:id="rId19"/>
    <p:sldId id="365" r:id="rId20"/>
    <p:sldId id="368" r:id="rId21"/>
    <p:sldId id="369" r:id="rId22"/>
    <p:sldId id="370" r:id="rId23"/>
    <p:sldId id="421" r:id="rId24"/>
    <p:sldId id="381" r:id="rId25"/>
    <p:sldId id="382" r:id="rId26"/>
    <p:sldId id="383" r:id="rId27"/>
    <p:sldId id="384" r:id="rId28"/>
    <p:sldId id="386" r:id="rId29"/>
    <p:sldId id="422" r:id="rId30"/>
    <p:sldId id="387" r:id="rId31"/>
    <p:sldId id="395" r:id="rId32"/>
    <p:sldId id="388" r:id="rId33"/>
    <p:sldId id="389" r:id="rId34"/>
    <p:sldId id="394" r:id="rId35"/>
    <p:sldId id="408" r:id="rId36"/>
    <p:sldId id="340" r:id="rId37"/>
    <p:sldId id="341" r:id="rId38"/>
    <p:sldId id="354" r:id="rId39"/>
    <p:sldId id="344" r:id="rId40"/>
    <p:sldId id="371" r:id="rId41"/>
    <p:sldId id="375" r:id="rId42"/>
    <p:sldId id="376" r:id="rId43"/>
    <p:sldId id="377" r:id="rId44"/>
    <p:sldId id="390" r:id="rId45"/>
    <p:sldId id="392" r:id="rId46"/>
    <p:sldId id="393" r:id="rId47"/>
    <p:sldId id="391" r:id="rId48"/>
    <p:sldId id="345" r:id="rId49"/>
    <p:sldId id="359" r:id="rId50"/>
    <p:sldId id="378" r:id="rId51"/>
    <p:sldId id="346" r:id="rId52"/>
    <p:sldId id="360" r:id="rId53"/>
    <p:sldId id="347" r:id="rId54"/>
    <p:sldId id="361" r:id="rId55"/>
    <p:sldId id="348" r:id="rId56"/>
    <p:sldId id="362" r:id="rId57"/>
    <p:sldId id="380" r:id="rId58"/>
    <p:sldId id="352" r:id="rId59"/>
    <p:sldId id="363" r:id="rId60"/>
    <p:sldId id="379" r:id="rId61"/>
    <p:sldId id="385" r:id="rId62"/>
    <p:sldId id="396" r:id="rId63"/>
    <p:sldId id="397" r:id="rId64"/>
    <p:sldId id="398" r:id="rId65"/>
    <p:sldId id="400" r:id="rId66"/>
    <p:sldId id="423" r:id="rId67"/>
    <p:sldId id="401" r:id="rId68"/>
    <p:sldId id="425" r:id="rId69"/>
    <p:sldId id="402" r:id="rId70"/>
    <p:sldId id="399" r:id="rId71"/>
    <p:sldId id="426" r:id="rId72"/>
    <p:sldId id="407" r:id="rId73"/>
    <p:sldId id="404" r:id="rId74"/>
    <p:sldId id="405" r:id="rId75"/>
    <p:sldId id="403" r:id="rId76"/>
    <p:sldId id="413" r:id="rId77"/>
    <p:sldId id="414" r:id="rId78"/>
    <p:sldId id="419" r:id="rId79"/>
    <p:sldId id="420" r:id="rId80"/>
    <p:sldId id="406" r:id="rId81"/>
    <p:sldId id="424" r:id="rId82"/>
    <p:sldId id="409" r:id="rId83"/>
    <p:sldId id="415" r:id="rId84"/>
    <p:sldId id="410" r:id="rId85"/>
    <p:sldId id="416" r:id="rId86"/>
    <p:sldId id="411" r:id="rId87"/>
    <p:sldId id="417" r:id="rId88"/>
    <p:sldId id="412" r:id="rId89"/>
    <p:sldId id="418" r:id="rId90"/>
    <p:sldId id="307" r:id="rId9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0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959D7"/>
    <a:srgbClr val="FF5050"/>
    <a:srgbClr val="0D5267"/>
    <a:srgbClr val="1BA0C9"/>
    <a:srgbClr val="157E9F"/>
    <a:srgbClr val="80A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5" autoAdjust="0"/>
    <p:restoredTop sz="91119" autoAdjust="0"/>
  </p:normalViewPr>
  <p:slideViewPr>
    <p:cSldViewPr snapToGrid="0">
      <p:cViewPr>
        <p:scale>
          <a:sx n="75" d="100"/>
          <a:sy n="75" d="100"/>
        </p:scale>
        <p:origin x="-144" y="552"/>
      </p:cViewPr>
      <p:guideLst>
        <p:guide orient="horz" pos="2160"/>
        <p:guide pos="380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D. melanogaster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0.328125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0A-42D6-B86E-ABA4618F119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6.25E-2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50A-42D6-B86E-ABA4618F119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8.1250000000000003E-2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50A-42D6-B86E-ABA4618F119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0.52812499999999996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50A-42D6-B86E-ABA4618F11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O. sativa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3A-471A-B224-E081949C7D4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3A-471A-B224-E081949C7D4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3A-471A-B224-E081949C7D4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E3A-471A-B224-E081949C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D. rerio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A3-4A91-BC27-4D8E126C0A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9A3-4A91-BC27-4D8E126C0A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9A3-4A91-BC27-4D8E126C0A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9A3-4A91-BC27-4D8E126C0A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 smtClean="0">
                <a:effectLst/>
              </a:rPr>
              <a:t>Caenorhabditis</a:t>
            </a:r>
            <a:r>
              <a:rPr lang="en-US" altLang="zh-CN" sz="1862" b="0" i="0" u="none" strike="noStrike" baseline="0" dirty="0" smtClean="0">
                <a:effectLst/>
              </a:rPr>
              <a:t> </a:t>
            </a:r>
            <a:r>
              <a:rPr lang="en-US" altLang="zh-CN" sz="1862" b="0" i="0" u="none" strike="noStrike" baseline="0" dirty="0" err="1" smtClean="0">
                <a:effectLst/>
              </a:rPr>
              <a:t>briggsae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0.46255506600000001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1-437C-B8F0-BF278097E3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0.118942731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1-437C-B8F0-BF278097E3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0.29955947100000002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6C1-437C-B8F0-BF278097E3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0.118942731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1-437C-B8F0-BF278097E3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0.88973954099999997</c:v>
                </c:pt>
                <c:pt idx="1">
                  <c:v>0.96862080800000006</c:v>
                </c:pt>
                <c:pt idx="2">
                  <c:v>0.92952936200000003</c:v>
                </c:pt>
                <c:pt idx="3">
                  <c:v>0.96534609699999996</c:v>
                </c:pt>
                <c:pt idx="4">
                  <c:v>0.96534609699999996</c:v>
                </c:pt>
                <c:pt idx="5">
                  <c:v>0.92600209499999997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1-47DA-9B19-BE558BE56C8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0.9476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2D1-47DA-9B19-BE558BE56C8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0.88400000000000001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D1-47DA-9B19-BE558BE56C8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0.92989999999999995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2D1-47DA-9B19-BE558BE56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858</c:v>
                </c:pt>
                <c:pt idx="1">
                  <c:v>173</c:v>
                </c:pt>
                <c:pt idx="2">
                  <c:v>464</c:v>
                </c:pt>
                <c:pt idx="3">
                  <c:v>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40-4AE8-BE97-672144FEDB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106</c:v>
                </c:pt>
                <c:pt idx="1">
                  <c:v>149</c:v>
                </c:pt>
                <c:pt idx="2">
                  <c:v>225</c:v>
                </c:pt>
                <c:pt idx="3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40-4AE8-BE97-672144FEDB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430</c:v>
                </c:pt>
                <c:pt idx="1">
                  <c:v>375</c:v>
                </c:pt>
                <c:pt idx="2">
                  <c:v>709</c:v>
                </c:pt>
                <c:pt idx="3">
                  <c:v>394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D40-4AE8-BE97-672144FEDB4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1690</c:v>
                </c:pt>
                <c:pt idx="1">
                  <c:v>2387</c:v>
                </c:pt>
                <c:pt idx="2">
                  <c:v>1686</c:v>
                </c:pt>
                <c:pt idx="3">
                  <c:v>2211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D40-4AE8-BE97-672144FEDB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0.89261779200000002</c:v>
                </c:pt>
                <c:pt idx="1">
                  <c:v>0.93224585800000004</c:v>
                </c:pt>
                <c:pt idx="2">
                  <c:v>0.92473340900000001</c:v>
                </c:pt>
                <c:pt idx="3">
                  <c:v>0.75500601599999995</c:v>
                </c:pt>
                <c:pt idx="4">
                  <c:v>0.75500601599999995</c:v>
                </c:pt>
                <c:pt idx="5">
                  <c:v>0.81806514299999999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2D-426F-81FB-AAEB223801C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0.6583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2D-426F-81FB-AAEB223801C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0.61150000000000004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2D-426F-81FB-AAEB223801C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0.65759999999999996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D2D-426F-81FB-AAEB223801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93</c:v>
                </c:pt>
                <c:pt idx="1">
                  <c:v>58</c:v>
                </c:pt>
                <c:pt idx="2">
                  <c:v>8</c:v>
                </c:pt>
                <c:pt idx="3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5D-4C5A-8B0C-08AAC38F7D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</c:v>
                </c:pt>
                <c:pt idx="1">
                  <c:v>25</c:v>
                </c:pt>
                <c:pt idx="2">
                  <c:v>27</c:v>
                </c:pt>
                <c:pt idx="3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5D-4C5A-8B0C-08AAC38F7DB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55</c:v>
                </c:pt>
                <c:pt idx="1">
                  <c:v>59</c:v>
                </c:pt>
                <c:pt idx="2">
                  <c:v>49</c:v>
                </c:pt>
                <c:pt idx="3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65D-4C5A-8B0C-08AAC38F7DB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65</c:v>
                </c:pt>
                <c:pt idx="1">
                  <c:v>85</c:v>
                </c:pt>
                <c:pt idx="2">
                  <c:v>143</c:v>
                </c:pt>
                <c:pt idx="3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65D-4C5A-8B0C-08AAC38F7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868</c:v>
                </c:pt>
                <c:pt idx="2">
                  <c:v>453</c:v>
                </c:pt>
                <c:pt idx="3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40C-48C7-AE27-0A212955F1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147</c:v>
                </c:pt>
                <c:pt idx="2">
                  <c:v>252</c:v>
                </c:pt>
                <c:pt idx="3">
                  <c:v>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40C-48C7-AE27-0A212955F1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347</c:v>
                </c:pt>
                <c:pt idx="2">
                  <c:v>659</c:v>
                </c:pt>
                <c:pt idx="3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40C-48C7-AE27-0A212955F1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960</c:v>
                </c:pt>
                <c:pt idx="2">
                  <c:v>958</c:v>
                </c:pt>
                <c:pt idx="3">
                  <c:v>1389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0C-48C7-AE27-0A212955F1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77</c:v>
                </c:pt>
                <c:pt idx="1">
                  <c:v>21</c:v>
                </c:pt>
                <c:pt idx="2">
                  <c:v>43</c:v>
                </c:pt>
                <c:pt idx="3">
                  <c:v>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A2-40BD-AF6D-9D5F8EF5D5D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36</c:v>
                </c:pt>
                <c:pt idx="1">
                  <c:v>106</c:v>
                </c:pt>
                <c:pt idx="2">
                  <c:v>23</c:v>
                </c:pt>
                <c:pt idx="3">
                  <c:v>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A2-40BD-AF6D-9D5F8EF5D5D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21</c:v>
                </c:pt>
                <c:pt idx="1">
                  <c:v>49</c:v>
                </c:pt>
                <c:pt idx="2">
                  <c:v>19</c:v>
                </c:pt>
                <c:pt idx="3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A2-40BD-AF6D-9D5F8EF5D5D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HiTE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186</c:v>
                </c:pt>
                <c:pt idx="1">
                  <c:v>144</c:v>
                </c:pt>
                <c:pt idx="2">
                  <c:v>235</c:v>
                </c:pt>
                <c:pt idx="3">
                  <c:v>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A2-40BD-AF6D-9D5F8EF5D5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796858859852874"/>
          <c:y val="0.17955877300375997"/>
          <c:w val="0.71614266772436663"/>
          <c:h val="0.68313364077599448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0.74914322933815602</c:v>
                </c:pt>
                <c:pt idx="1">
                  <c:v>0.99164585563350605</c:v>
                </c:pt>
                <c:pt idx="2">
                  <c:v>0.92424710611174299</c:v>
                </c:pt>
                <c:pt idx="3">
                  <c:v>0.97184358158216</c:v>
                </c:pt>
                <c:pt idx="4">
                  <c:v>0.97184358158216011</c:v>
                </c:pt>
                <c:pt idx="5">
                  <c:v>0.84608439123212897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04-483A-B205-D0CE729B9AC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0.86850000000000005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04-483A-B205-D0CE729B9AC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0.9113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04-483A-B205-D0CE729B9AC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0.89559999999999995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04-483A-B205-D0CE729B9A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6000000000000000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O. sativa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0.163424125</c:v>
                </c:pt>
                <c:pt idx="1">
                  <c:v>5.6095978999999997E-2</c:v>
                </c:pt>
                <c:pt idx="2">
                  <c:v>0.150453956</c:v>
                </c:pt>
                <c:pt idx="3">
                  <c:v>0.124837873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DF-473A-B13B-92BDA216C83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2.1725031999999998E-2</c:v>
                </c:pt>
                <c:pt idx="1">
                  <c:v>4.8313877999999998E-2</c:v>
                </c:pt>
                <c:pt idx="2">
                  <c:v>7.2957198000000001E-2</c:v>
                </c:pt>
                <c:pt idx="3">
                  <c:v>3.0479895999999999E-2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DF-473A-B13B-92BDA216C83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0.13845655000000001</c:v>
                </c:pt>
                <c:pt idx="1">
                  <c:v>0.121595331</c:v>
                </c:pt>
                <c:pt idx="2">
                  <c:v>0.229896239</c:v>
                </c:pt>
                <c:pt idx="3">
                  <c:v>0.12775616100000001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DF-473A-B13B-92BDA216C83B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0.67639429299999998</c:v>
                </c:pt>
                <c:pt idx="1">
                  <c:v>0.77399481199999998</c:v>
                </c:pt>
                <c:pt idx="2">
                  <c:v>0.546692607</c:v>
                </c:pt>
                <c:pt idx="3">
                  <c:v>0.71692606999999997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8DF-473A-B13B-92BDA216C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407504849376064"/>
          <c:y val="0.17955877300375997"/>
          <c:w val="0.69983519413674133"/>
          <c:h val="0.6675778244479823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0.90118848100000004</c:v>
                </c:pt>
                <c:pt idx="1">
                  <c:v>0.92127662099999996</c:v>
                </c:pt>
                <c:pt idx="2">
                  <c:v>0.90940341199999997</c:v>
                </c:pt>
                <c:pt idx="3">
                  <c:v>0.94300486400000005</c:v>
                </c:pt>
                <c:pt idx="4">
                  <c:v>0.94300486400000005</c:v>
                </c:pt>
                <c:pt idx="5">
                  <c:v>0.92162258699999999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54-47FF-8DDB-878A28258E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C54-47FF-8DDB-878A28258E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0.92679999999999996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54-47FF-8DDB-878A28258E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0.94210000000000005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54-47FF-8DDB-878A28258E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52.629999999999995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56.949999999999996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D. rerio</a:t>
            </a:r>
            <a:endParaRPr lang="zh-CN" altLang="en-US" b="1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0.27648578800000001</c:v>
                </c:pt>
                <c:pt idx="1">
                  <c:v>0</c:v>
                </c:pt>
                <c:pt idx="2">
                  <c:v>0.195090439</c:v>
                </c:pt>
                <c:pt idx="3">
                  <c:v>0.206718346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5A-410C-B0B6-7FA7BDB30A2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6.5030145999999997E-2</c:v>
                </c:pt>
                <c:pt idx="1">
                  <c:v>0</c:v>
                </c:pt>
                <c:pt idx="2">
                  <c:v>0.108527132</c:v>
                </c:pt>
                <c:pt idx="3">
                  <c:v>6.8475452000000006E-2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F5A-410C-B0B6-7FA7BDB30A2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0.14771748500000001</c:v>
                </c:pt>
                <c:pt idx="1">
                  <c:v>0</c:v>
                </c:pt>
                <c:pt idx="2">
                  <c:v>0.28380706300000003</c:v>
                </c:pt>
                <c:pt idx="3">
                  <c:v>0.12661498700000001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F5A-410C-B0B6-7FA7BDB30A2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0.51076658100000005</c:v>
                </c:pt>
                <c:pt idx="1">
                  <c:v>0</c:v>
                </c:pt>
                <c:pt idx="2">
                  <c:v>0.412575366</c:v>
                </c:pt>
                <c:pt idx="3">
                  <c:v>0.59819121399999997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F5A-410C-B0B6-7FA7BDB30A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84.210000000000008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C63-46FD-B139-24DB471C2CE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C63-46FD-B139-24DB471C2CE9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C63-46FD-B139-24DB471C2CE9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C63-46FD-B139-24DB471C2CE9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C63-46FD-B139-24DB471C2CE9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C63-46FD-B139-24DB471C2CE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63-46FD-B139-24DB471C2CE9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 smtClean="0">
                <a:effectLst/>
              </a:rPr>
              <a:t>Caenorhabditis</a:t>
            </a:r>
            <a:r>
              <a:rPr lang="en-US" altLang="zh-CN" sz="1862" b="1" i="0" u="none" strike="noStrike" baseline="0" dirty="0" smtClean="0">
                <a:effectLst/>
              </a:rPr>
              <a:t> </a:t>
            </a:r>
            <a:r>
              <a:rPr lang="en-US" altLang="zh-CN" sz="1862" b="1" i="0" u="none" strike="noStrike" baseline="0" dirty="0" err="1" smtClean="0">
                <a:effectLst/>
              </a:rPr>
              <a:t>briggsae</a:t>
            </a:r>
            <a:endParaRPr lang="zh-CN" altLang="en-US" b="1" dirty="0"/>
          </a:p>
        </c:rich>
      </c:tx>
      <c:layout>
        <c:manualLayout>
          <c:xMode val="edge"/>
          <c:yMode val="edge"/>
          <c:x val="0.39148133635161686"/>
          <c:y val="2.66760329929926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0.45814978000000001</c:v>
                </c:pt>
                <c:pt idx="1">
                  <c:v>0.25550660800000002</c:v>
                </c:pt>
                <c:pt idx="2">
                  <c:v>3.5242291000000002E-2</c:v>
                </c:pt>
                <c:pt idx="3">
                  <c:v>0.149779736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F2F-4D08-8D69-420DBAB4EBD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2.6431718E-2</c:v>
                </c:pt>
                <c:pt idx="1">
                  <c:v>0.11013215899999999</c:v>
                </c:pt>
                <c:pt idx="2">
                  <c:v>0.118942731</c:v>
                </c:pt>
                <c:pt idx="3">
                  <c:v>7.4889867999999998E-2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F2F-4D08-8D69-420DBAB4EBD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0.23788546299999999</c:v>
                </c:pt>
                <c:pt idx="1">
                  <c:v>0.25991189399999998</c:v>
                </c:pt>
                <c:pt idx="2">
                  <c:v>0.21585903100000001</c:v>
                </c:pt>
                <c:pt idx="3">
                  <c:v>0.28193832600000002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F2F-4D08-8D69-420DBAB4EBD0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0.27753304000000001</c:v>
                </c:pt>
                <c:pt idx="1">
                  <c:v>0.37444933899999999</c:v>
                </c:pt>
                <c:pt idx="2">
                  <c:v>0.62995594700000002</c:v>
                </c:pt>
                <c:pt idx="3">
                  <c:v>0.49339207000000002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F2F-4D08-8D69-420DBAB4EB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  <c:majorUnit val="0.15000000000000002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1.53</c:v>
                </c:pt>
                <c:pt idx="1">
                  <c:v>0.6</c:v>
                </c:pt>
                <c:pt idx="2">
                  <c:v>11.78</c:v>
                </c:pt>
                <c:pt idx="3">
                  <c:v>6.25</c:v>
                </c:pt>
                <c:pt idx="4">
                  <c:v>0</c:v>
                </c:pt>
                <c:pt idx="5">
                  <c:v>79.84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1.24</c:v>
                </c:pt>
                <c:pt idx="1">
                  <c:v>0.39</c:v>
                </c:pt>
                <c:pt idx="2">
                  <c:v>12.22</c:v>
                </c:pt>
                <c:pt idx="3">
                  <c:v>7.66</c:v>
                </c:pt>
                <c:pt idx="4">
                  <c:v>0</c:v>
                </c:pt>
                <c:pt idx="5">
                  <c:v>78.489999999999995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1.27</c:v>
                </c:pt>
                <c:pt idx="1">
                  <c:v>0.55000000000000004</c:v>
                </c:pt>
                <c:pt idx="2">
                  <c:v>11.87</c:v>
                </c:pt>
                <c:pt idx="3">
                  <c:v>7.41</c:v>
                </c:pt>
                <c:pt idx="4">
                  <c:v>0</c:v>
                </c:pt>
                <c:pt idx="5">
                  <c:v>78.900000000000006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8.6300000000000008</c:v>
                </c:pt>
                <c:pt idx="1">
                  <c:v>0</c:v>
                </c:pt>
                <c:pt idx="2">
                  <c:v>10.63</c:v>
                </c:pt>
                <c:pt idx="3">
                  <c:v>0</c:v>
                </c:pt>
                <c:pt idx="4">
                  <c:v>0</c:v>
                </c:pt>
                <c:pt idx="5">
                  <c:v>80.739999999999995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1.49</c:v>
                </c:pt>
                <c:pt idx="1">
                  <c:v>0.48</c:v>
                </c:pt>
                <c:pt idx="2">
                  <c:v>12.73</c:v>
                </c:pt>
                <c:pt idx="3">
                  <c:v>6.55</c:v>
                </c:pt>
                <c:pt idx="4">
                  <c:v>0</c:v>
                </c:pt>
                <c:pt idx="5">
                  <c:v>78.75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18.78</c:v>
                </c:pt>
                <c:pt idx="1">
                  <c:v>4.13</c:v>
                </c:pt>
                <c:pt idx="2">
                  <c:v>22.98</c:v>
                </c:pt>
                <c:pt idx="3">
                  <c:v>1.38</c:v>
                </c:pt>
                <c:pt idx="4">
                  <c:v>0.1</c:v>
                </c:pt>
                <c:pt idx="5">
                  <c:v>52.63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16.38</c:v>
                </c:pt>
                <c:pt idx="1">
                  <c:v>3.85</c:v>
                </c:pt>
                <c:pt idx="2">
                  <c:v>23.9</c:v>
                </c:pt>
                <c:pt idx="3">
                  <c:v>1.33</c:v>
                </c:pt>
                <c:pt idx="4">
                  <c:v>0.09</c:v>
                </c:pt>
                <c:pt idx="5">
                  <c:v>54.45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16.809999999999999</c:v>
                </c:pt>
                <c:pt idx="1">
                  <c:v>2.64</c:v>
                </c:pt>
                <c:pt idx="2">
                  <c:v>22.67</c:v>
                </c:pt>
                <c:pt idx="3">
                  <c:v>0.86</c:v>
                </c:pt>
                <c:pt idx="4">
                  <c:v>7.0000000000000007E-2</c:v>
                </c:pt>
                <c:pt idx="5">
                  <c:v>56.95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25.98</c:v>
                </c:pt>
                <c:pt idx="1">
                  <c:v>0</c:v>
                </c:pt>
                <c:pt idx="2">
                  <c:v>22.77</c:v>
                </c:pt>
                <c:pt idx="3">
                  <c:v>0</c:v>
                </c:pt>
                <c:pt idx="4">
                  <c:v>0</c:v>
                </c:pt>
                <c:pt idx="5">
                  <c:v>51.25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15.53</c:v>
                </c:pt>
                <c:pt idx="1">
                  <c:v>2.94</c:v>
                </c:pt>
                <c:pt idx="2">
                  <c:v>23.17</c:v>
                </c:pt>
                <c:pt idx="3">
                  <c:v>1.05</c:v>
                </c:pt>
                <c:pt idx="4">
                  <c:v>0.08</c:v>
                </c:pt>
                <c:pt idx="5">
                  <c:v>57.23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err="1" smtClean="0">
                <a:effectLst/>
              </a:rPr>
              <a:t>Caenorhabditis</a:t>
            </a:r>
            <a:r>
              <a:rPr lang="en-US" altLang="zh-CN" sz="1862" b="1" i="0" u="none" strike="noStrike" baseline="0" dirty="0" smtClean="0">
                <a:effectLst/>
              </a:rPr>
              <a:t> </a:t>
            </a:r>
            <a:r>
              <a:rPr lang="en-US" altLang="zh-CN" sz="1862" b="1" i="0" u="none" strike="noStrike" baseline="0" dirty="0" err="1" smtClean="0">
                <a:effectLst/>
              </a:rPr>
              <a:t>briggsae</a:t>
            </a:r>
            <a:endParaRPr lang="en-US" altLang="zh-CN" b="1" dirty="0" smtClean="0"/>
          </a:p>
        </c:rich>
      </c:tx>
      <c:layout>
        <c:manualLayout>
          <c:xMode val="edge"/>
          <c:yMode val="edge"/>
          <c:x val="0.44183099215807692"/>
          <c:y val="3.56118476847313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0.90469999999999995</c:v>
                </c:pt>
                <c:pt idx="1">
                  <c:v>0.96160000000000001</c:v>
                </c:pt>
                <c:pt idx="2">
                  <c:v>0.95089999999999997</c:v>
                </c:pt>
                <c:pt idx="3">
                  <c:v>0.84560000000000002</c:v>
                </c:pt>
                <c:pt idx="4">
                  <c:v>0.15440000000000001</c:v>
                </c:pt>
                <c:pt idx="5">
                  <c:v>0.87419999999999998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5F-49D8-8C27-2A007C60B99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0.96160000000000001</c:v>
                </c:pt>
                <c:pt idx="1">
                  <c:v>0.88749999999999996</c:v>
                </c:pt>
                <c:pt idx="2">
                  <c:v>0.90110000000000001</c:v>
                </c:pt>
                <c:pt idx="3">
                  <c:v>0.6583</c:v>
                </c:pt>
                <c:pt idx="4">
                  <c:v>0.3417</c:v>
                </c:pt>
                <c:pt idx="5">
                  <c:v>0.78149999999999997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5F-49D8-8C27-2A007C60B99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0.86560000000000004</c:v>
                </c:pt>
                <c:pt idx="1">
                  <c:v>0.86899999999999999</c:v>
                </c:pt>
                <c:pt idx="2">
                  <c:v>0.86829999999999996</c:v>
                </c:pt>
                <c:pt idx="3">
                  <c:v>0.61150000000000004</c:v>
                </c:pt>
                <c:pt idx="4">
                  <c:v>0.38850000000000001</c:v>
                </c:pt>
                <c:pt idx="5">
                  <c:v>0.7167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55F-49D8-8C27-2A007C60B99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0.95189999999999997</c:v>
                </c:pt>
                <c:pt idx="1">
                  <c:v>0.88759999999999994</c:v>
                </c:pt>
                <c:pt idx="2">
                  <c:v>0.89949999999999997</c:v>
                </c:pt>
                <c:pt idx="3">
                  <c:v>0.65759999999999996</c:v>
                </c:pt>
                <c:pt idx="4">
                  <c:v>0.34239999999999998</c:v>
                </c:pt>
                <c:pt idx="5">
                  <c:v>0.77780000000000005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55F-49D8-8C27-2A007C60B9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41.45</c:v>
                </c:pt>
                <c:pt idx="1">
                  <c:v>3.01</c:v>
                </c:pt>
                <c:pt idx="2">
                  <c:v>6.79</c:v>
                </c:pt>
                <c:pt idx="3">
                  <c:v>3.94</c:v>
                </c:pt>
                <c:pt idx="4">
                  <c:v>1.89</c:v>
                </c:pt>
                <c:pt idx="5">
                  <c:v>42.92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39.69</c:v>
                </c:pt>
                <c:pt idx="1">
                  <c:v>2.89</c:v>
                </c:pt>
                <c:pt idx="2">
                  <c:v>7.19</c:v>
                </c:pt>
                <c:pt idx="3">
                  <c:v>3.63</c:v>
                </c:pt>
                <c:pt idx="4">
                  <c:v>1.26</c:v>
                </c:pt>
                <c:pt idx="5">
                  <c:v>45.34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43.55</c:v>
                </c:pt>
                <c:pt idx="1">
                  <c:v>0.49</c:v>
                </c:pt>
                <c:pt idx="2">
                  <c:v>5.51</c:v>
                </c:pt>
                <c:pt idx="3">
                  <c:v>1.47</c:v>
                </c:pt>
                <c:pt idx="4">
                  <c:v>1.33</c:v>
                </c:pt>
                <c:pt idx="5">
                  <c:v>47.65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45.08</c:v>
                </c:pt>
                <c:pt idx="1">
                  <c:v>0</c:v>
                </c:pt>
                <c:pt idx="2">
                  <c:v>10.67</c:v>
                </c:pt>
                <c:pt idx="3">
                  <c:v>0</c:v>
                </c:pt>
                <c:pt idx="4">
                  <c:v>0</c:v>
                </c:pt>
                <c:pt idx="5">
                  <c:v>44.25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1B7-470B-B7FF-50362DEC5AD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1B7-470B-B7FF-50362DEC5ADB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1B7-470B-B7FF-50362DEC5ADB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1B7-470B-B7FF-50362DEC5ADB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1B7-470B-B7FF-50362DEC5ADB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1B7-470B-B7FF-50362DEC5AD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13.34</c:v>
                </c:pt>
                <c:pt idx="1">
                  <c:v>1.66</c:v>
                </c:pt>
                <c:pt idx="2">
                  <c:v>0.2</c:v>
                </c:pt>
                <c:pt idx="3">
                  <c:v>0.59</c:v>
                </c:pt>
                <c:pt idx="4">
                  <c:v>0</c:v>
                </c:pt>
                <c:pt idx="5">
                  <c:v>84.21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B1B7-470B-B7FF-50362DEC5ADB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059-45D3-A303-4843CF841A2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059-45D3-A303-4843CF841A27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059-45D3-A303-4843CF841A27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059-45D3-A303-4843CF841A27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059-45D3-A303-4843CF841A27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059-45D3-A303-4843CF841A2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17.100000000000001</c:v>
                </c:pt>
                <c:pt idx="1">
                  <c:v>3.32</c:v>
                </c:pt>
                <c:pt idx="2">
                  <c:v>0.5</c:v>
                </c:pt>
                <c:pt idx="3">
                  <c:v>0.39</c:v>
                </c:pt>
                <c:pt idx="4">
                  <c:v>0.03</c:v>
                </c:pt>
                <c:pt idx="5">
                  <c:v>78.66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7059-45D3-A303-4843CF841A27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9FB-4C05-85FE-56CFF4D84E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9FB-4C05-85FE-56CFF4D84EA5}"/>
              </c:ext>
            </c:extLst>
          </c:dPt>
          <c:dPt>
            <c:idx val="2"/>
            <c:bubble3D val="0"/>
            <c:spPr>
              <a:solidFill>
                <a:srgbClr val="00B0F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9FB-4C05-85FE-56CFF4D84EA5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9FB-4C05-85FE-56CFF4D84EA5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9FB-4C05-85FE-56CFF4D84EA5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9FB-4C05-85FE-56CFF4D84EA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16.07</c:v>
                </c:pt>
                <c:pt idx="1">
                  <c:v>1.19</c:v>
                </c:pt>
                <c:pt idx="2">
                  <c:v>0.18</c:v>
                </c:pt>
                <c:pt idx="3">
                  <c:v>0.31</c:v>
                </c:pt>
                <c:pt idx="4">
                  <c:v>0</c:v>
                </c:pt>
                <c:pt idx="5">
                  <c:v>82.25</c:v>
                </c:pt>
              </c:numCache>
            </c:numRef>
          </c:val>
          <c:extLst>
            <c:ext xmlns:c15="http://schemas.microsoft.com/office/drawing/2012/chart" uri="{02D57815-91ED-43cb-92C2-25804820EDAC}">
              <c15:filteredSeriesTitle>
                <c15:tx>
                  <c:strRef>
                    <c:extLst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列1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C-69FB-4C05-85FE-56CFF4D84EA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813-471C-813F-1D7D9F75F7A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813-471C-813F-1D7D9F75F7AF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813-471C-813F-1D7D9F75F7AF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813-471C-813F-1D7D9F75F7AF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813-471C-813F-1D7D9F75F7AF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813-471C-813F-1D7D9F75F7A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23.68</c:v>
                </c:pt>
                <c:pt idx="1">
                  <c:v>0</c:v>
                </c:pt>
                <c:pt idx="2">
                  <c:v>0.67</c:v>
                </c:pt>
                <c:pt idx="3">
                  <c:v>0</c:v>
                </c:pt>
                <c:pt idx="4">
                  <c:v>0</c:v>
                </c:pt>
                <c:pt idx="5">
                  <c:v>75.650000000000006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813-471C-813F-1D7D9F75F7AF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dPt>
            <c:idx val="0"/>
            <c:bubble3D val="0"/>
            <c:spPr>
              <a:solidFill>
                <a:srgbClr val="00B05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9E6-4FB4-880C-8BF5DC9ED50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9E6-4FB4-880C-8BF5DC9ED50A}"/>
              </c:ext>
            </c:extLst>
          </c:dPt>
          <c:dPt>
            <c:idx val="2"/>
            <c:bubble3D val="0"/>
            <c:spPr>
              <a:solidFill>
                <a:srgbClr val="1BA0C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9E6-4FB4-880C-8BF5DC9ED50A}"/>
              </c:ext>
            </c:extLst>
          </c:dPt>
          <c:dPt>
            <c:idx val="3"/>
            <c:bubble3D val="0"/>
            <c:spPr>
              <a:solidFill>
                <a:srgbClr val="FF33C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9E6-4FB4-880C-8BF5DC9ED50A}"/>
              </c:ext>
            </c:extLst>
          </c:dPt>
          <c:dPt>
            <c:idx val="4"/>
            <c:bubble3D val="0"/>
            <c:spPr>
              <a:solidFill>
                <a:srgbClr val="FFC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9E6-4FB4-880C-8BF5DC9ED50A}"/>
              </c:ext>
            </c:extLst>
          </c:dPt>
          <c:dPt>
            <c:idx val="5"/>
            <c:bubble3D val="0"/>
            <c:spPr>
              <a:solidFill>
                <a:schemeClr val="bg2">
                  <a:lumMod val="9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9E6-4FB4-880C-8BF5DC9ED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DNA-TIR</c:v>
                </c:pt>
                <c:pt idx="1">
                  <c:v>DNA-Helitron</c:v>
                </c:pt>
                <c:pt idx="2">
                  <c:v>LTR</c:v>
                </c:pt>
                <c:pt idx="3">
                  <c:v>LINE</c:v>
                </c:pt>
                <c:pt idx="4">
                  <c:v>SINE</c:v>
                </c:pt>
                <c:pt idx="5">
                  <c:v>Non-TE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15.13</c:v>
                </c:pt>
                <c:pt idx="1">
                  <c:v>1.1399999999999999</c:v>
                </c:pt>
                <c:pt idx="2">
                  <c:v>0.32</c:v>
                </c:pt>
                <c:pt idx="3">
                  <c:v>0.43</c:v>
                </c:pt>
                <c:pt idx="4">
                  <c:v>0.17</c:v>
                </c:pt>
                <c:pt idx="5">
                  <c:v>82.81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9E6-4FB4-880C-8BF5DC9ED50A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b="1" dirty="0" smtClean="0"/>
              <a:t>D. melanogaster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0.98829999999999996</c:v>
                </c:pt>
                <c:pt idx="2">
                  <c:v>0.95940000000000003</c:v>
                </c:pt>
                <c:pt idx="3">
                  <c:v>0.96460000000000001</c:v>
                </c:pt>
                <c:pt idx="4">
                  <c:v>3.5400000000000001E-2</c:v>
                </c:pt>
                <c:pt idx="5">
                  <c:v>0.92030000000000001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B1-437C-9545-D04C28E0FE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0.98240000000000005</c:v>
                </c:pt>
                <c:pt idx="1">
                  <c:v>0.94930000000000003</c:v>
                </c:pt>
                <c:pt idx="2">
                  <c:v>0.9577</c:v>
                </c:pt>
                <c:pt idx="3">
                  <c:v>0.86850000000000005</c:v>
                </c:pt>
                <c:pt idx="4">
                  <c:v>0.13150000000000001</c:v>
                </c:pt>
                <c:pt idx="5">
                  <c:v>0.92200000000000004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B1-437C-9545-D04C28E0FE1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0.73219999999999996</c:v>
                </c:pt>
                <c:pt idx="1">
                  <c:v>0.97209999999999996</c:v>
                </c:pt>
                <c:pt idx="2">
                  <c:v>0.90459999999999996</c:v>
                </c:pt>
                <c:pt idx="3">
                  <c:v>0.9113</c:v>
                </c:pt>
                <c:pt idx="4">
                  <c:v>8.8700000000000001E-2</c:v>
                </c:pt>
                <c:pt idx="5">
                  <c:v>0.81200000000000006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B1-437C-9545-D04C28E0FE1A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0.96140000000000003</c:v>
                </c:pt>
                <c:pt idx="1">
                  <c:v>0.96130000000000004</c:v>
                </c:pt>
                <c:pt idx="2">
                  <c:v>0.96130000000000004</c:v>
                </c:pt>
                <c:pt idx="3">
                  <c:v>0.89559999999999995</c:v>
                </c:pt>
                <c:pt idx="4">
                  <c:v>0.10440000000000001</c:v>
                </c:pt>
                <c:pt idx="5">
                  <c:v>0.92730000000000001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B1-437C-9545-D04C28E0FE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0.87790000000000001</c:v>
                </c:pt>
                <c:pt idx="1">
                  <c:v>0.87909999999999999</c:v>
                </c:pt>
                <c:pt idx="2">
                  <c:v>0.87980000000000003</c:v>
                </c:pt>
                <c:pt idx="3">
                  <c:v>0.86739999999999995</c:v>
                </c:pt>
                <c:pt idx="4">
                  <c:v>0.86250000000000004</c:v>
                </c:pt>
                <c:pt idx="5">
                  <c:v>0.83989999999999998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0.98819999999999997</c:v>
                </c:pt>
                <c:pt idx="1">
                  <c:v>0.9879</c:v>
                </c:pt>
                <c:pt idx="2">
                  <c:v>0.98829999999999996</c:v>
                </c:pt>
                <c:pt idx="3">
                  <c:v>0.98980000000000001</c:v>
                </c:pt>
                <c:pt idx="4">
                  <c:v>0.98870000000000002</c:v>
                </c:pt>
                <c:pt idx="5">
                  <c:v>0.9919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0.95879999999999999</c:v>
                </c:pt>
                <c:pt idx="1">
                  <c:v>0.95889999999999997</c:v>
                </c:pt>
                <c:pt idx="2">
                  <c:v>0.95940000000000003</c:v>
                </c:pt>
                <c:pt idx="3">
                  <c:v>0.95699999999999996</c:v>
                </c:pt>
                <c:pt idx="4">
                  <c:v>0.95479999999999998</c:v>
                </c:pt>
                <c:pt idx="5">
                  <c:v>0.95069999999999999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0.96430000000000005</c:v>
                </c:pt>
                <c:pt idx="1">
                  <c:v>0.96350000000000002</c:v>
                </c:pt>
                <c:pt idx="2">
                  <c:v>0.96460000000000001</c:v>
                </c:pt>
                <c:pt idx="3">
                  <c:v>0.96879999999999999</c:v>
                </c:pt>
                <c:pt idx="4">
                  <c:v>0.96540000000000004</c:v>
                </c:pt>
                <c:pt idx="5">
                  <c:v>0.97470000000000001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0.91910000000000003</c:v>
                </c:pt>
                <c:pt idx="1">
                  <c:v>0.91930000000000001</c:v>
                </c:pt>
                <c:pt idx="2">
                  <c:v>0.92030000000000001</c:v>
                </c:pt>
                <c:pt idx="3">
                  <c:v>0.9153</c:v>
                </c:pt>
                <c:pt idx="4">
                  <c:v>0.91100000000000003</c:v>
                </c:pt>
                <c:pt idx="5">
                  <c:v>0.90229999999999999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0.81940000000000002</c:v>
                </c:pt>
                <c:pt idx="2">
                  <c:v>0.84789999999999999</c:v>
                </c:pt>
                <c:pt idx="3">
                  <c:v>0.84819999999999995</c:v>
                </c:pt>
                <c:pt idx="4">
                  <c:v>0.84599999999999997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0.98860000000000003</c:v>
                </c:pt>
                <c:pt idx="2">
                  <c:v>0.99029999999999996</c:v>
                </c:pt>
                <c:pt idx="3">
                  <c:v>0.99029999999999996</c:v>
                </c:pt>
                <c:pt idx="4">
                  <c:v>0.99070000000000003</c:v>
                </c:pt>
                <c:pt idx="5">
                  <c:v>0.99129999999999996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0.94269999999999998</c:v>
                </c:pt>
                <c:pt idx="2">
                  <c:v>0.95189999999999997</c:v>
                </c:pt>
                <c:pt idx="3">
                  <c:v>0.95199999999999996</c:v>
                </c:pt>
                <c:pt idx="4">
                  <c:v>0.95169999999999999</c:v>
                </c:pt>
                <c:pt idx="5">
                  <c:v>0.94240000000000002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0.96399999999999997</c:v>
                </c:pt>
                <c:pt idx="2">
                  <c:v>0.9698</c:v>
                </c:pt>
                <c:pt idx="3">
                  <c:v>0.97</c:v>
                </c:pt>
                <c:pt idx="4">
                  <c:v>0.97109999999999996</c:v>
                </c:pt>
                <c:pt idx="5">
                  <c:v>0.97209999999999996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3.5999999999999997E-2</c:v>
                </c:pt>
                <c:pt idx="2">
                  <c:v>3.0200000000000001E-2</c:v>
                </c:pt>
                <c:pt idx="3">
                  <c:v>0.03</c:v>
                </c:pt>
                <c:pt idx="4">
                  <c:v>2.8899999999999999E-2</c:v>
                </c:pt>
                <c:pt idx="5">
                  <c:v>2.7900000000000001E-2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0.99</c:v>
                </c:pt>
                <c:pt idx="1">
                  <c:v>0.98</c:v>
                </c:pt>
                <c:pt idx="2">
                  <c:v>0.96</c:v>
                </c:pt>
                <c:pt idx="3">
                  <c:v>0.94</c:v>
                </c:pt>
                <c:pt idx="4">
                  <c:v>0.92</c:v>
                </c:pt>
                <c:pt idx="5">
                  <c:v>0.9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0.88580000000000003</c:v>
                </c:pt>
                <c:pt idx="2">
                  <c:v>0.90480000000000005</c:v>
                </c:pt>
                <c:pt idx="3">
                  <c:v>0.90500000000000003</c:v>
                </c:pt>
                <c:pt idx="4">
                  <c:v>0.90429999999999999</c:v>
                </c:pt>
                <c:pt idx="5">
                  <c:v>0.88480000000000003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0.87980000000000003</c:v>
                </c:pt>
                <c:pt idx="1">
                  <c:v>0.77510000000000001</c:v>
                </c:pt>
                <c:pt idx="2">
                  <c:v>0.65280000000000005</c:v>
                </c:pt>
                <c:pt idx="3">
                  <c:v>0.60329999999999995</c:v>
                </c:pt>
                <c:pt idx="4">
                  <c:v>0.56969999999999998</c:v>
                </c:pt>
                <c:pt idx="5">
                  <c:v>0.52210000000000001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6B2-45FF-91B7-40C2BFCA648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Specificity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0.98829999999999996</c:v>
                </c:pt>
                <c:pt idx="1">
                  <c:v>0.99280000000000002</c:v>
                </c:pt>
                <c:pt idx="2">
                  <c:v>0.99390000000000001</c:v>
                </c:pt>
                <c:pt idx="3">
                  <c:v>0.99639999999999995</c:v>
                </c:pt>
                <c:pt idx="4">
                  <c:v>0.99590000000000001</c:v>
                </c:pt>
                <c:pt idx="5">
                  <c:v>0.99650000000000005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B2-45FF-91B7-40C2BFCA648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Accuracy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0.95940000000000003</c:v>
                </c:pt>
                <c:pt idx="1">
                  <c:v>0.93240000000000001</c:v>
                </c:pt>
                <c:pt idx="2">
                  <c:v>0.89490000000000003</c:v>
                </c:pt>
                <c:pt idx="3">
                  <c:v>0.87949999999999995</c:v>
                </c:pt>
                <c:pt idx="4">
                  <c:v>0.86719999999999997</c:v>
                </c:pt>
                <c:pt idx="5">
                  <c:v>0.84989999999999999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B2-45FF-91B7-40C2BFCA648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0.96460000000000001</c:v>
                </c:pt>
                <c:pt idx="1">
                  <c:v>0.97640000000000005</c:v>
                </c:pt>
                <c:pt idx="2">
                  <c:v>0.97760000000000002</c:v>
                </c:pt>
                <c:pt idx="3">
                  <c:v>0.98609999999999998</c:v>
                </c:pt>
                <c:pt idx="4">
                  <c:v>0.98380000000000001</c:v>
                </c:pt>
                <c:pt idx="5">
                  <c:v>0.98529999999999995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B2-45FF-91B7-40C2BFCA648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FDR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Sheet1!$F$2:$F$7</c:f>
              <c:numCache>
                <c:formatCode>General</c:formatCode>
                <c:ptCount val="6"/>
                <c:pt idx="0">
                  <c:v>3.5400000000000001E-2</c:v>
                </c:pt>
                <c:pt idx="1">
                  <c:v>2.3599999999999999E-2</c:v>
                </c:pt>
                <c:pt idx="2">
                  <c:v>2.24E-2</c:v>
                </c:pt>
                <c:pt idx="3">
                  <c:v>1.3899999999999999E-2</c:v>
                </c:pt>
                <c:pt idx="4">
                  <c:v>1.6199999999999999E-2</c:v>
                </c:pt>
                <c:pt idx="5">
                  <c:v>1.47E-2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6B2-45FF-91B7-40C2BFCA6486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Sheet1!$G$2:$G$7</c:f>
              <c:numCache>
                <c:formatCode>General</c:formatCode>
                <c:ptCount val="6"/>
                <c:pt idx="0">
                  <c:v>0.92030000000000001</c:v>
                </c:pt>
                <c:pt idx="1">
                  <c:v>0.86419999999999997</c:v>
                </c:pt>
                <c:pt idx="2">
                  <c:v>0.78290000000000004</c:v>
                </c:pt>
                <c:pt idx="3">
                  <c:v>0.74860000000000004</c:v>
                </c:pt>
                <c:pt idx="4">
                  <c:v>0.72150000000000003</c:v>
                </c:pt>
                <c:pt idx="5">
                  <c:v>0.6825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46B2-45FF-91B7-40C2BFCA64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2084704"/>
        <c:axId val="272083040"/>
      </c:lineChart>
      <c:catAx>
        <c:axId val="272084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3040"/>
        <c:crosses val="autoZero"/>
        <c:auto val="1"/>
        <c:lblAlgn val="ctr"/>
        <c:lblOffset val="100"/>
        <c:noMultiLvlLbl val="0"/>
      </c:catAx>
      <c:valAx>
        <c:axId val="27208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HiTE-TIR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0.85887039185365899</c:v>
                </c:pt>
                <c:pt idx="1">
                  <c:v>0.95999833903823195</c:v>
                </c:pt>
                <c:pt idx="2">
                  <c:v>0.93943365756799502</c:v>
                </c:pt>
                <c:pt idx="3">
                  <c:v>0.84569523056321305</c:v>
                </c:pt>
                <c:pt idx="4">
                  <c:v>0.84569523056321305</c:v>
                </c:pt>
                <c:pt idx="5">
                  <c:v>0.85223189358087503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EDTA-TIR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0.82740364295525404</c:v>
                </c:pt>
                <c:pt idx="1">
                  <c:v>0.69888887561648605</c:v>
                </c:pt>
                <c:pt idx="2">
                  <c:v>0.72524699130832204</c:v>
                </c:pt>
                <c:pt idx="3">
                  <c:v>0.414858078642941</c:v>
                </c:pt>
                <c:pt idx="4">
                  <c:v>0.414858078642941</c:v>
                </c:pt>
                <c:pt idx="5">
                  <c:v>0.55262925615542902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1635184185840319"/>
          <c:h val="0.116593636501650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367</c:v>
                </c:pt>
                <c:pt idx="1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40</c:v>
                </c:pt>
                <c:pt idx="1">
                  <c:v>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215</c:v>
                </c:pt>
                <c:pt idx="1">
                  <c:v>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HiTE-TIR</c:v>
                </c:pt>
                <c:pt idx="1">
                  <c:v>EDTA-TIR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852</c:v>
                </c:pt>
                <c:pt idx="1">
                  <c:v>877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4338162353607049"/>
          <c:y val="0.15885104817521631"/>
          <c:w val="0.51417410080851134"/>
          <c:h val="0.69280282950822525"/>
        </c:manualLayout>
      </c:layout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HiTE-Helitron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0.70398602130058396</c:v>
                </c:pt>
                <c:pt idx="1">
                  <c:v>0.97032680353989198</c:v>
                </c:pt>
                <c:pt idx="2">
                  <c:v>0.94381629231484798</c:v>
                </c:pt>
                <c:pt idx="3">
                  <c:v>0.72394677295186804</c:v>
                </c:pt>
                <c:pt idx="4">
                  <c:v>0.72394677295186804</c:v>
                </c:pt>
                <c:pt idx="5">
                  <c:v>0.713826883695311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E53-4429-A0A4-990EB62F076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EAHelitron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0.26658021860854297</c:v>
                </c:pt>
                <c:pt idx="1">
                  <c:v>0.99830152878364697</c:v>
                </c:pt>
                <c:pt idx="2">
                  <c:v>0.91353535589922297</c:v>
                </c:pt>
                <c:pt idx="3">
                  <c:v>0.953627487946346</c:v>
                </c:pt>
                <c:pt idx="4">
                  <c:v>0.95362748794634622</c:v>
                </c:pt>
                <c:pt idx="5">
                  <c:v>0.41668024688289801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E53-4429-A0A4-990EB62F076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EDTA-Helitron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sens</c:v>
                </c:pt>
                <c:pt idx="1">
                  <c:v>spec</c:v>
                </c:pt>
                <c:pt idx="2">
                  <c:v>accu</c:v>
                </c:pt>
                <c:pt idx="3">
                  <c:v>prec</c:v>
                </c:pt>
                <c:pt idx="4">
                  <c:v>1-FDR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0.89301601766153504</c:v>
                </c:pt>
                <c:pt idx="1">
                  <c:v>0.62586910699924903</c:v>
                </c:pt>
                <c:pt idx="2">
                  <c:v>0.65093676211507201</c:v>
                </c:pt>
                <c:pt idx="3">
                  <c:v>0.19818324720925501</c:v>
                </c:pt>
                <c:pt idx="4">
                  <c:v>0.19818324720925495</c:v>
                </c:pt>
                <c:pt idx="5">
                  <c:v>0.324378543658563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528-482D-838E-F5639682AE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87730351"/>
        <c:axId val="687727439"/>
      </c:radarChart>
      <c:catAx>
        <c:axId val="6877303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27439"/>
        <c:crosses val="autoZero"/>
        <c:auto val="1"/>
        <c:lblAlgn val="ctr"/>
        <c:lblOffset val="100"/>
        <c:noMultiLvlLbl val="0"/>
      </c:catAx>
      <c:valAx>
        <c:axId val="687727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877303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10096154295799083"/>
          <c:y val="0.439159576952457"/>
          <c:w val="0.21990879947575442"/>
          <c:h val="0.174890454752475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0</c:v>
                </c:pt>
                <c:pt idx="2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8F-45AC-BEA0-58A4812762A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30</c:v>
                </c:pt>
                <c:pt idx="1">
                  <c:v>0</c:v>
                </c:pt>
                <c:pt idx="2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68F-45AC-BEA0-58A4812762A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54</c:v>
                </c:pt>
                <c:pt idx="1">
                  <c:v>0</c:v>
                </c:pt>
                <c:pt idx="2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68F-45AC-BEA0-58A4812762A1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EDTA-Helitron</c:v>
                </c:pt>
                <c:pt idx="1">
                  <c:v>EAHelitron</c:v>
                </c:pt>
                <c:pt idx="2">
                  <c:v>HiTE-Helitron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222</c:v>
                </c:pt>
                <c:pt idx="1">
                  <c:v>310</c:v>
                </c:pt>
                <c:pt idx="2">
                  <c:v>240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68F-45AC-BEA0-58A4812762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4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known terminals</c:v>
                </c:pt>
                <c:pt idx="1">
                  <c:v>Novel DNA-TIRs with new terminals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687</c:v>
                </c:pt>
                <c:pt idx="1">
                  <c:v>1821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FA-4BAE-BE08-7941394AA4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DNA-TIRs number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026-468F-BD5C-16E61E68B2D1}"/>
              </c:ext>
            </c:extLst>
          </c:dPt>
          <c:dPt>
            <c:idx val="1"/>
            <c:bubble3D val="0"/>
            <c:spPr>
              <a:solidFill>
                <a:schemeClr val="accent6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026-468F-BD5C-16E61E68B2D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Novel DNA-TIRs with copy number &gt; 3</c:v>
                </c:pt>
                <c:pt idx="1">
                  <c:v>Novel DNA-TIRs with copy number &lt;= 3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1180</c:v>
                </c:pt>
                <c:pt idx="1">
                  <c:v>1328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026-468F-BD5C-16E61E68B2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k_num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0.84899999999999998</c:v>
                </c:pt>
                <c:pt idx="1">
                  <c:v>0.89300000000000002</c:v>
                </c:pt>
                <c:pt idx="2">
                  <c:v>0.88</c:v>
                </c:pt>
                <c:pt idx="3">
                  <c:v>0.81899999999999995</c:v>
                </c:pt>
                <c:pt idx="4">
                  <c:v>0.77800000000000002</c:v>
                </c:pt>
                <c:pt idx="5">
                  <c:v>0.745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0.73199999999999998</c:v>
                </c:pt>
                <c:pt idx="1">
                  <c:v>0.73499999999999999</c:v>
                </c:pt>
                <c:pt idx="2">
                  <c:v>0.752</c:v>
                </c:pt>
                <c:pt idx="3">
                  <c:v>0.8</c:v>
                </c:pt>
                <c:pt idx="4">
                  <c:v>0.82599999999999996</c:v>
                </c:pt>
                <c:pt idx="5">
                  <c:v>0.84699999999999998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0.78600000000000003</c:v>
                </c:pt>
                <c:pt idx="1">
                  <c:v>0.80600000000000005</c:v>
                </c:pt>
                <c:pt idx="2">
                  <c:v>0.81100000000000005</c:v>
                </c:pt>
                <c:pt idx="3">
                  <c:v>0.81</c:v>
                </c:pt>
                <c:pt idx="4">
                  <c:v>0.80100000000000005</c:v>
                </c:pt>
                <c:pt idx="5">
                  <c:v>0.79300000000000004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11</c:v>
                </c:pt>
                <c:pt idx="1">
                  <c:v>21</c:v>
                </c:pt>
                <c:pt idx="2">
                  <c:v>31</c:v>
                </c:pt>
                <c:pt idx="3">
                  <c:v>41</c:v>
                </c:pt>
                <c:pt idx="4">
                  <c:v>51</c:v>
                </c:pt>
                <c:pt idx="5">
                  <c:v>61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87</c:v>
                </c:pt>
                <c:pt idx="2">
                  <c:v>89</c:v>
                </c:pt>
                <c:pt idx="3">
                  <c:v>88</c:v>
                </c:pt>
                <c:pt idx="4">
                  <c:v>75</c:v>
                </c:pt>
                <c:pt idx="5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1" i="0" u="none" strike="noStrike" baseline="0" dirty="0" smtClean="0">
                <a:effectLst/>
              </a:rPr>
              <a:t>O. sativa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0.87360000000000004</c:v>
                </c:pt>
                <c:pt idx="1">
                  <c:v>0.97940000000000005</c:v>
                </c:pt>
                <c:pt idx="2">
                  <c:v>0.92679999999999996</c:v>
                </c:pt>
                <c:pt idx="3">
                  <c:v>0.97670000000000001</c:v>
                </c:pt>
                <c:pt idx="4">
                  <c:v>2.3300000000000001E-2</c:v>
                </c:pt>
                <c:pt idx="5">
                  <c:v>0.92230000000000001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FF-4B16-A998-136C9786B3F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0.89400000000000002</c:v>
                </c:pt>
                <c:pt idx="1">
                  <c:v>0.95140000000000002</c:v>
                </c:pt>
                <c:pt idx="2">
                  <c:v>0.92300000000000004</c:v>
                </c:pt>
                <c:pt idx="3">
                  <c:v>0.9476</c:v>
                </c:pt>
                <c:pt idx="4">
                  <c:v>5.2400000000000002E-2</c:v>
                </c:pt>
                <c:pt idx="5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FF-4B16-A998-136C9786B3F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0.91310000000000002</c:v>
                </c:pt>
                <c:pt idx="1">
                  <c:v>0.8831</c:v>
                </c:pt>
                <c:pt idx="2">
                  <c:v>0.89790000000000003</c:v>
                </c:pt>
                <c:pt idx="3">
                  <c:v>0.88400000000000001</c:v>
                </c:pt>
                <c:pt idx="4">
                  <c:v>0.11600000000000001</c:v>
                </c:pt>
                <c:pt idx="5">
                  <c:v>0.89829999999999999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FF-4B16-A998-136C9786B3F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0.89929999999999999</c:v>
                </c:pt>
                <c:pt idx="1">
                  <c:v>0.93359999999999999</c:v>
                </c:pt>
                <c:pt idx="2">
                  <c:v>0.91659999999999997</c:v>
                </c:pt>
                <c:pt idx="3">
                  <c:v>0.92989999999999995</c:v>
                </c:pt>
                <c:pt idx="4">
                  <c:v>7.0099999999999996E-2</c:v>
                </c:pt>
                <c:pt idx="5">
                  <c:v>0.91439999999999999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FF-4B16-A998-136C9786B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freq_threshold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0.88</c:v>
                </c:pt>
                <c:pt idx="1">
                  <c:v>0.81200000000000006</c:v>
                </c:pt>
                <c:pt idx="2">
                  <c:v>0.74099999999999999</c:v>
                </c:pt>
                <c:pt idx="3">
                  <c:v>0.68899999999999995</c:v>
                </c:pt>
                <c:pt idx="4">
                  <c:v>0.57799999999999996</c:v>
                </c:pt>
                <c:pt idx="5">
                  <c:v>0.56599999999999995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0.755</c:v>
                </c:pt>
                <c:pt idx="1">
                  <c:v>0.79200000000000004</c:v>
                </c:pt>
                <c:pt idx="2">
                  <c:v>0.83</c:v>
                </c:pt>
                <c:pt idx="3">
                  <c:v>0.876</c:v>
                </c:pt>
                <c:pt idx="4">
                  <c:v>0.90100000000000002</c:v>
                </c:pt>
                <c:pt idx="5">
                  <c:v>0.90800000000000003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0.81299999999999994</c:v>
                </c:pt>
                <c:pt idx="1">
                  <c:v>0.80200000000000005</c:v>
                </c:pt>
                <c:pt idx="2">
                  <c:v>0.78300000000000003</c:v>
                </c:pt>
                <c:pt idx="3">
                  <c:v>0.77100000000000002</c:v>
                </c:pt>
                <c:pt idx="4">
                  <c:v>0.70399999999999996</c:v>
                </c:pt>
                <c:pt idx="5">
                  <c:v>0.69699999999999995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2</c:v>
                </c:pt>
                <c:pt idx="1">
                  <c:v>5</c:v>
                </c:pt>
                <c:pt idx="2">
                  <c:v>10</c:v>
                </c:pt>
                <c:pt idx="3">
                  <c:v>20</c:v>
                </c:pt>
                <c:pt idx="4">
                  <c:v>30</c:v>
                </c:pt>
                <c:pt idx="5">
                  <c:v>40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88</c:v>
                </c:pt>
                <c:pt idx="1">
                  <c:v>80</c:v>
                </c:pt>
                <c:pt idx="2">
                  <c:v>62</c:v>
                </c:pt>
                <c:pt idx="3">
                  <c:v>40</c:v>
                </c:pt>
                <c:pt idx="4">
                  <c:v>30</c:v>
                </c:pt>
                <c:pt idx="5">
                  <c:v>27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2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 smtClean="0"/>
              <a:t>chunk_size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0.81899999999999995</c:v>
                </c:pt>
                <c:pt idx="1">
                  <c:v>0.85299999999999998</c:v>
                </c:pt>
                <c:pt idx="2">
                  <c:v>0.85599999999999998</c:v>
                </c:pt>
                <c:pt idx="3">
                  <c:v>0.85899999999999999</c:v>
                </c:pt>
                <c:pt idx="4">
                  <c:v>0.84299999999999997</c:v>
                </c:pt>
                <c:pt idx="5">
                  <c:v>0.88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0.79300000000000004</c:v>
                </c:pt>
                <c:pt idx="1">
                  <c:v>0.77400000000000002</c:v>
                </c:pt>
                <c:pt idx="2">
                  <c:v>0.76400000000000001</c:v>
                </c:pt>
                <c:pt idx="3">
                  <c:v>0.76100000000000001</c:v>
                </c:pt>
                <c:pt idx="4">
                  <c:v>0.755</c:v>
                </c:pt>
                <c:pt idx="5">
                  <c:v>0.753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0.80600000000000005</c:v>
                </c:pt>
                <c:pt idx="1">
                  <c:v>0.81100000000000005</c:v>
                </c:pt>
                <c:pt idx="2">
                  <c:v>0.80700000000000005</c:v>
                </c:pt>
                <c:pt idx="3">
                  <c:v>0.80700000000000005</c:v>
                </c:pt>
                <c:pt idx="4">
                  <c:v>0.79600000000000004</c:v>
                </c:pt>
                <c:pt idx="5">
                  <c:v>0.81200000000000006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dLbl>
              <c:idx val="5"/>
              <c:layout>
                <c:manualLayout>
                  <c:x val="-3.1250000000000118E-2"/>
                  <c:y val="-3.515624783733711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446C-478F-A343-1FA605E95F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17.5 (1/6)</c:v>
                </c:pt>
                <c:pt idx="1">
                  <c:v>35 (2/6)</c:v>
                </c:pt>
                <c:pt idx="2">
                  <c:v>52.5 (3/6)</c:v>
                </c:pt>
                <c:pt idx="3">
                  <c:v>70 (4/6)</c:v>
                </c:pt>
                <c:pt idx="4">
                  <c:v>87.5 (5/6)</c:v>
                </c:pt>
                <c:pt idx="5">
                  <c:v>105 (6/6)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73</c:v>
                </c:pt>
                <c:pt idx="1">
                  <c:v>84</c:v>
                </c:pt>
                <c:pt idx="2">
                  <c:v>86</c:v>
                </c:pt>
                <c:pt idx="3">
                  <c:v>88</c:v>
                </c:pt>
                <c:pt idx="4">
                  <c:v>89</c:v>
                </c:pt>
                <c:pt idx="5">
                  <c:v>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7000000000000000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  <c:min val="70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err="1" smtClean="0">
                <a:effectLst/>
              </a:rPr>
              <a:t>flanking_len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Sensitivity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0.50800000000000001</c:v>
                </c:pt>
                <c:pt idx="1">
                  <c:v>0.82099999999999995</c:v>
                </c:pt>
                <c:pt idx="2">
                  <c:v>0.82799999999999996</c:v>
                </c:pt>
                <c:pt idx="3">
                  <c:v>0.879</c:v>
                </c:pt>
                <c:pt idx="4">
                  <c:v>0.89</c:v>
                </c:pt>
                <c:pt idx="5">
                  <c:v>0.90300000000000002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EF5-4133-8E0B-4B5FD950BBD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Precision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0.96299999999999997</c:v>
                </c:pt>
                <c:pt idx="1">
                  <c:v>0.78900000000000003</c:v>
                </c:pt>
                <c:pt idx="2">
                  <c:v>0.76700000000000002</c:v>
                </c:pt>
                <c:pt idx="3">
                  <c:v>0.76</c:v>
                </c:pt>
                <c:pt idx="4">
                  <c:v>0.748</c:v>
                </c:pt>
                <c:pt idx="5">
                  <c:v>0.749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EF5-4133-8E0B-4B5FD950BBD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0.66500000000000004</c:v>
                </c:pt>
                <c:pt idx="1">
                  <c:v>0.80500000000000005</c:v>
                </c:pt>
                <c:pt idx="2">
                  <c:v>0.79600000000000004</c:v>
                </c:pt>
                <c:pt idx="3">
                  <c:v>0.81499999999999995</c:v>
                </c:pt>
                <c:pt idx="4">
                  <c:v>0.81299999999999994</c:v>
                </c:pt>
                <c:pt idx="5">
                  <c:v>0.81899999999999995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73382559"/>
        <c:axId val="973391295"/>
      </c:lineChart>
      <c:lineChart>
        <c:grouping val="standard"/>
        <c:varyColors val="0"/>
        <c:ser>
          <c:idx val="3"/>
          <c:order val="3"/>
          <c:tx>
            <c:strRef>
              <c:f>Sheet1!$E$1</c:f>
              <c:strCache>
                <c:ptCount val="1"/>
                <c:pt idx="0">
                  <c:v>Perfect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40</c:v>
                </c:pt>
                <c:pt idx="4">
                  <c:v>80</c:v>
                </c:pt>
                <c:pt idx="5">
                  <c:v>160</c:v>
                </c:pt>
              </c:numCache>
            </c:numRef>
          </c:cat>
          <c:val>
            <c:numRef>
              <c:f>Sheet1!$E$2:$E$7</c:f>
              <c:numCache>
                <c:formatCode>General</c:formatCode>
                <c:ptCount val="6"/>
                <c:pt idx="0">
                  <c:v>8</c:v>
                </c:pt>
                <c:pt idx="1">
                  <c:v>80</c:v>
                </c:pt>
                <c:pt idx="2">
                  <c:v>83</c:v>
                </c:pt>
                <c:pt idx="3">
                  <c:v>90</c:v>
                </c:pt>
                <c:pt idx="4">
                  <c:v>89</c:v>
                </c:pt>
                <c:pt idx="5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EF5-4133-8E0B-4B5FD950BB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32358623"/>
        <c:axId val="1032357375"/>
      </c:lineChart>
      <c:catAx>
        <c:axId val="9733825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91295"/>
        <c:crosses val="autoZero"/>
        <c:auto val="1"/>
        <c:lblAlgn val="ctr"/>
        <c:lblOffset val="100"/>
        <c:noMultiLvlLbl val="0"/>
      </c:catAx>
      <c:valAx>
        <c:axId val="973391295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3382559"/>
        <c:crosses val="autoZero"/>
        <c:crossBetween val="between"/>
      </c:valAx>
      <c:valAx>
        <c:axId val="1032357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32358623"/>
        <c:crosses val="max"/>
        <c:crossBetween val="between"/>
      </c:valAx>
      <c:catAx>
        <c:axId val="10323586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32357375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00" b="1" i="0" baseline="0" dirty="0" smtClean="0">
                <a:effectLst/>
              </a:rPr>
              <a:t>D. rerio</a:t>
            </a:r>
            <a:endParaRPr lang="zh-CN" altLang="zh-CN" sz="2000" b="1" dirty="0">
              <a:effectLst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KRF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0.85899999999999999</c:v>
                </c:pt>
                <c:pt idx="1">
                  <c:v>0.94010000000000005</c:v>
                </c:pt>
                <c:pt idx="2">
                  <c:v>0.89200000000000002</c:v>
                </c:pt>
                <c:pt idx="3">
                  <c:v>0.95430000000000004</c:v>
                </c:pt>
                <c:pt idx="4">
                  <c:v>4.5699999999999998E-2</c:v>
                </c:pt>
                <c:pt idx="5">
                  <c:v>0.90410000000000001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61-41FF-BDF1-CBAC5229A5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RepeatScout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</c:numCache>
            </c:numRef>
          </c:val>
          <c:extLst>
            <c:ext xmlns:c16="http://schemas.microsoft.com/office/drawing/2014/chart" uri="{C3380CC4-5D6E-409C-BE32-E72D297353CC}">
              <c16:uniqueId val="{00000001-8B61-41FF-BDF1-CBAC5229A5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EDTA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0.91339999999999999</c:v>
                </c:pt>
                <c:pt idx="1">
                  <c:v>0.89549999999999996</c:v>
                </c:pt>
                <c:pt idx="2">
                  <c:v>0.90610000000000002</c:v>
                </c:pt>
                <c:pt idx="3">
                  <c:v>0.92679999999999996</c:v>
                </c:pt>
                <c:pt idx="4">
                  <c:v>7.3200000000000001E-2</c:v>
                </c:pt>
                <c:pt idx="5">
                  <c:v>0.92010000000000003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B61-41FF-BDF1-CBAC5229A5E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RepeatModeler2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Sensitivity</c:v>
                </c:pt>
                <c:pt idx="1">
                  <c:v>Specificity</c:v>
                </c:pt>
                <c:pt idx="2">
                  <c:v>Accuracy</c:v>
                </c:pt>
                <c:pt idx="3">
                  <c:v>Precision</c:v>
                </c:pt>
                <c:pt idx="4">
                  <c:v>FDR</c:v>
                </c:pt>
                <c:pt idx="5">
                  <c:v>F1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0.92969999999999997</c:v>
                </c:pt>
                <c:pt idx="1">
                  <c:v>0.91800000000000004</c:v>
                </c:pt>
                <c:pt idx="2">
                  <c:v>0.92490000000000006</c:v>
                </c:pt>
                <c:pt idx="3">
                  <c:v>0.94210000000000005</c:v>
                </c:pt>
                <c:pt idx="4">
                  <c:v>5.79E-2</c:v>
                </c:pt>
                <c:pt idx="5">
                  <c:v>0.93589999999999995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61-41FF-BDF1-CBAC5229A5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2080544"/>
        <c:axId val="272057664"/>
      </c:radarChart>
      <c:catAx>
        <c:axId val="272080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57664"/>
        <c:crosses val="autoZero"/>
        <c:auto val="1"/>
        <c:lblAlgn val="ctr"/>
        <c:lblOffset val="100"/>
        <c:noMultiLvlLbl val="0"/>
      </c:catAx>
      <c:valAx>
        <c:axId val="2720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720805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z="1862" b="0" i="0" u="none" strike="noStrike" baseline="0" dirty="0" smtClean="0">
                <a:effectLst/>
              </a:rPr>
              <a:t>D. melanogaster</a:t>
            </a:r>
            <a:endParaRPr lang="zh-CN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Perfect</c:v>
                </c:pt>
              </c:strCache>
            </c:strRef>
          </c:tx>
          <c:spPr>
            <a:solidFill>
              <a:srgbClr val="FF5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0.37812499999999999</c:v>
                </c:pt>
                <c:pt idx="1">
                  <c:v>6.5625000000000003E-2</c:v>
                </c:pt>
                <c:pt idx="2">
                  <c:v>0.13437499999999999</c:v>
                </c:pt>
                <c:pt idx="3">
                  <c:v>0.20624999999999999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0-4754-90C3-D60C68A0CF1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Good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0.1125</c:v>
                </c:pt>
                <c:pt idx="1">
                  <c:v>0.33124999999999999</c:v>
                </c:pt>
                <c:pt idx="2">
                  <c:v>7.1874999999999994E-2</c:v>
                </c:pt>
                <c:pt idx="3">
                  <c:v>0.1125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0-4754-90C3-D60C68A0CF1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Present</c:v>
                </c:pt>
              </c:strCache>
            </c:strRef>
          </c:tx>
          <c:spPr>
            <a:solidFill>
              <a:srgbClr val="FF990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0.15312500000000001</c:v>
                </c:pt>
                <c:pt idx="1">
                  <c:v>0.15312500000000001</c:v>
                </c:pt>
                <c:pt idx="2">
                  <c:v>5.9374999999999997E-2</c:v>
                </c:pt>
                <c:pt idx="3">
                  <c:v>0.121875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B0-4754-90C3-D60C68A0CF1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Not_found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KRF</c:v>
                </c:pt>
                <c:pt idx="1">
                  <c:v>RepeatScout</c:v>
                </c:pt>
                <c:pt idx="2">
                  <c:v>EDTA</c:v>
                </c:pt>
                <c:pt idx="3">
                  <c:v>RepeatModeler2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0.35625000000000001</c:v>
                </c:pt>
                <c:pt idx="1">
                  <c:v>0.45</c:v>
                </c:pt>
                <c:pt idx="2">
                  <c:v>0.734375</c:v>
                </c:pt>
                <c:pt idx="3">
                  <c:v>0.55937499999999996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5B0-4754-90C3-D60C68A0CF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93709040"/>
        <c:axId val="293707792"/>
      </c:barChart>
      <c:catAx>
        <c:axId val="293709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7792"/>
        <c:crosses val="autoZero"/>
        <c:auto val="1"/>
        <c:lblAlgn val="ctr"/>
        <c:lblOffset val="100"/>
        <c:noMultiLvlLbl val="0"/>
      </c:catAx>
      <c:valAx>
        <c:axId val="293707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37090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8.xml><?xml version="1.0" encoding="utf-8"?>
<cs:colorStyle xmlns:cs="http://schemas.microsoft.com/office/drawing/2012/chartStyle" xmlns:a="http://schemas.openxmlformats.org/drawingml/2006/main" meth="withinLinear" id="19">
  <a:schemeClr val="accent6"/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46AAF-12A8-4624-8EDF-DCD94EB31EC8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101410-6C15-4D5A-8C58-45F0BF97249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279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89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96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3987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195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7633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0251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128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8213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875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739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9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1536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113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165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273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975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9679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42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1610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975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648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3472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0509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4908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2229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93554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15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686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3472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495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306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6484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4155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48254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7786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565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370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7765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1048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2903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203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81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3448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728282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43626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3132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8020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77014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047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245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49244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024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508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8857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888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101410-6C15-4D5A-8C58-45F0BF97249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3145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4CA56-C766-4643-9C49-0B5937DF92E1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4CA56-C766-4643-9C49-0B5937DF92E1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31A4B-E62A-4F8E-837E-E9B10A41F2C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9.xml"/><Relationship Id="rId3" Type="http://schemas.openxmlformats.org/officeDocument/2006/relationships/chart" Target="../charts/chart14.xml"/><Relationship Id="rId7" Type="http://schemas.openxmlformats.org/officeDocument/2006/relationships/chart" Target="../charts/chart18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4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Relationship Id="rId9" Type="http://schemas.openxmlformats.org/officeDocument/2006/relationships/chart" Target="../charts/chart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7" Type="http://schemas.openxmlformats.org/officeDocument/2006/relationships/chart" Target="../charts/chart25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4.xml"/><Relationship Id="rId5" Type="http://schemas.openxmlformats.org/officeDocument/2006/relationships/chart" Target="../charts/chart23.xml"/><Relationship Id="rId4" Type="http://schemas.openxmlformats.org/officeDocument/2006/relationships/chart" Target="../charts/chart2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7" Type="http://schemas.openxmlformats.org/officeDocument/2006/relationships/chart" Target="../charts/chart30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4.xml"/><Relationship Id="rId5" Type="http://schemas.openxmlformats.org/officeDocument/2006/relationships/chart" Target="../charts/chart33.xml"/><Relationship Id="rId4" Type="http://schemas.openxmlformats.org/officeDocument/2006/relationships/chart" Target="../charts/chart3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38.xml"/><Relationship Id="rId5" Type="http://schemas.openxmlformats.org/officeDocument/2006/relationships/chart" Target="../charts/chart37.xml"/><Relationship Id="rId4" Type="http://schemas.openxmlformats.org/officeDocument/2006/relationships/chart" Target="../charts/char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0.xml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3.xml"/><Relationship Id="rId5" Type="http://schemas.openxmlformats.org/officeDocument/2006/relationships/chart" Target="../charts/chart42.xml"/><Relationship Id="rId4" Type="http://schemas.openxmlformats.org/officeDocument/2006/relationships/chart" Target="../charts/chart4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7" Type="http://schemas.openxmlformats.org/officeDocument/2006/relationships/chart" Target="../charts/chart49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48.xml"/><Relationship Id="rId5" Type="http://schemas.openxmlformats.org/officeDocument/2006/relationships/chart" Target="../charts/chart47.xml"/><Relationship Id="rId4" Type="http://schemas.openxmlformats.org/officeDocument/2006/relationships/chart" Target="../charts/chart4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0.xml"/><Relationship Id="rId7" Type="http://schemas.openxmlformats.org/officeDocument/2006/relationships/chart" Target="../charts/chart5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3.xml"/><Relationship Id="rId5" Type="http://schemas.openxmlformats.org/officeDocument/2006/relationships/chart" Target="../charts/chart52.xml"/><Relationship Id="rId4" Type="http://schemas.openxmlformats.org/officeDocument/2006/relationships/chart" Target="../charts/char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7" Type="http://schemas.openxmlformats.org/officeDocument/2006/relationships/chart" Target="../charts/chart59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58.xml"/><Relationship Id="rId5" Type="http://schemas.openxmlformats.org/officeDocument/2006/relationships/chart" Target="../charts/chart57.xml"/><Relationship Id="rId4" Type="http://schemas.openxmlformats.org/officeDocument/2006/relationships/chart" Target="../charts/chart5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chart" Target="../charts/chart63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6.xml"/><Relationship Id="rId2" Type="http://schemas.openxmlformats.org/officeDocument/2006/relationships/chart" Target="../charts/chart65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68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/>
        </p:nvCxnSpPr>
        <p:spPr>
          <a:xfrm>
            <a:off x="3526403" y="3662934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3526403" y="4516020"/>
            <a:ext cx="5370286" cy="0"/>
          </a:xfrm>
          <a:prstGeom prst="line">
            <a:avLst/>
          </a:prstGeom>
          <a:ln>
            <a:solidFill>
              <a:srgbClr val="1BA0C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400129" y="3917539"/>
            <a:ext cx="22008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研究进展汇报</a:t>
            </a:r>
          </a:p>
        </p:txBody>
      </p:sp>
      <p:sp>
        <p:nvSpPr>
          <p:cNvPr id="20" name="矩形 19"/>
          <p:cNvSpPr/>
          <p:nvPr/>
        </p:nvSpPr>
        <p:spPr>
          <a:xfrm>
            <a:off x="7185999" y="5232290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4"/>
            <a:ext cx="2441455" cy="3223791"/>
            <a:chOff x="0" y="-2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28210" y="1172289"/>
              <a:ext cx="819483" cy="3282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492" y="1034189"/>
            <a:ext cx="2192108" cy="219210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23007" y="525573"/>
            <a:ext cx="3883835" cy="13134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/>
          <p:cNvSpPr/>
          <p:nvPr/>
        </p:nvSpPr>
        <p:spPr>
          <a:xfrm>
            <a:off x="1266973" y="525692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/>
          <p:cNvSpPr/>
          <p:nvPr/>
        </p:nvSpPr>
        <p:spPr>
          <a:xfrm>
            <a:off x="2189839" y="525693"/>
            <a:ext cx="504450" cy="12847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1205043" y="265692"/>
            <a:ext cx="8634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Repeat1</a:t>
            </a:r>
            <a:endParaRPr lang="zh-CN" altLang="en-US" sz="12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110384" y="266422"/>
            <a:ext cx="967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/>
              <a:t>Repeat2</a:t>
            </a:r>
            <a:endParaRPr lang="zh-CN" altLang="en-US" sz="1200" b="1" dirty="0"/>
          </a:p>
        </p:txBody>
      </p:sp>
      <p:sp>
        <p:nvSpPr>
          <p:cNvPr id="9" name="矩形 8"/>
          <p:cNvSpPr/>
          <p:nvPr/>
        </p:nvSpPr>
        <p:spPr>
          <a:xfrm>
            <a:off x="623012" y="2248547"/>
            <a:ext cx="3883836" cy="1322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1262910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85776" y="2248546"/>
            <a:ext cx="504450" cy="13220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278390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3" name="圆角矩形 12"/>
          <p:cNvSpPr/>
          <p:nvPr/>
        </p:nvSpPr>
        <p:spPr>
          <a:xfrm>
            <a:off x="1334206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13"/>
          <p:cNvSpPr/>
          <p:nvPr/>
        </p:nvSpPr>
        <p:spPr>
          <a:xfrm>
            <a:off x="1399764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14"/>
          <p:cNvSpPr/>
          <p:nvPr/>
        </p:nvSpPr>
        <p:spPr>
          <a:xfrm>
            <a:off x="1465275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圆角矩形 15"/>
          <p:cNvSpPr/>
          <p:nvPr/>
        </p:nvSpPr>
        <p:spPr>
          <a:xfrm>
            <a:off x="1568215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200024" y="74354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282512" y="856480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348069" y="967067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2413581" y="1086596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2489847" y="1206124"/>
            <a:ext cx="204446" cy="8915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1606926" y="132565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1665314" y="143424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1754077" y="156300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1835158" y="1694185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1893547" y="1808037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1982310" y="1942063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2040699" y="2055916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027023" y="752110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114997" y="86069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180481" y="98946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249924" y="1120642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3722109" y="75416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3799232" y="888189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3869261" y="1002041"/>
            <a:ext cx="204446" cy="8915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矩形 35"/>
          <p:cNvSpPr/>
          <p:nvPr/>
        </p:nvSpPr>
        <p:spPr>
          <a:xfrm>
            <a:off x="1753930" y="2248546"/>
            <a:ext cx="455105" cy="1322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bg1"/>
                </a:solidFill>
              </a:rPr>
              <a:t>XXX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cxnSp>
        <p:nvCxnSpPr>
          <p:cNvPr id="37" name="曲线连接符 3"/>
          <p:cNvCxnSpPr>
            <a:stCxn id="22" idx="3"/>
            <a:endCxn id="29" idx="1"/>
          </p:cNvCxnSpPr>
          <p:nvPr/>
        </p:nvCxnSpPr>
        <p:spPr>
          <a:xfrm flipV="1">
            <a:off x="1811368" y="798517"/>
            <a:ext cx="1223430" cy="573543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3"/>
            <a:endCxn id="18" idx="1"/>
          </p:cNvCxnSpPr>
          <p:nvPr/>
        </p:nvCxnSpPr>
        <p:spPr>
          <a:xfrm>
            <a:off x="1538649" y="902884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4" idx="3"/>
            <a:endCxn id="19" idx="1"/>
          </p:cNvCxnSpPr>
          <p:nvPr/>
        </p:nvCxnSpPr>
        <p:spPr>
          <a:xfrm>
            <a:off x="1604207" y="1013472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15" idx="3"/>
            <a:endCxn id="20" idx="1"/>
          </p:cNvCxnSpPr>
          <p:nvPr/>
        </p:nvCxnSpPr>
        <p:spPr>
          <a:xfrm>
            <a:off x="1669718" y="1133000"/>
            <a:ext cx="7516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6" idx="3"/>
            <a:endCxn id="21" idx="1"/>
          </p:cNvCxnSpPr>
          <p:nvPr/>
        </p:nvCxnSpPr>
        <p:spPr>
          <a:xfrm>
            <a:off x="1772656" y="1252529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2" idx="3"/>
            <a:endCxn id="17" idx="1"/>
          </p:cNvCxnSpPr>
          <p:nvPr/>
        </p:nvCxnSpPr>
        <p:spPr>
          <a:xfrm>
            <a:off x="1482832" y="789943"/>
            <a:ext cx="7249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曲线连接符 3"/>
          <p:cNvCxnSpPr>
            <a:stCxn id="23" idx="3"/>
            <a:endCxn id="30" idx="1"/>
          </p:cNvCxnSpPr>
          <p:nvPr/>
        </p:nvCxnSpPr>
        <p:spPr>
          <a:xfrm flipV="1">
            <a:off x="1869757" y="907106"/>
            <a:ext cx="1253016" cy="573543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曲线连接符 3"/>
          <p:cNvCxnSpPr>
            <a:stCxn id="24" idx="3"/>
            <a:endCxn id="31" idx="1"/>
          </p:cNvCxnSpPr>
          <p:nvPr/>
        </p:nvCxnSpPr>
        <p:spPr>
          <a:xfrm flipV="1">
            <a:off x="1958521" y="1035870"/>
            <a:ext cx="1229736" cy="573543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曲线连接符 3"/>
          <p:cNvCxnSpPr>
            <a:stCxn id="25" idx="3"/>
            <a:endCxn id="32" idx="1"/>
          </p:cNvCxnSpPr>
          <p:nvPr/>
        </p:nvCxnSpPr>
        <p:spPr>
          <a:xfrm flipV="1">
            <a:off x="2039600" y="1167049"/>
            <a:ext cx="1218099" cy="573543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6" name="曲线连接符 3"/>
          <p:cNvCxnSpPr>
            <a:stCxn id="26" idx="3"/>
            <a:endCxn id="33" idx="1"/>
          </p:cNvCxnSpPr>
          <p:nvPr/>
        </p:nvCxnSpPr>
        <p:spPr>
          <a:xfrm flipV="1">
            <a:off x="2097992" y="800570"/>
            <a:ext cx="1631895" cy="1053876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2186749" y="934597"/>
            <a:ext cx="1620256" cy="1053876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2245144" y="1048449"/>
            <a:ext cx="1631895" cy="1053876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5" idx="1"/>
            <a:endCxn id="12" idx="1"/>
          </p:cNvCxnSpPr>
          <p:nvPr/>
        </p:nvCxnSpPr>
        <p:spPr>
          <a:xfrm>
            <a:off x="1286164" y="592573"/>
            <a:ext cx="0" cy="1973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stCxn id="5" idx="3"/>
            <a:endCxn id="16" idx="3"/>
          </p:cNvCxnSpPr>
          <p:nvPr/>
        </p:nvCxnSpPr>
        <p:spPr>
          <a:xfrm>
            <a:off x="1771426" y="592571"/>
            <a:ext cx="1233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2207753" y="571559"/>
            <a:ext cx="50" cy="218385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6" idx="3"/>
            <a:endCxn id="21" idx="3"/>
          </p:cNvCxnSpPr>
          <p:nvPr/>
        </p:nvCxnSpPr>
        <p:spPr>
          <a:xfrm>
            <a:off x="2694285" y="592571"/>
            <a:ext cx="0" cy="659961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3015661" y="526461"/>
            <a:ext cx="438701" cy="13148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4" name="直接连接符 53"/>
          <p:cNvCxnSpPr>
            <a:stCxn id="53" idx="1"/>
            <a:endCxn id="29" idx="1"/>
          </p:cNvCxnSpPr>
          <p:nvPr/>
        </p:nvCxnSpPr>
        <p:spPr>
          <a:xfrm>
            <a:off x="3032353" y="594909"/>
            <a:ext cx="2445" cy="20361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5" name="直接连接符 54"/>
          <p:cNvCxnSpPr>
            <a:stCxn id="53" idx="3"/>
            <a:endCxn id="32" idx="3"/>
          </p:cNvCxnSpPr>
          <p:nvPr/>
        </p:nvCxnSpPr>
        <p:spPr>
          <a:xfrm>
            <a:off x="3454367" y="594906"/>
            <a:ext cx="1" cy="57214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3716288" y="526762"/>
            <a:ext cx="357416" cy="1311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7" name="直接连接符 56"/>
          <p:cNvCxnSpPr>
            <a:stCxn id="56" idx="1"/>
            <a:endCxn id="33" idx="1"/>
          </p:cNvCxnSpPr>
          <p:nvPr/>
        </p:nvCxnSpPr>
        <p:spPr>
          <a:xfrm>
            <a:off x="3729882" y="595051"/>
            <a:ext cx="0" cy="20551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8" name="直接连接符 57"/>
          <p:cNvCxnSpPr>
            <a:stCxn id="56" idx="3"/>
            <a:endCxn id="35" idx="3"/>
          </p:cNvCxnSpPr>
          <p:nvPr/>
        </p:nvCxnSpPr>
        <p:spPr>
          <a:xfrm>
            <a:off x="4073701" y="595054"/>
            <a:ext cx="0" cy="4533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419100" y="249720"/>
            <a:ext cx="4178851" cy="223436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1" name="直接连接符 60"/>
          <p:cNvCxnSpPr/>
          <p:nvPr/>
        </p:nvCxnSpPr>
        <p:spPr>
          <a:xfrm>
            <a:off x="5104243" y="2238224"/>
            <a:ext cx="4283334" cy="103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endCxn id="78" idx="0"/>
          </p:cNvCxnSpPr>
          <p:nvPr/>
        </p:nvCxnSpPr>
        <p:spPr>
          <a:xfrm>
            <a:off x="5104243" y="2238734"/>
            <a:ext cx="91599" cy="58885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endCxn id="79" idx="0"/>
          </p:cNvCxnSpPr>
          <p:nvPr/>
        </p:nvCxnSpPr>
        <p:spPr>
          <a:xfrm>
            <a:off x="5488097" y="2243851"/>
            <a:ext cx="229527" cy="578423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endCxn id="81" idx="0"/>
          </p:cNvCxnSpPr>
          <p:nvPr/>
        </p:nvCxnSpPr>
        <p:spPr>
          <a:xfrm>
            <a:off x="5864207" y="2243415"/>
            <a:ext cx="297938" cy="582811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>
            <a:endCxn id="83" idx="0"/>
          </p:cNvCxnSpPr>
          <p:nvPr/>
        </p:nvCxnSpPr>
        <p:spPr>
          <a:xfrm>
            <a:off x="6708760" y="2240390"/>
            <a:ext cx="389722" cy="57942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endCxn id="82" idx="0"/>
          </p:cNvCxnSpPr>
          <p:nvPr/>
        </p:nvCxnSpPr>
        <p:spPr>
          <a:xfrm>
            <a:off x="6047140" y="2246643"/>
            <a:ext cx="492072" cy="5748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5082049" y="2858995"/>
            <a:ext cx="4692156" cy="4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endCxn id="80" idx="0"/>
          </p:cNvCxnSpPr>
          <p:nvPr/>
        </p:nvCxnSpPr>
        <p:spPr>
          <a:xfrm>
            <a:off x="5351082" y="2238734"/>
            <a:ext cx="208838" cy="58749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4801863" y="2431371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70" name="文本框 69"/>
          <p:cNvSpPr txBox="1"/>
          <p:nvPr/>
        </p:nvSpPr>
        <p:spPr>
          <a:xfrm>
            <a:off x="5731942" y="24300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71" name="文本框 70"/>
          <p:cNvSpPr txBox="1"/>
          <p:nvPr/>
        </p:nvSpPr>
        <p:spPr>
          <a:xfrm>
            <a:off x="6471173" y="244444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72" name="直接箭头连接符 71"/>
          <p:cNvCxnSpPr>
            <a:endCxn id="84" idx="0"/>
          </p:cNvCxnSpPr>
          <p:nvPr/>
        </p:nvCxnSpPr>
        <p:spPr>
          <a:xfrm flipH="1">
            <a:off x="7917308" y="2248056"/>
            <a:ext cx="123052" cy="57817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endCxn id="85" idx="0"/>
          </p:cNvCxnSpPr>
          <p:nvPr/>
        </p:nvCxnSpPr>
        <p:spPr>
          <a:xfrm flipH="1">
            <a:off x="8597009" y="2248056"/>
            <a:ext cx="59338" cy="5765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279954" y="2437318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9049544" y="3163896"/>
            <a:ext cx="724661" cy="44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8780221" y="3233950"/>
            <a:ext cx="5847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start</a:t>
            </a:r>
            <a:endParaRPr lang="zh-CN" altLang="en-US" sz="1200" dirty="0"/>
          </a:p>
        </p:txBody>
      </p:sp>
      <p:sp>
        <p:nvSpPr>
          <p:cNvPr id="77" name="文本框 76"/>
          <p:cNvSpPr txBox="1"/>
          <p:nvPr/>
        </p:nvSpPr>
        <p:spPr>
          <a:xfrm>
            <a:off x="9685808" y="3235317"/>
            <a:ext cx="777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end</a:t>
            </a:r>
            <a:endParaRPr lang="zh-CN" altLang="en-US" sz="1200" dirty="0"/>
          </a:p>
        </p:txBody>
      </p:sp>
      <p:sp>
        <p:nvSpPr>
          <p:cNvPr id="78" name="矩形 77"/>
          <p:cNvSpPr/>
          <p:nvPr/>
        </p:nvSpPr>
        <p:spPr>
          <a:xfrm>
            <a:off x="5033778" y="2827585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s1</a:t>
            </a:r>
            <a:endParaRPr lang="zh-CN" altLang="en-US" sz="1200" dirty="0"/>
          </a:p>
        </p:txBody>
      </p:sp>
      <p:sp>
        <p:nvSpPr>
          <p:cNvPr id="79" name="矩形 78"/>
          <p:cNvSpPr/>
          <p:nvPr/>
        </p:nvSpPr>
        <p:spPr>
          <a:xfrm>
            <a:off x="5547545" y="2822274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e1</a:t>
            </a:r>
            <a:endParaRPr lang="zh-CN" altLang="en-US" sz="1200" dirty="0"/>
          </a:p>
        </p:txBody>
      </p:sp>
      <p:sp>
        <p:nvSpPr>
          <p:cNvPr id="80" name="矩形 79"/>
          <p:cNvSpPr/>
          <p:nvPr/>
        </p:nvSpPr>
        <p:spPr>
          <a:xfrm>
            <a:off x="5397856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s2</a:t>
            </a:r>
            <a:endParaRPr lang="zh-CN" altLang="en-US" sz="1200" dirty="0"/>
          </a:p>
        </p:txBody>
      </p:sp>
      <p:sp>
        <p:nvSpPr>
          <p:cNvPr id="81" name="矩形 80"/>
          <p:cNvSpPr/>
          <p:nvPr/>
        </p:nvSpPr>
        <p:spPr>
          <a:xfrm>
            <a:off x="5992066" y="2826226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e2</a:t>
            </a:r>
            <a:endParaRPr lang="zh-CN" altLang="en-US" sz="1200" dirty="0"/>
          </a:p>
        </p:txBody>
      </p:sp>
      <p:sp>
        <p:nvSpPr>
          <p:cNvPr id="82" name="矩形 81"/>
          <p:cNvSpPr/>
          <p:nvPr/>
        </p:nvSpPr>
        <p:spPr>
          <a:xfrm>
            <a:off x="6377148" y="2821503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s3</a:t>
            </a:r>
            <a:endParaRPr lang="zh-CN" altLang="en-US" sz="1200" dirty="0"/>
          </a:p>
        </p:txBody>
      </p:sp>
      <p:sp>
        <p:nvSpPr>
          <p:cNvPr id="83" name="矩形 82"/>
          <p:cNvSpPr/>
          <p:nvPr/>
        </p:nvSpPr>
        <p:spPr>
          <a:xfrm>
            <a:off x="6928403" y="2819810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e3</a:t>
            </a:r>
            <a:endParaRPr lang="zh-CN" altLang="en-US" sz="1200" dirty="0"/>
          </a:p>
        </p:txBody>
      </p:sp>
      <p:sp>
        <p:nvSpPr>
          <p:cNvPr id="84" name="矩形 83"/>
          <p:cNvSpPr/>
          <p:nvPr/>
        </p:nvSpPr>
        <p:spPr>
          <a:xfrm>
            <a:off x="7755244" y="2826226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s5</a:t>
            </a:r>
            <a:endParaRPr lang="zh-CN" altLang="en-US" sz="1200" dirty="0"/>
          </a:p>
        </p:txBody>
      </p:sp>
      <p:sp>
        <p:nvSpPr>
          <p:cNvPr id="85" name="矩形 84"/>
          <p:cNvSpPr/>
          <p:nvPr/>
        </p:nvSpPr>
        <p:spPr>
          <a:xfrm>
            <a:off x="8426930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e5</a:t>
            </a:r>
            <a:endParaRPr lang="zh-CN" altLang="en-US" sz="1200" dirty="0"/>
          </a:p>
        </p:txBody>
      </p:sp>
      <p:sp>
        <p:nvSpPr>
          <p:cNvPr id="86" name="文本框 85"/>
          <p:cNvSpPr txBox="1"/>
          <p:nvPr/>
        </p:nvSpPr>
        <p:spPr>
          <a:xfrm>
            <a:off x="9299100" y="1822946"/>
            <a:ext cx="21366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Query candidate repeat</a:t>
            </a:r>
          </a:p>
        </p:txBody>
      </p:sp>
      <p:cxnSp>
        <p:nvCxnSpPr>
          <p:cNvPr id="87" name="直接箭头连接符 86"/>
          <p:cNvCxnSpPr>
            <a:endCxn id="86" idx="1"/>
          </p:cNvCxnSpPr>
          <p:nvPr/>
        </p:nvCxnSpPr>
        <p:spPr>
          <a:xfrm flipV="1">
            <a:off x="8554612" y="1961446"/>
            <a:ext cx="744488" cy="2238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/>
          <p:cNvSpPr txBox="1"/>
          <p:nvPr/>
        </p:nvSpPr>
        <p:spPr>
          <a:xfrm>
            <a:off x="9869802" y="2469177"/>
            <a:ext cx="1781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Target candidate </a:t>
            </a:r>
            <a:r>
              <a:rPr lang="en-US" altLang="zh-CN" sz="1200" dirty="0"/>
              <a:t>repeat</a:t>
            </a:r>
          </a:p>
        </p:txBody>
      </p:sp>
      <p:sp>
        <p:nvSpPr>
          <p:cNvPr id="89" name="文本框 88"/>
          <p:cNvSpPr txBox="1"/>
          <p:nvPr/>
        </p:nvSpPr>
        <p:spPr>
          <a:xfrm>
            <a:off x="10140448" y="3025396"/>
            <a:ext cx="813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direction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endCxn id="93" idx="0"/>
          </p:cNvCxnSpPr>
          <p:nvPr/>
        </p:nvCxnSpPr>
        <p:spPr>
          <a:xfrm flipH="1">
            <a:off x="6904929" y="2248056"/>
            <a:ext cx="40062" cy="575166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312274" y="2248056"/>
            <a:ext cx="860" cy="576535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/>
          <p:cNvSpPr txBox="1"/>
          <p:nvPr/>
        </p:nvSpPr>
        <p:spPr>
          <a:xfrm>
            <a:off x="7930630" y="2452675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93" name="矩形 92"/>
          <p:cNvSpPr/>
          <p:nvPr/>
        </p:nvSpPr>
        <p:spPr>
          <a:xfrm>
            <a:off x="6742865" y="2823222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s4</a:t>
            </a:r>
            <a:endParaRPr lang="zh-CN" altLang="en-US" sz="1200" dirty="0"/>
          </a:p>
        </p:txBody>
      </p:sp>
      <p:sp>
        <p:nvSpPr>
          <p:cNvPr id="94" name="矩形 93"/>
          <p:cNvSpPr/>
          <p:nvPr/>
        </p:nvSpPr>
        <p:spPr>
          <a:xfrm>
            <a:off x="7143055" y="2824591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e4</a:t>
            </a:r>
            <a:endParaRPr lang="zh-CN" altLang="en-US" sz="1200" dirty="0"/>
          </a:p>
        </p:txBody>
      </p:sp>
      <p:cxnSp>
        <p:nvCxnSpPr>
          <p:cNvPr id="95" name="直接箭头连接符 94"/>
          <p:cNvCxnSpPr>
            <a:endCxn id="98" idx="0"/>
          </p:cNvCxnSpPr>
          <p:nvPr/>
        </p:nvCxnSpPr>
        <p:spPr>
          <a:xfrm>
            <a:off x="8338923" y="2250939"/>
            <a:ext cx="53429" cy="57365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>
            <a:endCxn id="99" idx="0"/>
          </p:cNvCxnSpPr>
          <p:nvPr/>
        </p:nvCxnSpPr>
        <p:spPr>
          <a:xfrm>
            <a:off x="8869264" y="2249568"/>
            <a:ext cx="81036" cy="582765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文本框 96"/>
          <p:cNvSpPr txBox="1"/>
          <p:nvPr/>
        </p:nvSpPr>
        <p:spPr>
          <a:xfrm>
            <a:off x="8998455" y="2472092"/>
            <a:ext cx="199942" cy="181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sp>
        <p:nvSpPr>
          <p:cNvPr id="98" name="矩形 97"/>
          <p:cNvSpPr/>
          <p:nvPr/>
        </p:nvSpPr>
        <p:spPr>
          <a:xfrm>
            <a:off x="8230288" y="2824591"/>
            <a:ext cx="3241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 smtClean="0"/>
              <a:t>s6</a:t>
            </a:r>
            <a:endParaRPr lang="zh-CN" altLang="en-US" sz="1200" dirty="0"/>
          </a:p>
        </p:txBody>
      </p:sp>
      <p:sp>
        <p:nvSpPr>
          <p:cNvPr id="99" name="矩形 98"/>
          <p:cNvSpPr/>
          <p:nvPr/>
        </p:nvSpPr>
        <p:spPr>
          <a:xfrm>
            <a:off x="8780221" y="2832333"/>
            <a:ext cx="3401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/>
              <a:t>e</a:t>
            </a:r>
            <a:r>
              <a:rPr lang="en-US" altLang="zh-CN" sz="1200" dirty="0" smtClean="0"/>
              <a:t>6</a:t>
            </a:r>
            <a:endParaRPr lang="zh-CN" altLang="en-US" sz="1200" dirty="0"/>
          </a:p>
        </p:txBody>
      </p:sp>
      <p:sp>
        <p:nvSpPr>
          <p:cNvPr id="100" name="左大括号 99"/>
          <p:cNvSpPr/>
          <p:nvPr/>
        </p:nvSpPr>
        <p:spPr>
          <a:xfrm rot="5400000">
            <a:off x="7628413" y="1794952"/>
            <a:ext cx="99497" cy="7280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文本框 100"/>
          <p:cNvSpPr txBox="1"/>
          <p:nvPr/>
        </p:nvSpPr>
        <p:spPr>
          <a:xfrm>
            <a:off x="7260113" y="1764336"/>
            <a:ext cx="1135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s5-e4 &gt; p</a:t>
            </a:r>
          </a:p>
        </p:txBody>
      </p:sp>
      <p:sp>
        <p:nvSpPr>
          <p:cNvPr id="102" name="文本框 101"/>
          <p:cNvSpPr txBox="1"/>
          <p:nvPr/>
        </p:nvSpPr>
        <p:spPr>
          <a:xfrm>
            <a:off x="6742865" y="3574006"/>
            <a:ext cx="371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03" name="文本框 102"/>
          <p:cNvSpPr txBox="1"/>
          <p:nvPr/>
        </p:nvSpPr>
        <p:spPr>
          <a:xfrm>
            <a:off x="7412464" y="3468087"/>
            <a:ext cx="342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04" name="文本框 103"/>
          <p:cNvSpPr txBox="1"/>
          <p:nvPr/>
        </p:nvSpPr>
        <p:spPr>
          <a:xfrm>
            <a:off x="8065392" y="3548541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sp>
        <p:nvSpPr>
          <p:cNvPr id="105" name="文本框 104"/>
          <p:cNvSpPr txBox="1"/>
          <p:nvPr/>
        </p:nvSpPr>
        <p:spPr>
          <a:xfrm>
            <a:off x="8065392" y="4116809"/>
            <a:ext cx="361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106" name="文本框 105"/>
          <p:cNvSpPr txBox="1"/>
          <p:nvPr/>
        </p:nvSpPr>
        <p:spPr>
          <a:xfrm>
            <a:off x="6761488" y="4149745"/>
            <a:ext cx="340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7411996" y="4361531"/>
            <a:ext cx="343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cxnSp>
        <p:nvCxnSpPr>
          <p:cNvPr id="108" name="直接箭头连接符 107"/>
          <p:cNvCxnSpPr>
            <a:stCxn id="102" idx="3"/>
            <a:endCxn id="103" idx="1"/>
          </p:cNvCxnSpPr>
          <p:nvPr/>
        </p:nvCxnSpPr>
        <p:spPr>
          <a:xfrm flipV="1">
            <a:off x="7114165" y="3621976"/>
            <a:ext cx="298299" cy="10591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3" idx="3"/>
            <a:endCxn id="104" idx="1"/>
          </p:cNvCxnSpPr>
          <p:nvPr/>
        </p:nvCxnSpPr>
        <p:spPr>
          <a:xfrm>
            <a:off x="7755244" y="3589593"/>
            <a:ext cx="310148" cy="11283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04" idx="2"/>
            <a:endCxn id="105" idx="0"/>
          </p:cNvCxnSpPr>
          <p:nvPr/>
        </p:nvCxnSpPr>
        <p:spPr>
          <a:xfrm>
            <a:off x="8246161" y="3856318"/>
            <a:ext cx="0" cy="26049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/>
          <p:nvPr/>
        </p:nvCxnSpPr>
        <p:spPr>
          <a:xfrm>
            <a:off x="7102452" y="4356925"/>
            <a:ext cx="309544" cy="21178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任意多边形 111"/>
          <p:cNvSpPr/>
          <p:nvPr/>
        </p:nvSpPr>
        <p:spPr>
          <a:xfrm>
            <a:off x="7132953" y="3744944"/>
            <a:ext cx="873245" cy="49450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3" name="直接连接符 112"/>
          <p:cNvCxnSpPr/>
          <p:nvPr/>
        </p:nvCxnSpPr>
        <p:spPr>
          <a:xfrm>
            <a:off x="7134541" y="4207779"/>
            <a:ext cx="284893" cy="197063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4" name="矩形 113"/>
          <p:cNvSpPr/>
          <p:nvPr/>
        </p:nvSpPr>
        <p:spPr>
          <a:xfrm>
            <a:off x="4954521" y="5110576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15" name="矩形 114"/>
          <p:cNvSpPr/>
          <p:nvPr/>
        </p:nvSpPr>
        <p:spPr>
          <a:xfrm>
            <a:off x="7132953" y="5109110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e4</a:t>
            </a:r>
            <a:endParaRPr lang="zh-CN" altLang="en-US" sz="1400" dirty="0"/>
          </a:p>
        </p:txBody>
      </p:sp>
      <p:sp>
        <p:nvSpPr>
          <p:cNvPr id="116" name="矩形 115"/>
          <p:cNvSpPr/>
          <p:nvPr/>
        </p:nvSpPr>
        <p:spPr>
          <a:xfrm>
            <a:off x="7739149" y="5111069"/>
            <a:ext cx="196642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s5</a:t>
            </a:r>
            <a:endParaRPr lang="zh-CN" altLang="en-US" sz="1400" dirty="0"/>
          </a:p>
        </p:txBody>
      </p:sp>
      <p:sp>
        <p:nvSpPr>
          <p:cNvPr id="117" name="矩形 116"/>
          <p:cNvSpPr/>
          <p:nvPr/>
        </p:nvSpPr>
        <p:spPr>
          <a:xfrm>
            <a:off x="8799052" y="5100186"/>
            <a:ext cx="207556" cy="181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dirty="0" smtClean="0"/>
              <a:t>6</a:t>
            </a:r>
            <a:endParaRPr lang="zh-CN" altLang="en-US" sz="1400" dirty="0"/>
          </a:p>
        </p:txBody>
      </p:sp>
      <p:cxnSp>
        <p:nvCxnSpPr>
          <p:cNvPr id="118" name="直接箭头连接符 117"/>
          <p:cNvCxnSpPr/>
          <p:nvPr/>
        </p:nvCxnSpPr>
        <p:spPr>
          <a:xfrm>
            <a:off x="7529912" y="3121318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>
            <a:off x="7527123" y="4681701"/>
            <a:ext cx="0" cy="33724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矩形 119"/>
          <p:cNvSpPr/>
          <p:nvPr/>
        </p:nvSpPr>
        <p:spPr>
          <a:xfrm>
            <a:off x="5038754" y="5043262"/>
            <a:ext cx="2205997" cy="8684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1" name="矩形 120"/>
          <p:cNvSpPr/>
          <p:nvPr/>
        </p:nvSpPr>
        <p:spPr>
          <a:xfrm>
            <a:off x="7815387" y="5041411"/>
            <a:ext cx="1049623" cy="9054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" name="文本框 121"/>
          <p:cNvSpPr txBox="1"/>
          <p:nvPr/>
        </p:nvSpPr>
        <p:spPr>
          <a:xfrm>
            <a:off x="9758073" y="4972839"/>
            <a:ext cx="1223116" cy="218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cxnSp>
        <p:nvCxnSpPr>
          <p:cNvPr id="223" name="直接箭头连接符 222"/>
          <p:cNvCxnSpPr/>
          <p:nvPr/>
        </p:nvCxnSpPr>
        <p:spPr>
          <a:xfrm flipV="1">
            <a:off x="9691864" y="2623399"/>
            <a:ext cx="177938" cy="2198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34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3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我的方法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439014" y="310334"/>
            <a:ext cx="6214656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利用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覆盖的方法找出候选重复区域，减少序列自比对的计算量。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将候选重复区域进行自比对，获取能代表候选重复区域的最长序列集合。这一步能够基本上确定序列的边界，并且能够有效的解决候选重复区域中包含多个</a:t>
            </a:r>
            <a:r>
              <a:rPr lang="en-US" altLang="zh-CN" dirty="0" smtClean="0"/>
              <a:t>TE</a:t>
            </a:r>
            <a:r>
              <a:rPr lang="zh-CN" altLang="en-US" dirty="0" smtClean="0"/>
              <a:t>的情况。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初步过滤假阳性序列。</a:t>
            </a:r>
            <a:r>
              <a:rPr lang="en-US" altLang="zh-CN" dirty="0" smtClean="0"/>
              <a:t>1.</a:t>
            </a:r>
            <a:r>
              <a:rPr lang="zh-CN" altLang="en-US" dirty="0" smtClean="0"/>
              <a:t>过滤掉串联重复。 </a:t>
            </a:r>
            <a:r>
              <a:rPr lang="en-US" altLang="zh-CN" dirty="0" smtClean="0"/>
              <a:t>2.</a:t>
            </a:r>
            <a:r>
              <a:rPr lang="zh-CN" altLang="en-US" dirty="0" smtClean="0"/>
              <a:t>过滤掉拷贝数</a:t>
            </a:r>
            <a:r>
              <a:rPr lang="en-US" altLang="zh-CN" dirty="0" smtClean="0"/>
              <a:t>&lt;3</a:t>
            </a:r>
            <a:r>
              <a:rPr lang="zh-CN" altLang="en-US" dirty="0" smtClean="0"/>
              <a:t>的序列（非重复序列和部分</a:t>
            </a:r>
            <a:r>
              <a:rPr lang="en-US" altLang="zh-CN" dirty="0" smtClean="0"/>
              <a:t>segmental duplication</a:t>
            </a:r>
            <a:r>
              <a:rPr lang="zh-CN" altLang="en-US" dirty="0" smtClean="0"/>
              <a:t>）。</a:t>
            </a:r>
            <a:r>
              <a:rPr lang="en-US" altLang="zh-CN" dirty="0" smtClean="0"/>
              <a:t>3.</a:t>
            </a:r>
            <a:r>
              <a:rPr lang="zh-CN" altLang="en-US" dirty="0" smtClean="0"/>
              <a:t>过滤掉</a:t>
            </a:r>
            <a:r>
              <a:rPr lang="en-US" altLang="zh-CN" dirty="0" smtClean="0"/>
              <a:t>TE</a:t>
            </a:r>
            <a:r>
              <a:rPr lang="zh-CN" altLang="en-US" dirty="0"/>
              <a:t>冗余</a:t>
            </a:r>
            <a:r>
              <a:rPr lang="zh-CN" altLang="en-US" dirty="0" smtClean="0"/>
              <a:t>序列（某条序列的</a:t>
            </a:r>
            <a:r>
              <a:rPr lang="en-US" altLang="zh-CN" dirty="0" smtClean="0"/>
              <a:t>99%</a:t>
            </a:r>
            <a:r>
              <a:rPr lang="zh-CN" altLang="en-US" dirty="0" smtClean="0"/>
              <a:t>都包含在另外一条序列中为冗余）。</a:t>
            </a:r>
            <a:endParaRPr lang="en-US" altLang="zh-CN" dirty="0" smtClean="0"/>
          </a:p>
          <a:p>
            <a:pPr marL="342900" indent="-342900">
              <a:buAutoNum type="alphaLcPeriod"/>
            </a:pPr>
            <a:endParaRPr lang="en-US" altLang="zh-CN" dirty="0" smtClean="0"/>
          </a:p>
          <a:p>
            <a:pPr marL="342900" indent="-342900">
              <a:buAutoNum type="alphaLcPeriod"/>
            </a:pPr>
            <a:r>
              <a:rPr lang="zh-CN" altLang="en-US" dirty="0" smtClean="0"/>
              <a:t>序列分类：</a:t>
            </a:r>
            <a:endParaRPr lang="en-US" altLang="zh-CN" dirty="0" smtClean="0"/>
          </a:p>
          <a:p>
            <a:r>
              <a:rPr lang="en-US" altLang="zh-CN" dirty="0" smtClean="0"/>
              <a:t>	1) </a:t>
            </a:r>
            <a:r>
              <a:rPr lang="zh-CN" altLang="en-US" dirty="0" smtClean="0"/>
              <a:t>与已知</a:t>
            </a:r>
            <a:r>
              <a:rPr lang="en-US" altLang="zh-CN" dirty="0" smtClean="0"/>
              <a:t>TE</a:t>
            </a:r>
            <a:r>
              <a:rPr lang="zh-CN" altLang="en-US" dirty="0" smtClean="0"/>
              <a:t>有高一致性，可确定序列的分类。</a:t>
            </a:r>
            <a:endParaRPr lang="en-US" altLang="zh-CN" dirty="0" smtClean="0"/>
          </a:p>
          <a:p>
            <a:r>
              <a:rPr lang="en-US" altLang="zh-CN" dirty="0" smtClean="0"/>
              <a:t>	2)</a:t>
            </a:r>
            <a:r>
              <a:rPr lang="zh-CN" altLang="en-US" dirty="0" smtClean="0"/>
              <a:t>有明显的</a:t>
            </a:r>
            <a:r>
              <a:rPr lang="en-US" altLang="zh-CN" dirty="0" smtClean="0"/>
              <a:t>LTR</a:t>
            </a:r>
            <a:r>
              <a:rPr lang="zh-CN" altLang="en-US" dirty="0" smtClean="0"/>
              <a:t>结构和</a:t>
            </a:r>
            <a:r>
              <a:rPr lang="en-US" altLang="zh-CN" dirty="0" smtClean="0"/>
              <a:t>TIR</a:t>
            </a:r>
            <a:r>
              <a:rPr lang="zh-CN" altLang="en-US" dirty="0" smtClean="0"/>
              <a:t>结构， 可进一步确定序列的边界，并对其进行分类。</a:t>
            </a:r>
            <a:endParaRPr lang="en-US" altLang="zh-CN" dirty="0" smtClean="0"/>
          </a:p>
          <a:p>
            <a:r>
              <a:rPr lang="en-US" altLang="zh-CN" dirty="0" smtClean="0"/>
              <a:t>	3)</a:t>
            </a:r>
            <a:r>
              <a:rPr lang="zh-CN" altLang="en-US" dirty="0"/>
              <a:t>与已知蛋白质编码序列具有较高一致性（</a:t>
            </a:r>
            <a:r>
              <a:rPr lang="en-US" altLang="zh-CN" dirty="0"/>
              <a:t>&gt;=80%</a:t>
            </a:r>
            <a:r>
              <a:rPr lang="zh-CN" altLang="en-US" dirty="0"/>
              <a:t>）的序列，也可对其进行分类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/>
              <a:t>	</a:t>
            </a:r>
            <a:r>
              <a:rPr lang="en-US" altLang="zh-CN" dirty="0" smtClean="0"/>
              <a:t>4</a:t>
            </a:r>
            <a:r>
              <a:rPr lang="en-US" altLang="zh-CN" dirty="0"/>
              <a:t>)</a:t>
            </a:r>
            <a:r>
              <a:rPr lang="zh-CN" altLang="en-US" dirty="0" smtClean="0"/>
              <a:t>对于不满足上述三种条件的序列，可认为是假阳性序列进行过滤。</a:t>
            </a:r>
            <a:endParaRPr lang="zh-CN" altLang="en-US" dirty="0"/>
          </a:p>
        </p:txBody>
      </p:sp>
      <p:sp>
        <p:nvSpPr>
          <p:cNvPr id="6" name="左大括号 5"/>
          <p:cNvSpPr/>
          <p:nvPr/>
        </p:nvSpPr>
        <p:spPr>
          <a:xfrm>
            <a:off x="3054649" y="1020405"/>
            <a:ext cx="384365" cy="8955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9552" y="1283512"/>
            <a:ext cx="1423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De novo</a:t>
            </a:r>
            <a:r>
              <a:rPr lang="zh-CN" altLang="en-US" dirty="0"/>
              <a:t>发现</a:t>
            </a:r>
          </a:p>
        </p:txBody>
      </p:sp>
      <p:sp>
        <p:nvSpPr>
          <p:cNvPr id="1728" name="矩形 1727"/>
          <p:cNvSpPr/>
          <p:nvPr/>
        </p:nvSpPr>
        <p:spPr>
          <a:xfrm>
            <a:off x="1652063" y="3473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过滤与分类</a:t>
            </a:r>
            <a:endParaRPr lang="zh-CN" altLang="en-US" dirty="0"/>
          </a:p>
        </p:txBody>
      </p:sp>
      <p:sp>
        <p:nvSpPr>
          <p:cNvPr id="68" name="左大括号 67"/>
          <p:cNvSpPr/>
          <p:nvPr/>
        </p:nvSpPr>
        <p:spPr>
          <a:xfrm>
            <a:off x="3054649" y="2955829"/>
            <a:ext cx="384365" cy="143937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59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 smtClean="0"/>
              <a:t>3</a:t>
            </a:r>
            <a:r>
              <a:rPr lang="en-US" altLang="zh-CN" sz="1400" dirty="0"/>
              <a:t>.</a:t>
            </a:r>
            <a:r>
              <a:rPr lang="en-US" altLang="zh-CN" sz="1400" dirty="0" smtClean="0"/>
              <a:t>1</a:t>
            </a:r>
            <a:endParaRPr lang="en-US" altLang="zh-CN" sz="1400" dirty="0"/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5359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Kmer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覆盖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132718" y="5655124"/>
            <a:ext cx="10714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可能会存在不是重复区的序列被当成重复区标记（重复边界不明），以及标记的重复区中实际包含多条</a:t>
            </a:r>
            <a:r>
              <a:rPr lang="en-US" altLang="zh-CN" dirty="0" smtClean="0"/>
              <a:t>TE</a:t>
            </a:r>
            <a:r>
              <a:rPr lang="zh-CN" altLang="en-US" dirty="0" smtClean="0"/>
              <a:t>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270972" y="887296"/>
            <a:ext cx="52978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Kmer</a:t>
            </a:r>
            <a:r>
              <a:rPr lang="zh-CN" altLang="en-US" dirty="0"/>
              <a:t>覆盖的方法发现候选重复区域，减少搜索范围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2380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1355939" y="1846049"/>
            <a:ext cx="6763315" cy="17461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/>
        </p:nvSpPr>
        <p:spPr>
          <a:xfrm>
            <a:off x="2477343" y="1846207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0" name="矩形 9"/>
          <p:cNvSpPr/>
          <p:nvPr/>
        </p:nvSpPr>
        <p:spPr>
          <a:xfrm>
            <a:off x="4084422" y="1846208"/>
            <a:ext cx="878449" cy="1708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2369497" y="1500544"/>
            <a:ext cx="1503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Repeat1</a:t>
            </a:r>
            <a:endParaRPr lang="zh-CN" altLang="en-US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010764" y="1481245"/>
            <a:ext cx="1684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Repeat2</a:t>
            </a:r>
            <a:endParaRPr lang="zh-CN" altLang="en-US" b="1" dirty="0"/>
          </a:p>
        </p:txBody>
      </p:sp>
      <p:sp>
        <p:nvSpPr>
          <p:cNvPr id="13" name="圆角矩形 12"/>
          <p:cNvSpPr/>
          <p:nvPr/>
        </p:nvSpPr>
        <p:spPr>
          <a:xfrm>
            <a:off x="1355947" y="4136695"/>
            <a:ext cx="6763316" cy="17576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矩形 13"/>
          <p:cNvSpPr/>
          <p:nvPr/>
        </p:nvSpPr>
        <p:spPr>
          <a:xfrm>
            <a:off x="2470267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077346" y="4136694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2497224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16"/>
          <p:cNvSpPr/>
          <p:nvPr/>
        </p:nvSpPr>
        <p:spPr>
          <a:xfrm>
            <a:off x="2594422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17"/>
          <p:cNvSpPr/>
          <p:nvPr/>
        </p:nvSpPr>
        <p:spPr>
          <a:xfrm>
            <a:off x="270858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18"/>
          <p:cNvSpPr/>
          <p:nvPr/>
        </p:nvSpPr>
        <p:spPr>
          <a:xfrm>
            <a:off x="2822665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19"/>
          <p:cNvSpPr/>
          <p:nvPr/>
        </p:nvSpPr>
        <p:spPr>
          <a:xfrm>
            <a:off x="3001925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" name="圆角矩形 20"/>
          <p:cNvSpPr/>
          <p:nvPr/>
        </p:nvSpPr>
        <p:spPr>
          <a:xfrm>
            <a:off x="4102159" y="2135830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21"/>
          <p:cNvSpPr/>
          <p:nvPr/>
        </p:nvSpPr>
        <p:spPr>
          <a:xfrm>
            <a:off x="4245803" y="2285981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" name="圆角矩形 22"/>
          <p:cNvSpPr/>
          <p:nvPr/>
        </p:nvSpPr>
        <p:spPr>
          <a:xfrm>
            <a:off x="4359964" y="243300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4" name="圆角矩形 23"/>
          <p:cNvSpPr/>
          <p:nvPr/>
        </p:nvSpPr>
        <p:spPr>
          <a:xfrm>
            <a:off x="4474046" y="259191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" name="圆角矩形 24"/>
          <p:cNvSpPr/>
          <p:nvPr/>
        </p:nvSpPr>
        <p:spPr>
          <a:xfrm>
            <a:off x="4606857" y="2750823"/>
            <a:ext cx="356022" cy="11852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6" name="圆角矩形 25"/>
          <p:cNvSpPr/>
          <p:nvPr/>
        </p:nvSpPr>
        <p:spPr>
          <a:xfrm>
            <a:off x="3069336" y="290973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圆角矩形 26"/>
          <p:cNvSpPr/>
          <p:nvPr/>
        </p:nvSpPr>
        <p:spPr>
          <a:xfrm>
            <a:off x="3171014" y="305410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圆角矩形 27"/>
          <p:cNvSpPr/>
          <p:nvPr/>
        </p:nvSpPr>
        <p:spPr>
          <a:xfrm>
            <a:off x="3325586" y="322528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圆角矩形 28"/>
          <p:cNvSpPr/>
          <p:nvPr/>
        </p:nvSpPr>
        <p:spPr>
          <a:xfrm>
            <a:off x="3466781" y="3399686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29"/>
          <p:cNvSpPr/>
          <p:nvPr/>
        </p:nvSpPr>
        <p:spPr>
          <a:xfrm>
            <a:off x="3568459" y="355105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3723031" y="3729234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圆角矩形 31"/>
          <p:cNvSpPr/>
          <p:nvPr/>
        </p:nvSpPr>
        <p:spPr>
          <a:xfrm>
            <a:off x="3824710" y="3880598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" name="圆角矩形 32"/>
          <p:cNvSpPr/>
          <p:nvPr/>
        </p:nvSpPr>
        <p:spPr>
          <a:xfrm>
            <a:off x="5542296" y="2147223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4" name="圆角矩形 33"/>
          <p:cNvSpPr/>
          <p:nvPr/>
        </p:nvSpPr>
        <p:spPr>
          <a:xfrm>
            <a:off x="5695494" y="229159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5" name="圆角矩形 34"/>
          <p:cNvSpPr/>
          <p:nvPr/>
        </p:nvSpPr>
        <p:spPr>
          <a:xfrm>
            <a:off x="5809528" y="24627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6" name="圆角矩形 35"/>
          <p:cNvSpPr/>
          <p:nvPr/>
        </p:nvSpPr>
        <p:spPr>
          <a:xfrm>
            <a:off x="5930456" y="263717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7" name="圆角矩形 36"/>
          <p:cNvSpPr/>
          <p:nvPr/>
        </p:nvSpPr>
        <p:spPr>
          <a:xfrm>
            <a:off x="6752719" y="2149951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6887021" y="2328137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7008970" y="2479500"/>
            <a:ext cx="356022" cy="11852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矩形 39"/>
          <p:cNvSpPr/>
          <p:nvPr/>
        </p:nvSpPr>
        <p:spPr>
          <a:xfrm>
            <a:off x="3325330" y="4136694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41" name="曲线连接符 3"/>
          <p:cNvCxnSpPr>
            <a:stCxn id="26" idx="3"/>
            <a:endCxn id="33" idx="1"/>
          </p:cNvCxnSpPr>
          <p:nvPr/>
        </p:nvCxnSpPr>
        <p:spPr>
          <a:xfrm flipV="1">
            <a:off x="3425352" y="2208920"/>
            <a:ext cx="2130483" cy="76251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17" idx="3"/>
            <a:endCxn id="22" idx="1"/>
          </p:cNvCxnSpPr>
          <p:nvPr/>
        </p:nvCxnSpPr>
        <p:spPr>
          <a:xfrm>
            <a:off x="2950439" y="2347674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18" idx="3"/>
            <a:endCxn id="23" idx="1"/>
          </p:cNvCxnSpPr>
          <p:nvPr/>
        </p:nvCxnSpPr>
        <p:spPr>
          <a:xfrm>
            <a:off x="3064602" y="2494697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9" idx="3"/>
            <a:endCxn id="24" idx="1"/>
          </p:cNvCxnSpPr>
          <p:nvPr/>
        </p:nvCxnSpPr>
        <p:spPr>
          <a:xfrm>
            <a:off x="3178682" y="2653606"/>
            <a:ext cx="13089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20" idx="3"/>
            <a:endCxn id="25" idx="1"/>
          </p:cNvCxnSpPr>
          <p:nvPr/>
        </p:nvCxnSpPr>
        <p:spPr>
          <a:xfrm>
            <a:off x="3357940" y="2812517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6" idx="3"/>
            <a:endCxn id="21" idx="1"/>
          </p:cNvCxnSpPr>
          <p:nvPr/>
        </p:nvCxnSpPr>
        <p:spPr>
          <a:xfrm>
            <a:off x="2853240" y="2197522"/>
            <a:ext cx="12624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7" name="曲线连接符 3"/>
          <p:cNvCxnSpPr>
            <a:stCxn id="27" idx="3"/>
            <a:endCxn id="34" idx="1"/>
          </p:cNvCxnSpPr>
          <p:nvPr/>
        </p:nvCxnSpPr>
        <p:spPr>
          <a:xfrm flipV="1">
            <a:off x="3527031" y="2353286"/>
            <a:ext cx="2182003" cy="76251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曲线连接符 3"/>
          <p:cNvCxnSpPr>
            <a:stCxn id="28" idx="3"/>
            <a:endCxn id="35" idx="1"/>
          </p:cNvCxnSpPr>
          <p:nvPr/>
        </p:nvCxnSpPr>
        <p:spPr>
          <a:xfrm flipV="1">
            <a:off x="3681605" y="2524475"/>
            <a:ext cx="2141464" cy="76251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曲线连接符 3"/>
          <p:cNvCxnSpPr>
            <a:stCxn id="29" idx="3"/>
            <a:endCxn id="36" idx="1"/>
          </p:cNvCxnSpPr>
          <p:nvPr/>
        </p:nvCxnSpPr>
        <p:spPr>
          <a:xfrm flipV="1">
            <a:off x="3822795" y="2698873"/>
            <a:ext cx="2121199" cy="76251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曲线连接符 3"/>
          <p:cNvCxnSpPr>
            <a:stCxn id="30" idx="3"/>
            <a:endCxn id="37" idx="1"/>
          </p:cNvCxnSpPr>
          <p:nvPr/>
        </p:nvCxnSpPr>
        <p:spPr>
          <a:xfrm flipV="1">
            <a:off x="3924480" y="2211650"/>
            <a:ext cx="2841784" cy="1401099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曲线连接符 3"/>
          <p:cNvCxnSpPr>
            <a:stCxn id="31" idx="3"/>
            <a:endCxn id="38" idx="1"/>
          </p:cNvCxnSpPr>
          <p:nvPr/>
        </p:nvCxnSpPr>
        <p:spPr>
          <a:xfrm flipV="1">
            <a:off x="4079041" y="2389835"/>
            <a:ext cx="2821516" cy="1401099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2" name="曲线连接符 3"/>
          <p:cNvCxnSpPr>
            <a:stCxn id="32" idx="3"/>
            <a:endCxn id="39" idx="1"/>
          </p:cNvCxnSpPr>
          <p:nvPr/>
        </p:nvCxnSpPr>
        <p:spPr>
          <a:xfrm flipV="1">
            <a:off x="4180731" y="2541198"/>
            <a:ext cx="2841784" cy="1401099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9" idx="1"/>
            <a:endCxn id="16" idx="1"/>
          </p:cNvCxnSpPr>
          <p:nvPr/>
        </p:nvCxnSpPr>
        <p:spPr>
          <a:xfrm>
            <a:off x="2510762" y="1935123"/>
            <a:ext cx="0" cy="26240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>
            <a:stCxn id="9" idx="3"/>
            <a:endCxn id="20" idx="3"/>
          </p:cNvCxnSpPr>
          <p:nvPr/>
        </p:nvCxnSpPr>
        <p:spPr>
          <a:xfrm>
            <a:off x="3355797" y="1935121"/>
            <a:ext cx="2148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4115618" y="1907186"/>
            <a:ext cx="87" cy="29033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stCxn id="10" idx="3"/>
            <a:endCxn id="25" idx="3"/>
          </p:cNvCxnSpPr>
          <p:nvPr/>
        </p:nvCxnSpPr>
        <p:spPr>
          <a:xfrm>
            <a:off x="4962865" y="1935121"/>
            <a:ext cx="0" cy="87740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5522510" y="1847230"/>
            <a:ext cx="763955" cy="17480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58" name="直接连接符 57"/>
          <p:cNvCxnSpPr>
            <a:stCxn id="57" idx="1"/>
            <a:endCxn id="33" idx="1"/>
          </p:cNvCxnSpPr>
          <p:nvPr/>
        </p:nvCxnSpPr>
        <p:spPr>
          <a:xfrm>
            <a:off x="5551577" y="1938229"/>
            <a:ext cx="4258" cy="270698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stCxn id="57" idx="3"/>
            <a:endCxn id="36" idx="3"/>
          </p:cNvCxnSpPr>
          <p:nvPr/>
        </p:nvCxnSpPr>
        <p:spPr>
          <a:xfrm>
            <a:off x="6286473" y="1938225"/>
            <a:ext cx="2" cy="760649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742582" y="1847630"/>
            <a:ext cx="622405" cy="174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61" name="直接连接符 60"/>
          <p:cNvCxnSpPr>
            <a:stCxn id="60" idx="1"/>
            <a:endCxn id="37" idx="1"/>
          </p:cNvCxnSpPr>
          <p:nvPr/>
        </p:nvCxnSpPr>
        <p:spPr>
          <a:xfrm>
            <a:off x="6766255" y="1938418"/>
            <a:ext cx="0" cy="273232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60" idx="3"/>
            <a:endCxn id="39" idx="3"/>
          </p:cNvCxnSpPr>
          <p:nvPr/>
        </p:nvCxnSpPr>
        <p:spPr>
          <a:xfrm>
            <a:off x="7364982" y="1938422"/>
            <a:ext cx="0" cy="60278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64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 smtClean="0"/>
              <a:t>3.2</a:t>
            </a:r>
            <a:endParaRPr lang="en-US" altLang="zh-CN" sz="1400" dirty="0"/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3075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Pair-wise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比对扩展确定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边界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28103" y="976223"/>
            <a:ext cx="101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RMblast</a:t>
            </a:r>
            <a:r>
              <a:rPr lang="zh-CN" altLang="en-US" dirty="0" smtClean="0"/>
              <a:t>是</a:t>
            </a:r>
            <a:r>
              <a:rPr lang="en-US" altLang="zh-CN" dirty="0" smtClean="0"/>
              <a:t>RepeatModeler2</a:t>
            </a:r>
            <a:r>
              <a:rPr lang="zh-CN" altLang="en-US" dirty="0" smtClean="0"/>
              <a:t>团队对</a:t>
            </a:r>
            <a:r>
              <a:rPr lang="en-US" altLang="zh-CN" dirty="0" smtClean="0"/>
              <a:t>Blast</a:t>
            </a:r>
            <a:r>
              <a:rPr lang="zh-CN" altLang="en-US" dirty="0" smtClean="0"/>
              <a:t>工具的改进版本，专门针对转座子的比对工具。它能够进行序列的局部比对，因此可以准确的定位序列的边界。</a:t>
            </a:r>
            <a:endParaRPr lang="en-US" altLang="zh-CN" dirty="0" smtClean="0"/>
          </a:p>
        </p:txBody>
      </p:sp>
      <p:cxnSp>
        <p:nvCxnSpPr>
          <p:cNvPr id="96" name="直接连接符 95"/>
          <p:cNvCxnSpPr/>
          <p:nvPr/>
        </p:nvCxnSpPr>
        <p:spPr>
          <a:xfrm>
            <a:off x="495648" y="2160881"/>
            <a:ext cx="5883112" cy="87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箭头连接符 97"/>
          <p:cNvCxnSpPr/>
          <p:nvPr/>
        </p:nvCxnSpPr>
        <p:spPr>
          <a:xfrm>
            <a:off x="495648" y="2161743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/>
        </p:nvCxnSpPr>
        <p:spPr>
          <a:xfrm>
            <a:off x="1172169" y="2170400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/>
        </p:nvCxnSpPr>
        <p:spPr>
          <a:xfrm>
            <a:off x="1835040" y="2169662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/>
        </p:nvCxnSpPr>
        <p:spPr>
          <a:xfrm>
            <a:off x="3323516" y="2164545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/>
          <p:nvPr/>
        </p:nvCxnSpPr>
        <p:spPr>
          <a:xfrm>
            <a:off x="2157449" y="2175123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428103" y="2758065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箭头连接符 123"/>
          <p:cNvCxnSpPr/>
          <p:nvPr/>
        </p:nvCxnSpPr>
        <p:spPr>
          <a:xfrm>
            <a:off x="930688" y="2161743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9" name="文本框 138"/>
          <p:cNvSpPr txBox="1"/>
          <p:nvPr/>
        </p:nvSpPr>
        <p:spPr>
          <a:xfrm>
            <a:off x="428103" y="1749342"/>
            <a:ext cx="5459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Pair-wise</a:t>
            </a:r>
            <a:r>
              <a:rPr lang="zh-CN" altLang="en-US" dirty="0" smtClean="0"/>
              <a:t>比对扩展的容错解决方案（</a:t>
            </a:r>
            <a:r>
              <a:rPr lang="en-US" altLang="zh-CN" dirty="0" smtClean="0"/>
              <a:t>Chaining</a:t>
            </a:r>
            <a:r>
              <a:rPr lang="zh-CN" altLang="en-US" dirty="0" smtClean="0"/>
              <a:t>）</a:t>
            </a:r>
            <a:endParaRPr lang="en-US" altLang="zh-CN" dirty="0" smtClean="0"/>
          </a:p>
        </p:txBody>
      </p:sp>
      <p:sp>
        <p:nvSpPr>
          <p:cNvPr id="141" name="文本框 140"/>
          <p:cNvSpPr txBox="1"/>
          <p:nvPr/>
        </p:nvSpPr>
        <p:spPr>
          <a:xfrm>
            <a:off x="343028" y="3445181"/>
            <a:ext cx="118235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候选重复</a:t>
            </a:r>
            <a:r>
              <a:rPr lang="zh-CN" altLang="en-US" sz="1600" dirty="0" smtClean="0"/>
              <a:t>区中可能存在</a:t>
            </a:r>
            <a:r>
              <a:rPr lang="en-US" altLang="zh-CN" sz="1600" dirty="0" err="1" smtClean="0"/>
              <a:t>indel</a:t>
            </a:r>
            <a:r>
              <a:rPr lang="zh-CN" altLang="en-US" sz="1600" dirty="0"/>
              <a:t>和</a:t>
            </a:r>
            <a:r>
              <a:rPr lang="zh-CN" altLang="en-US" sz="1600" dirty="0" smtClean="0"/>
              <a:t>多条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，因此会产生多个分段比对，如上图的①、②、③、④。我们采用比对扩展的方法来解决容错问题：</a:t>
            </a:r>
            <a:endParaRPr lang="en-US" altLang="zh-CN" sz="1600" dirty="0" smtClean="0"/>
          </a:p>
          <a:p>
            <a:r>
              <a:rPr lang="en-US" altLang="zh-CN" sz="1600" dirty="0" smtClean="0"/>
              <a:t>1.</a:t>
            </a:r>
            <a:r>
              <a:rPr lang="zh-CN" altLang="en-US" sz="1600" dirty="0" smtClean="0"/>
              <a:t>针对上述比对情况，我们首先设置一个</a:t>
            </a:r>
            <a:r>
              <a:rPr lang="zh-CN" altLang="en-US" sz="1600" b="1" dirty="0" smtClean="0"/>
              <a:t>扩展阈值</a:t>
            </a:r>
            <a:r>
              <a:rPr lang="en-US" altLang="zh-CN" sz="1600" b="1" dirty="0" smtClean="0"/>
              <a:t>p</a:t>
            </a:r>
            <a:r>
              <a:rPr lang="zh-CN" altLang="en-US" sz="1600" dirty="0" smtClean="0"/>
              <a:t>（</a:t>
            </a:r>
            <a:r>
              <a:rPr lang="en-US" altLang="zh-CN" sz="1600" dirty="0" smtClean="0"/>
              <a:t>200bp</a:t>
            </a:r>
            <a:r>
              <a:rPr lang="zh-CN" altLang="en-US" sz="1600" dirty="0" smtClean="0"/>
              <a:t>），然后将比对按照</a:t>
            </a:r>
            <a:r>
              <a:rPr lang="zh-CN" altLang="en-US" sz="1600" b="1" dirty="0" smtClean="0"/>
              <a:t>起始、终止</a:t>
            </a:r>
            <a:r>
              <a:rPr lang="zh-CN" altLang="en-US" sz="1600" dirty="0" smtClean="0"/>
              <a:t>位置进行排序。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2.</a:t>
            </a:r>
            <a:r>
              <a:rPr lang="zh-CN" altLang="en-US" sz="1600" dirty="0" smtClean="0"/>
              <a:t>对于每一个比对而言，依次判断其相邻的比对能否使得序列长度得到扩展。比如首先是比对①，其起始、终止位置为</a:t>
            </a:r>
            <a:r>
              <a:rPr lang="en-US" altLang="zh-CN" sz="1600" dirty="0" smtClean="0"/>
              <a:t>s1,e1</a:t>
            </a:r>
            <a:r>
              <a:rPr lang="zh-CN" altLang="en-US" sz="1600" dirty="0" smtClean="0"/>
              <a:t>；比对②的起始、终止位置为</a:t>
            </a:r>
            <a:r>
              <a:rPr lang="en-US" altLang="zh-CN" sz="1600" dirty="0" smtClean="0"/>
              <a:t>s2,e2</a:t>
            </a:r>
            <a:r>
              <a:rPr lang="zh-CN" altLang="en-US" sz="1600" dirty="0" smtClean="0"/>
              <a:t>。因为</a:t>
            </a:r>
            <a:r>
              <a:rPr lang="en-US" altLang="zh-CN" sz="1600" dirty="0" smtClean="0"/>
              <a:t>e2&gt;e1</a:t>
            </a:r>
            <a:r>
              <a:rPr lang="zh-CN" altLang="en-US" sz="1600" dirty="0" smtClean="0"/>
              <a:t>，且</a:t>
            </a:r>
            <a:r>
              <a:rPr lang="en-US" altLang="zh-CN" sz="1600" dirty="0" smtClean="0"/>
              <a:t>s2-e1&lt;p</a:t>
            </a:r>
            <a:r>
              <a:rPr lang="zh-CN" altLang="en-US" sz="1600" dirty="0" smtClean="0"/>
              <a:t>，说明加入比对②，能够使得当前比对的长度扩展，因此更新当前比对。同理</a:t>
            </a:r>
            <a:r>
              <a:rPr lang="en-US" altLang="zh-CN" sz="1600" dirty="0" smtClean="0"/>
              <a:t>e3&gt;e2</a:t>
            </a:r>
            <a:r>
              <a:rPr lang="zh-CN" altLang="en-US" sz="1600" dirty="0" smtClean="0"/>
              <a:t>，且</a:t>
            </a:r>
            <a:r>
              <a:rPr lang="en-US" altLang="zh-CN" sz="1600" dirty="0" smtClean="0"/>
              <a:t>s3-e2&lt;p</a:t>
            </a:r>
            <a:r>
              <a:rPr lang="zh-CN" altLang="en-US" sz="1600" dirty="0" smtClean="0"/>
              <a:t>，加入比对③，更新当前比对。而由于</a:t>
            </a:r>
            <a:r>
              <a:rPr lang="en-US" altLang="zh-CN" sz="1600" dirty="0" smtClean="0"/>
              <a:t>s4-e3&gt;p</a:t>
            </a:r>
            <a:r>
              <a:rPr lang="zh-CN" altLang="en-US" sz="1600" dirty="0" smtClean="0"/>
              <a:t>，说明比对④离当前比对过远，无法跨越中间的</a:t>
            </a:r>
            <a:r>
              <a:rPr lang="en-US" altLang="zh-CN" sz="1600" dirty="0" smtClean="0"/>
              <a:t>gap</a:t>
            </a:r>
            <a:r>
              <a:rPr lang="zh-CN" altLang="en-US" sz="1600" dirty="0" smtClean="0"/>
              <a:t>，因此比对④不加入。</a:t>
            </a:r>
            <a:endParaRPr lang="en-US" altLang="zh-CN" sz="1600" dirty="0" smtClean="0"/>
          </a:p>
          <a:p>
            <a:endParaRPr lang="en-US" altLang="zh-CN" sz="1600" dirty="0" smtClean="0"/>
          </a:p>
          <a:p>
            <a:r>
              <a:rPr lang="en-US" altLang="zh-CN" sz="1600" dirty="0" smtClean="0"/>
              <a:t>3.</a:t>
            </a:r>
            <a:r>
              <a:rPr lang="zh-CN" altLang="en-US" sz="1600" dirty="0" smtClean="0"/>
              <a:t>对每个比对进行上述操作，可以得到一个由长到短排序的序列集合。依次取集合中的序列，若当前的序列与已取出序列的</a:t>
            </a:r>
            <a:r>
              <a:rPr lang="en-US" altLang="zh-CN" sz="1600" dirty="0" smtClean="0"/>
              <a:t>overlap</a:t>
            </a:r>
            <a:r>
              <a:rPr lang="zh-CN" altLang="en-US" sz="1600" dirty="0" smtClean="0"/>
              <a:t>不超过</a:t>
            </a:r>
            <a:r>
              <a:rPr lang="en-US" altLang="zh-CN" sz="1600" dirty="0" smtClean="0"/>
              <a:t>50%</a:t>
            </a:r>
            <a:r>
              <a:rPr lang="zh-CN" altLang="en-US" sz="1600" dirty="0" smtClean="0"/>
              <a:t>，则说明当前序列不与已取出序列冗余。最后我们可以用取出的序列来代表这个候选重复区中的所有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。上述例子中的</a:t>
            </a:r>
            <a:r>
              <a:rPr lang="en-US" altLang="zh-CN" sz="1600" dirty="0" smtClean="0"/>
              <a:t>TE</a:t>
            </a:r>
            <a:r>
              <a:rPr lang="zh-CN" altLang="en-US" sz="1600" dirty="0" smtClean="0"/>
              <a:t>序列为比对①</a:t>
            </a:r>
            <a:r>
              <a:rPr lang="zh-CN" altLang="en-US" sz="1600" dirty="0"/>
              <a:t> 、②、</a:t>
            </a:r>
            <a:r>
              <a:rPr lang="zh-CN" altLang="en-US" sz="1600" dirty="0" smtClean="0"/>
              <a:t>③组成的序列</a:t>
            </a:r>
            <a:r>
              <a:rPr lang="en-US" altLang="zh-CN" sz="1600" dirty="0" smtClean="0"/>
              <a:t>1 </a:t>
            </a:r>
            <a:r>
              <a:rPr lang="zh-CN" altLang="en-US" sz="1600" dirty="0" smtClean="0"/>
              <a:t>（起始</a:t>
            </a:r>
            <a:r>
              <a:rPr lang="en-US" altLang="zh-CN" sz="1600" dirty="0" smtClean="0"/>
              <a:t>s1</a:t>
            </a:r>
            <a:r>
              <a:rPr lang="zh-CN" altLang="en-US" sz="1600" dirty="0" smtClean="0"/>
              <a:t>，终止</a:t>
            </a:r>
            <a:r>
              <a:rPr lang="en-US" altLang="zh-CN" sz="1600" dirty="0" smtClean="0"/>
              <a:t>e3</a:t>
            </a:r>
            <a:r>
              <a:rPr lang="zh-CN" altLang="en-US" sz="1600" dirty="0" smtClean="0"/>
              <a:t>）和比对④对应的序列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（起始</a:t>
            </a:r>
            <a:r>
              <a:rPr lang="en-US" altLang="zh-CN" sz="1600" dirty="0" smtClean="0"/>
              <a:t>s4</a:t>
            </a:r>
            <a:r>
              <a:rPr lang="zh-CN" altLang="en-US" sz="1600" dirty="0" smtClean="0"/>
              <a:t>，终止</a:t>
            </a:r>
            <a:r>
              <a:rPr lang="en-US" altLang="zh-CN" sz="1600" dirty="0" smtClean="0"/>
              <a:t>e4</a:t>
            </a:r>
            <a:r>
              <a:rPr lang="zh-CN" altLang="en-US" sz="1600" dirty="0" smtClean="0"/>
              <a:t>）。</a:t>
            </a:r>
            <a:endParaRPr lang="en-US" altLang="zh-CN" sz="1600" dirty="0" smtClean="0"/>
          </a:p>
        </p:txBody>
      </p:sp>
      <p:sp>
        <p:nvSpPr>
          <p:cNvPr id="1736" name="文本框 1735"/>
          <p:cNvSpPr txBox="1"/>
          <p:nvPr/>
        </p:nvSpPr>
        <p:spPr>
          <a:xfrm>
            <a:off x="271034" y="234625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43" name="文本框 142"/>
          <p:cNvSpPr txBox="1"/>
          <p:nvPr/>
        </p:nvSpPr>
        <p:spPr>
          <a:xfrm>
            <a:off x="1602283" y="234449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4" name="文本框 143"/>
          <p:cNvSpPr txBox="1"/>
          <p:nvPr/>
        </p:nvSpPr>
        <p:spPr>
          <a:xfrm>
            <a:off x="2715820" y="2317282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149" name="直接箭头连接符 148"/>
          <p:cNvCxnSpPr/>
          <p:nvPr/>
        </p:nvCxnSpPr>
        <p:spPr>
          <a:xfrm flipH="1">
            <a:off x="4972163" y="2177514"/>
            <a:ext cx="309110" cy="58583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箭头连接符 149"/>
          <p:cNvCxnSpPr/>
          <p:nvPr/>
        </p:nvCxnSpPr>
        <p:spPr>
          <a:xfrm flipH="1">
            <a:off x="6086913" y="2177514"/>
            <a:ext cx="280001" cy="56549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5090364" y="2343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53" name="直接箭头连接符 152"/>
          <p:cNvCxnSpPr/>
          <p:nvPr/>
        </p:nvCxnSpPr>
        <p:spPr>
          <a:xfrm flipV="1">
            <a:off x="1983726" y="3046924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文本框 155"/>
          <p:cNvSpPr txBox="1"/>
          <p:nvPr/>
        </p:nvSpPr>
        <p:spPr>
          <a:xfrm>
            <a:off x="1667488" y="3083764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起</a:t>
            </a:r>
          </a:p>
        </p:txBody>
      </p:sp>
      <p:sp>
        <p:nvSpPr>
          <p:cNvPr id="157" name="文本框 156"/>
          <p:cNvSpPr txBox="1"/>
          <p:nvPr/>
        </p:nvSpPr>
        <p:spPr>
          <a:xfrm>
            <a:off x="5178095" y="3086521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终</a:t>
            </a:r>
            <a:endParaRPr lang="zh-CN" altLang="en-US" sz="1400" dirty="0"/>
          </a:p>
        </p:txBody>
      </p:sp>
      <p:sp>
        <p:nvSpPr>
          <p:cNvPr id="1744" name="矩形 1743"/>
          <p:cNvSpPr/>
          <p:nvPr/>
        </p:nvSpPr>
        <p:spPr>
          <a:xfrm>
            <a:off x="343028" y="2704927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s1</a:t>
            </a:r>
            <a:endParaRPr lang="zh-CN" altLang="en-US" sz="1400" dirty="0"/>
          </a:p>
        </p:txBody>
      </p:sp>
      <p:sp>
        <p:nvSpPr>
          <p:cNvPr id="159" name="矩形 158"/>
          <p:cNvSpPr/>
          <p:nvPr/>
        </p:nvSpPr>
        <p:spPr>
          <a:xfrm>
            <a:off x="1248513" y="2695942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e1</a:t>
            </a:r>
            <a:endParaRPr lang="zh-CN" altLang="en-US" sz="1400" dirty="0"/>
          </a:p>
        </p:txBody>
      </p:sp>
      <p:sp>
        <p:nvSpPr>
          <p:cNvPr id="160" name="矩形 159"/>
          <p:cNvSpPr/>
          <p:nvPr/>
        </p:nvSpPr>
        <p:spPr>
          <a:xfrm>
            <a:off x="98469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s2</a:t>
            </a:r>
            <a:endParaRPr lang="zh-CN" altLang="en-US" sz="1400" dirty="0"/>
          </a:p>
        </p:txBody>
      </p:sp>
      <p:sp>
        <p:nvSpPr>
          <p:cNvPr id="161" name="矩形 160"/>
          <p:cNvSpPr/>
          <p:nvPr/>
        </p:nvSpPr>
        <p:spPr>
          <a:xfrm>
            <a:off x="2031954" y="2702629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e2</a:t>
            </a:r>
            <a:endParaRPr lang="zh-CN" altLang="en-US" sz="1400" dirty="0"/>
          </a:p>
        </p:txBody>
      </p:sp>
      <p:sp>
        <p:nvSpPr>
          <p:cNvPr id="162" name="矩形 161"/>
          <p:cNvSpPr/>
          <p:nvPr/>
        </p:nvSpPr>
        <p:spPr>
          <a:xfrm>
            <a:off x="2710639" y="2694638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s3</a:t>
            </a:r>
            <a:endParaRPr lang="zh-CN" altLang="en-US" sz="1400" dirty="0"/>
          </a:p>
        </p:txBody>
      </p:sp>
      <p:sp>
        <p:nvSpPr>
          <p:cNvPr id="163" name="矩形 162"/>
          <p:cNvSpPr/>
          <p:nvPr/>
        </p:nvSpPr>
        <p:spPr>
          <a:xfrm>
            <a:off x="3682194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e3</a:t>
            </a:r>
            <a:endParaRPr lang="zh-CN" altLang="en-US" sz="1400" dirty="0"/>
          </a:p>
        </p:txBody>
      </p:sp>
      <p:sp>
        <p:nvSpPr>
          <p:cNvPr id="164" name="矩形 163"/>
          <p:cNvSpPr/>
          <p:nvPr/>
        </p:nvSpPr>
        <p:spPr>
          <a:xfrm>
            <a:off x="4750345" y="2702629"/>
            <a:ext cx="3465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s4</a:t>
            </a:r>
            <a:endParaRPr lang="zh-CN" altLang="en-US" sz="1400" dirty="0"/>
          </a:p>
        </p:txBody>
      </p:sp>
      <p:sp>
        <p:nvSpPr>
          <p:cNvPr id="165" name="矩形 164"/>
          <p:cNvSpPr/>
          <p:nvPr/>
        </p:nvSpPr>
        <p:spPr>
          <a:xfrm>
            <a:off x="5902555" y="2691774"/>
            <a:ext cx="3658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e4</a:t>
            </a:r>
            <a:endParaRPr lang="zh-CN" altLang="en-US" sz="1400" dirty="0"/>
          </a:p>
        </p:txBody>
      </p:sp>
      <p:sp>
        <p:nvSpPr>
          <p:cNvPr id="166" name="文本框 165"/>
          <p:cNvSpPr txBox="1"/>
          <p:nvPr/>
        </p:nvSpPr>
        <p:spPr>
          <a:xfrm>
            <a:off x="7888839" y="1458340"/>
            <a:ext cx="1475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候选重复区</a:t>
            </a:r>
            <a:endParaRPr lang="en-US" altLang="zh-CN" dirty="0" smtClean="0"/>
          </a:p>
        </p:txBody>
      </p:sp>
      <p:cxnSp>
        <p:nvCxnSpPr>
          <p:cNvPr id="167" name="直接箭头连接符 166"/>
          <p:cNvCxnSpPr>
            <a:endCxn id="166" idx="1"/>
          </p:cNvCxnSpPr>
          <p:nvPr/>
        </p:nvCxnSpPr>
        <p:spPr>
          <a:xfrm flipV="1">
            <a:off x="6576722" y="1643006"/>
            <a:ext cx="1312117" cy="428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8894668" y="2578190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其它</a:t>
            </a:r>
            <a:r>
              <a:rPr lang="zh-CN" altLang="en-US" dirty="0" smtClean="0"/>
              <a:t>候选重复区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2544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619" y="1002101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De novo</a:t>
            </a:r>
            <a:r>
              <a:rPr lang="zh-CN" altLang="en-US" b="1" dirty="0" smtClean="0"/>
              <a:t>识别的一致性序列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236479" y="3236829"/>
            <a:ext cx="201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TRF</a:t>
            </a:r>
            <a:r>
              <a:rPr lang="zh-CN" altLang="en-US" sz="1400" b="1" dirty="0" smtClean="0"/>
              <a:t>过滤串联重复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1855404" y="3129107"/>
            <a:ext cx="23780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低拷贝数的</a:t>
            </a:r>
            <a:r>
              <a:rPr lang="en-US" altLang="zh-CN" sz="1400" b="1" dirty="0" smtClean="0"/>
              <a:t>Segmental duplication(</a:t>
            </a:r>
            <a:r>
              <a:rPr lang="zh-CN" altLang="en-US" sz="1400" b="1" dirty="0" smtClean="0"/>
              <a:t>拷贝数</a:t>
            </a:r>
            <a:r>
              <a:rPr lang="en-US" altLang="zh-CN" sz="1400" b="1" dirty="0" smtClean="0"/>
              <a:t>&lt;3)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3884752" y="3021385"/>
            <a:ext cx="20128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冗余的一致性序列（</a:t>
            </a:r>
            <a:r>
              <a:rPr lang="en-US" altLang="zh-CN" sz="1400" b="1" dirty="0" smtClean="0"/>
              <a:t>99%</a:t>
            </a:r>
            <a:r>
              <a:rPr lang="zh-CN" altLang="en-US" sz="1400" b="1" dirty="0" smtClean="0"/>
              <a:t>的序列包含在别的序列里）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242894" y="1371433"/>
            <a:ext cx="2504466" cy="186539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3044411" y="1371433"/>
            <a:ext cx="702949" cy="17576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3747360" y="1371433"/>
            <a:ext cx="1143807" cy="16499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3747360" y="1371433"/>
            <a:ext cx="3422083" cy="17663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6573329" y="3137733"/>
            <a:ext cx="11922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序列分类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4555613" y="5033479"/>
            <a:ext cx="2017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/>
              <a:t>与已知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序列的相似性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8170997" y="5033479"/>
            <a:ext cx="2379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与</a:t>
            </a:r>
            <a:r>
              <a:rPr lang="zh-CN" altLang="en-US" sz="1400" b="1" dirty="0" smtClean="0"/>
              <a:t>已知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蛋白质序列相似性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5564471" y="3445510"/>
            <a:ext cx="1604972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7169443" y="3445510"/>
            <a:ext cx="2191108" cy="15879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2696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63678" y="963190"/>
            <a:ext cx="288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Candidate TE sequences</a:t>
            </a:r>
            <a:endParaRPr lang="zh-CN" altLang="en-US" b="1" dirty="0"/>
          </a:p>
        </p:txBody>
      </p:sp>
      <p:sp>
        <p:nvSpPr>
          <p:cNvPr id="39" name="文本框 38"/>
          <p:cNvSpPr txBox="1"/>
          <p:nvPr/>
        </p:nvSpPr>
        <p:spPr>
          <a:xfrm>
            <a:off x="30671" y="3166254"/>
            <a:ext cx="25850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</a:t>
            </a:r>
            <a:r>
              <a:rPr lang="en-US" altLang="zh-CN" sz="1400" b="1" dirty="0"/>
              <a:t>tandem </a:t>
            </a:r>
            <a:r>
              <a:rPr lang="en-US" altLang="zh-CN" sz="1400" b="1" dirty="0" smtClean="0"/>
              <a:t>repeats by TRF</a:t>
            </a:r>
            <a:endParaRPr lang="zh-CN" altLang="en-US" sz="1400" b="1" dirty="0"/>
          </a:p>
        </p:txBody>
      </p:sp>
      <p:sp>
        <p:nvSpPr>
          <p:cNvPr id="40" name="文本框 39"/>
          <p:cNvSpPr txBox="1"/>
          <p:nvPr/>
        </p:nvSpPr>
        <p:spPr>
          <a:xfrm>
            <a:off x="2840976" y="3166254"/>
            <a:ext cx="2664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segmental </a:t>
            </a:r>
            <a:r>
              <a:rPr lang="en-US" altLang="zh-CN" sz="1400" b="1" dirty="0"/>
              <a:t>duplication </a:t>
            </a:r>
            <a:r>
              <a:rPr lang="en-US" altLang="zh-CN" sz="1400" b="1" dirty="0" smtClean="0"/>
              <a:t>with</a:t>
            </a:r>
          </a:p>
          <a:p>
            <a:r>
              <a:rPr lang="en-US" altLang="zh-CN" sz="1400" b="1" dirty="0" smtClean="0"/>
              <a:t> </a:t>
            </a:r>
            <a:r>
              <a:rPr lang="en-US" altLang="zh-CN" sz="1400" b="1" dirty="0"/>
              <a:t>low copy </a:t>
            </a:r>
            <a:r>
              <a:rPr lang="en-US" altLang="zh-CN" sz="1400" b="1" dirty="0" smtClean="0"/>
              <a:t>number</a:t>
            </a:r>
            <a:endParaRPr lang="zh-CN" altLang="en-US" sz="1400" b="1" dirty="0"/>
          </a:p>
        </p:txBody>
      </p:sp>
      <p:sp>
        <p:nvSpPr>
          <p:cNvPr id="41" name="文本框 40"/>
          <p:cNvSpPr txBox="1"/>
          <p:nvPr/>
        </p:nvSpPr>
        <p:spPr>
          <a:xfrm>
            <a:off x="5798458" y="3161291"/>
            <a:ext cx="247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Filter redundant TE sequences</a:t>
            </a:r>
            <a:endParaRPr lang="zh-CN" altLang="en-US" sz="1400" b="1" dirty="0"/>
          </a:p>
        </p:txBody>
      </p:sp>
      <p:cxnSp>
        <p:nvCxnSpPr>
          <p:cNvPr id="8" name="直接箭头连接符 7"/>
          <p:cNvCxnSpPr>
            <a:stCxn id="3" idx="2"/>
            <a:endCxn id="39" idx="0"/>
          </p:cNvCxnSpPr>
          <p:nvPr/>
        </p:nvCxnSpPr>
        <p:spPr>
          <a:xfrm flipH="1">
            <a:off x="1323177" y="1332522"/>
            <a:ext cx="4182242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" idx="2"/>
            <a:endCxn id="40" idx="0"/>
          </p:cNvCxnSpPr>
          <p:nvPr/>
        </p:nvCxnSpPr>
        <p:spPr>
          <a:xfrm flipH="1">
            <a:off x="4173198" y="1332522"/>
            <a:ext cx="1332221" cy="18337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" idx="2"/>
            <a:endCxn id="41" idx="0"/>
          </p:cNvCxnSpPr>
          <p:nvPr/>
        </p:nvCxnSpPr>
        <p:spPr>
          <a:xfrm>
            <a:off x="5505419" y="1332522"/>
            <a:ext cx="1531031" cy="18287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3" idx="2"/>
            <a:endCxn id="57" idx="0"/>
          </p:cNvCxnSpPr>
          <p:nvPr/>
        </p:nvCxnSpPr>
        <p:spPr>
          <a:xfrm>
            <a:off x="5505419" y="1332522"/>
            <a:ext cx="4189107" cy="1742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973395" y="3075066"/>
            <a:ext cx="1442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 classification</a:t>
            </a:r>
            <a:endParaRPr lang="zh-CN" altLang="en-US" sz="1400" b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7682469" y="4950209"/>
            <a:ext cx="1651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Similarity to known </a:t>
            </a:r>
            <a:endParaRPr lang="en-US" altLang="zh-CN" sz="1400" b="1" dirty="0" smtClean="0"/>
          </a:p>
          <a:p>
            <a:r>
              <a:rPr lang="en-US" altLang="zh-CN" sz="1400" b="1" dirty="0" smtClean="0"/>
              <a:t>TE </a:t>
            </a:r>
            <a:r>
              <a:rPr lang="en-US" altLang="zh-CN" sz="1400" b="1" dirty="0"/>
              <a:t>sequences</a:t>
            </a:r>
            <a:endParaRPr lang="zh-CN" altLang="en-US" sz="1400" b="1" dirty="0"/>
          </a:p>
        </p:txBody>
      </p:sp>
      <p:sp>
        <p:nvSpPr>
          <p:cNvPr id="61" name="文本框 60"/>
          <p:cNvSpPr txBox="1"/>
          <p:nvPr/>
        </p:nvSpPr>
        <p:spPr>
          <a:xfrm>
            <a:off x="10145750" y="4950209"/>
            <a:ext cx="19235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Similarity to </a:t>
            </a:r>
          </a:p>
          <a:p>
            <a:r>
              <a:rPr lang="en-US" altLang="zh-CN" sz="1400" b="1" dirty="0" smtClean="0"/>
              <a:t>known </a:t>
            </a:r>
            <a:r>
              <a:rPr lang="en-US" altLang="zh-CN" sz="1400" b="1" dirty="0"/>
              <a:t>TE proteins</a:t>
            </a:r>
            <a:endParaRPr lang="zh-CN" altLang="en-US" sz="1400" b="1" dirty="0"/>
          </a:p>
        </p:txBody>
      </p:sp>
      <p:cxnSp>
        <p:nvCxnSpPr>
          <p:cNvPr id="62" name="直接箭头连接符 61"/>
          <p:cNvCxnSpPr>
            <a:stCxn id="57" idx="2"/>
            <a:endCxn id="58" idx="0"/>
          </p:cNvCxnSpPr>
          <p:nvPr/>
        </p:nvCxnSpPr>
        <p:spPr>
          <a:xfrm flipH="1">
            <a:off x="8508215" y="3382843"/>
            <a:ext cx="1186311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7" idx="2"/>
            <a:endCxn id="61" idx="0"/>
          </p:cNvCxnSpPr>
          <p:nvPr/>
        </p:nvCxnSpPr>
        <p:spPr>
          <a:xfrm>
            <a:off x="9694526" y="3382843"/>
            <a:ext cx="1412985" cy="15673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367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039432" y="1218505"/>
            <a:ext cx="3428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2.RepeatModeler2</a:t>
            </a:r>
            <a:r>
              <a:rPr lang="zh-CN" altLang="en-US" dirty="0" smtClean="0"/>
              <a:t>评价方法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79" y="1755038"/>
            <a:ext cx="6449078" cy="386944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71034" y="1218505"/>
            <a:ext cx="5591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1.EDTA</a:t>
            </a:r>
            <a:r>
              <a:rPr lang="zh-CN" altLang="en-US" dirty="0" smtClean="0"/>
              <a:t>评价方法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324" y="1755038"/>
            <a:ext cx="3879963" cy="386944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944929" y="5944087"/>
            <a:ext cx="2622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序列的完整性角度评价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1852733" y="5944087"/>
            <a:ext cx="1663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碱</a:t>
            </a:r>
            <a:r>
              <a:rPr lang="zh-CN" altLang="en-US" dirty="0" smtClean="0"/>
              <a:t>基角度评价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414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657260"/>
              </p:ext>
            </p:extLst>
          </p:nvPr>
        </p:nvGraphicFramePr>
        <p:xfrm>
          <a:off x="2101289" y="492841"/>
          <a:ext cx="9386830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65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813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00253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82626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7118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837282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81349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KRF_bak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0.9792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0.9640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0.0600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-5665" y="2021347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005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492990936"/>
              </p:ext>
            </p:extLst>
          </p:nvPr>
        </p:nvGraphicFramePr>
        <p:xfrm>
          <a:off x="6535234" y="-1233"/>
          <a:ext cx="44564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2387572360"/>
              </p:ext>
            </p:extLst>
          </p:nvPr>
        </p:nvGraphicFramePr>
        <p:xfrm>
          <a:off x="1219200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23956247"/>
              </p:ext>
            </p:extLst>
          </p:nvPr>
        </p:nvGraphicFramePr>
        <p:xfrm>
          <a:off x="6535234" y="3388214"/>
          <a:ext cx="4456432" cy="34060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3978358388"/>
              </p:ext>
            </p:extLst>
          </p:nvPr>
        </p:nvGraphicFramePr>
        <p:xfrm>
          <a:off x="0" y="0"/>
          <a:ext cx="5675632" cy="3389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187824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1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背景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034" y="846428"/>
            <a:ext cx="538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（转座子）</a:t>
            </a:r>
            <a:r>
              <a:rPr lang="zh-CN" altLang="en-US" sz="1400" dirty="0" smtClean="0"/>
              <a:t>是一群有</a:t>
            </a:r>
            <a:r>
              <a:rPr lang="zh-CN" altLang="en-US" sz="1400" b="1" dirty="0" smtClean="0"/>
              <a:t>结构</a:t>
            </a:r>
            <a:r>
              <a:rPr lang="zh-CN" altLang="en-US" sz="1400" dirty="0" smtClean="0"/>
              <a:t>和</a:t>
            </a:r>
            <a:r>
              <a:rPr lang="zh-CN" altLang="en-US" sz="1400" b="1" dirty="0" smtClean="0"/>
              <a:t>编码</a:t>
            </a:r>
            <a:r>
              <a:rPr lang="zh-CN" altLang="en-US" sz="1400" dirty="0" smtClean="0"/>
              <a:t>特征的古老的重复序列。最初为了能具备转座的能力，它们有完整的结构和编码特征。但是随着时间的推移，某些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的结构和编码特征会逐渐消失，从而</a:t>
            </a:r>
            <a:r>
              <a:rPr lang="zh-CN" altLang="en-US" sz="1400" b="1" dirty="0" smtClean="0"/>
              <a:t>失去</a:t>
            </a:r>
            <a:r>
              <a:rPr lang="zh-CN" altLang="en-US" sz="1400" dirty="0" smtClean="0"/>
              <a:t>转座的</a:t>
            </a:r>
            <a:r>
              <a:rPr lang="zh-CN" altLang="en-US" sz="1400" b="1" dirty="0" smtClean="0"/>
              <a:t>活性</a:t>
            </a:r>
            <a:r>
              <a:rPr lang="zh-CN" altLang="en-US" sz="1400" dirty="0" smtClean="0"/>
              <a:t>（通常伴有大量的</a:t>
            </a:r>
            <a:r>
              <a:rPr lang="en-US" altLang="zh-CN" sz="1400" b="1" dirty="0" smtClean="0"/>
              <a:t>deletion</a:t>
            </a:r>
            <a:r>
              <a:rPr lang="zh-CN" altLang="en-US" sz="1400" dirty="0" smtClean="0"/>
              <a:t>）。</a:t>
            </a:r>
            <a:endParaRPr lang="en-US" altLang="zh-CN" sz="1400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034" y="1870725"/>
            <a:ext cx="5023039" cy="46078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062" y="846428"/>
            <a:ext cx="4695238" cy="142857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015062" y="2413451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2.TE</a:t>
            </a:r>
            <a:r>
              <a:rPr lang="zh-CN" altLang="en-US" sz="1400" dirty="0"/>
              <a:t>的</a:t>
            </a:r>
            <a:r>
              <a:rPr lang="zh-CN" altLang="en-US" sz="1400" b="1" dirty="0"/>
              <a:t>注释</a:t>
            </a:r>
            <a:r>
              <a:rPr lang="zh-CN" altLang="en-US" sz="1400" dirty="0" smtClean="0"/>
              <a:t>就是</a:t>
            </a:r>
            <a:r>
              <a:rPr lang="zh-CN" altLang="en-US" sz="1400" dirty="0"/>
              <a:t>识别</a:t>
            </a:r>
            <a:r>
              <a:rPr lang="zh-CN" altLang="en-US" sz="1400" dirty="0" smtClean="0"/>
              <a:t>目前基因组中存在的</a:t>
            </a:r>
            <a:r>
              <a:rPr lang="en-US" altLang="zh-CN" sz="1400" b="1" dirty="0" smtClean="0"/>
              <a:t>TE</a:t>
            </a:r>
            <a:r>
              <a:rPr lang="zh-CN" altLang="en-US" sz="1400" b="1" dirty="0" smtClean="0"/>
              <a:t>家族（通常是具备完整的结构和编码区）</a:t>
            </a:r>
            <a:r>
              <a:rPr lang="zh-CN" altLang="en-US" sz="1400" dirty="0" smtClean="0"/>
              <a:t>。</a:t>
            </a:r>
            <a:r>
              <a:rPr lang="zh-CN" altLang="en-US" sz="1400" dirty="0"/>
              <a:t>难点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endParaRPr lang="en-US" altLang="zh-CN" sz="1400" dirty="0"/>
          </a:p>
          <a:p>
            <a:pPr marL="342900" indent="-342900">
              <a:buAutoNum type="alphaLcParenR"/>
            </a:pPr>
            <a:r>
              <a:rPr lang="en-US" altLang="zh-CN" sz="1400" dirty="0" smtClean="0"/>
              <a:t>TE</a:t>
            </a:r>
            <a:r>
              <a:rPr lang="zh-CN" altLang="en-US" sz="1400" dirty="0"/>
              <a:t>发生了大量的</a:t>
            </a:r>
            <a:r>
              <a:rPr lang="en-US" altLang="zh-CN" sz="1400" dirty="0"/>
              <a:t>deletion</a:t>
            </a:r>
            <a:r>
              <a:rPr lang="zh-CN" altLang="en-US" sz="1400" dirty="0"/>
              <a:t>，很难从序列</a:t>
            </a:r>
            <a:r>
              <a:rPr lang="zh-CN" altLang="en-US" sz="1400" b="1" dirty="0"/>
              <a:t>一致性</a:t>
            </a:r>
            <a:r>
              <a:rPr lang="zh-CN" altLang="en-US" sz="1400" dirty="0"/>
              <a:t>判断两条序列本身同属一个家族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AutoNum type="alphaLcParenR"/>
            </a:pPr>
            <a:endParaRPr lang="en-US" altLang="zh-CN" sz="1400" dirty="0" smtClean="0"/>
          </a:p>
          <a:p>
            <a:pPr marL="342900" indent="-342900">
              <a:buFontTx/>
              <a:buAutoNum type="alphaLcParenR"/>
            </a:pPr>
            <a:r>
              <a:rPr lang="en-US" altLang="zh-CN" sz="1400" dirty="0"/>
              <a:t>TE</a:t>
            </a:r>
            <a:r>
              <a:rPr lang="zh-CN" altLang="en-US" sz="1400" dirty="0"/>
              <a:t>的起始和终止位置（</a:t>
            </a:r>
            <a:r>
              <a:rPr lang="zh-CN" altLang="en-US" sz="1400" b="1" dirty="0"/>
              <a:t>边界</a:t>
            </a:r>
            <a:r>
              <a:rPr lang="zh-CN" altLang="en-US" sz="1400" dirty="0"/>
              <a:t>）难确定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342900" indent="-342900">
              <a:buFontTx/>
              <a:buAutoNum type="alphaLcParenR"/>
            </a:pPr>
            <a:endParaRPr lang="en-US" altLang="zh-CN" sz="1400" dirty="0"/>
          </a:p>
          <a:p>
            <a:pPr marL="342900" indent="-342900">
              <a:buFontTx/>
              <a:buAutoNum type="alphaLcParenR"/>
            </a:pPr>
            <a:r>
              <a:rPr lang="zh-CN" altLang="en-US" sz="1400" dirty="0" smtClean="0"/>
              <a:t>由于片段化的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数量较多，而完整的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较少，一般</a:t>
            </a:r>
            <a:r>
              <a:rPr lang="zh-CN" altLang="en-US" sz="1400" dirty="0"/>
              <a:t>的重复区识别</a:t>
            </a:r>
            <a:r>
              <a:rPr lang="zh-CN" altLang="en-US" sz="1400" dirty="0" smtClean="0"/>
              <a:t>算法没有足够多的支持信息识别完整的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，而是识别非常多零散的片段。如</a:t>
            </a:r>
            <a:r>
              <a:rPr lang="en-US" altLang="zh-CN" sz="1400" dirty="0" smtClean="0"/>
              <a:t>RepeatScout</a:t>
            </a:r>
            <a:r>
              <a:rPr lang="zh-CN" altLang="en-US" sz="1400" dirty="0" smtClean="0"/>
              <a:t>中存在大量零散的重复序列。</a:t>
            </a:r>
            <a:endParaRPr lang="zh-CN" altLang="en-US" sz="1400" dirty="0"/>
          </a:p>
          <a:p>
            <a:endParaRPr lang="en-US" altLang="zh-CN" sz="1400" dirty="0"/>
          </a:p>
        </p:txBody>
      </p:sp>
      <p:sp>
        <p:nvSpPr>
          <p:cNvPr id="100" name="矩形 99"/>
          <p:cNvSpPr/>
          <p:nvPr/>
        </p:nvSpPr>
        <p:spPr>
          <a:xfrm>
            <a:off x="6156098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763177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7011161" y="5201309"/>
            <a:ext cx="792520" cy="17576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9277941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10157444" y="5201309"/>
            <a:ext cx="878449" cy="17576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20" name="曲线连接符 19"/>
          <p:cNvCxnSpPr>
            <a:stCxn id="100" idx="0"/>
            <a:endCxn id="106" idx="0"/>
          </p:cNvCxnSpPr>
          <p:nvPr/>
        </p:nvCxnSpPr>
        <p:spPr>
          <a:xfrm rot="5400000" flipH="1" flipV="1">
            <a:off x="8156244" y="3640388"/>
            <a:ext cx="12700" cy="3121843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曲线连接符 107"/>
          <p:cNvCxnSpPr>
            <a:stCxn id="101" idx="2"/>
            <a:endCxn id="107" idx="2"/>
          </p:cNvCxnSpPr>
          <p:nvPr/>
        </p:nvCxnSpPr>
        <p:spPr>
          <a:xfrm rot="16200000" flipH="1">
            <a:off x="9399535" y="4179940"/>
            <a:ext cx="12700" cy="2394267"/>
          </a:xfrm>
          <a:prstGeom prst="curved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279548" y="5669390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完整的</a:t>
            </a:r>
            <a:r>
              <a:rPr lang="en-US" altLang="zh-CN" dirty="0" smtClean="0"/>
              <a:t>TE</a:t>
            </a:r>
            <a:r>
              <a:rPr lang="zh-CN" altLang="en-US" dirty="0" smtClean="0"/>
              <a:t>（个数少）</a:t>
            </a:r>
            <a:endParaRPr lang="zh-CN" altLang="en-US" dirty="0"/>
          </a:p>
        </p:txBody>
      </p:sp>
      <p:sp>
        <p:nvSpPr>
          <p:cNvPr id="109" name="文本框 108"/>
          <p:cNvSpPr txBox="1"/>
          <p:nvPr/>
        </p:nvSpPr>
        <p:spPr>
          <a:xfrm>
            <a:off x="9277941" y="566304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片段化的</a:t>
            </a:r>
            <a:r>
              <a:rPr lang="en-US" altLang="zh-CN" dirty="0" smtClean="0"/>
              <a:t>TE</a:t>
            </a:r>
            <a:r>
              <a:rPr lang="zh-CN" altLang="en-US" dirty="0" smtClean="0"/>
              <a:t>（个数多）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475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787046939"/>
              </p:ext>
            </p:extLst>
          </p:nvPr>
        </p:nvGraphicFramePr>
        <p:xfrm>
          <a:off x="-1873" y="0"/>
          <a:ext cx="6385041" cy="33387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57164497"/>
              </p:ext>
            </p:extLst>
          </p:nvPr>
        </p:nvGraphicFramePr>
        <p:xfrm>
          <a:off x="5806959" y="0"/>
          <a:ext cx="6385040" cy="32096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1946111983"/>
              </p:ext>
            </p:extLst>
          </p:nvPr>
        </p:nvGraphicFramePr>
        <p:xfrm>
          <a:off x="965199" y="3596926"/>
          <a:ext cx="6383169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449975919"/>
              </p:ext>
            </p:extLst>
          </p:nvPr>
        </p:nvGraphicFramePr>
        <p:xfrm>
          <a:off x="5806959" y="3467819"/>
          <a:ext cx="6385041" cy="3302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6192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007795" y="1639569"/>
            <a:ext cx="5900102" cy="1086930"/>
            <a:chOff x="1994169" y="1639569"/>
            <a:chExt cx="5900102" cy="1086930"/>
          </a:xfrm>
        </p:grpSpPr>
        <p:sp>
          <p:nvSpPr>
            <p:cNvPr id="2" name="矩形 1"/>
            <p:cNvSpPr/>
            <p:nvPr/>
          </p:nvSpPr>
          <p:spPr>
            <a:xfrm>
              <a:off x="1994170" y="2364189"/>
              <a:ext cx="5900101" cy="36231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Overall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994171" y="2001879"/>
              <a:ext cx="2286000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4280171" y="2001879"/>
              <a:ext cx="2500008" cy="36231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Negative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6780179" y="2001879"/>
              <a:ext cx="1114092" cy="36231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Positive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994169" y="1639569"/>
              <a:ext cx="2655651" cy="36231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649820" y="1639569"/>
              <a:ext cx="3244451" cy="36231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Non-target</a:t>
              </a:r>
              <a:endPara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794476" y="1639569"/>
            <a:ext cx="2198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Standard annotation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2032529" y="2030008"/>
            <a:ext cx="196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Testing annotation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334635" y="2420447"/>
            <a:ext cx="165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Whole genome</a:t>
            </a:r>
            <a:endParaRPr lang="zh-CN" altLang="en-US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4992583" y="292472"/>
            <a:ext cx="316426" cy="228600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6320408" y="1250647"/>
            <a:ext cx="316426" cy="36964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7570413" y="370292"/>
            <a:ext cx="316426" cy="2130361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9192639" y="878427"/>
            <a:ext cx="316426" cy="111409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4910036" y="726772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237861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7487866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110091" y="7302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2326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363976" y="331730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Sensitivity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476" y="3886081"/>
                <a:ext cx="4042120" cy="484172"/>
              </a:xfrm>
              <a:prstGeom prst="rect">
                <a:avLst/>
              </a:prstGeom>
              <a:blipFill>
                <a:blip r:embed="rId2"/>
                <a:stretch>
                  <a:fillRect l="-120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Specificity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(negative |</a:t>
                </a:r>
                <a:r>
                  <a:rPr lang="en-US" altLang="zh-CN" dirty="0" err="1" smtClean="0"/>
                  <a:t>non_target</a:t>
                </a:r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0901" y="3886081"/>
                <a:ext cx="4570655" cy="485582"/>
              </a:xfrm>
              <a:prstGeom prst="rect">
                <a:avLst/>
              </a:prstGeom>
              <a:blipFill>
                <a:blip r:embed="rId3"/>
                <a:stretch>
                  <a:fillRect l="-1202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Accuracy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true_classification</a:t>
                </a:r>
                <a:r>
                  <a:rPr lang="en-US" altLang="zh-CN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381" y="4688771"/>
                <a:ext cx="4747098" cy="485582"/>
              </a:xfrm>
              <a:prstGeom prst="rect">
                <a:avLst/>
              </a:prstGeom>
              <a:blipFill>
                <a:blip r:embed="rId4"/>
                <a:stretch>
                  <a:fillRect l="-115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Precision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4688771"/>
                <a:ext cx="4570655" cy="485582"/>
              </a:xfrm>
              <a:prstGeom prst="rect">
                <a:avLst/>
              </a:prstGeom>
              <a:blipFill>
                <a:blip r:embed="rId5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dirty="0" smtClean="0"/>
                  <a:t> </a:t>
                </a:r>
                <a:r>
                  <a:rPr lang="en-US" altLang="zh-C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683" y="5492871"/>
                <a:ext cx="4747098" cy="526234"/>
              </a:xfrm>
              <a:prstGeom prst="rect">
                <a:avLst/>
              </a:prstGeom>
              <a:blipFill>
                <a:blip r:embed="rId6"/>
                <a:stretch>
                  <a:fillRect l="-1027" b="-58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FDR = </a:t>
                </a:r>
                <a:r>
                  <a:rPr lang="en-US" altLang="zh-CN" i="1" dirty="0" smtClean="0"/>
                  <a:t>P</a:t>
                </a:r>
                <a:r>
                  <a:rPr lang="en-US" altLang="zh-CN" dirty="0" smtClean="0"/>
                  <a:t>(</a:t>
                </a:r>
                <a:r>
                  <a:rPr lang="en-US" altLang="zh-CN" dirty="0" err="1" smtClean="0"/>
                  <a:t>non_target</a:t>
                </a:r>
                <a:r>
                  <a:rPr lang="en-US" altLang="zh-CN" dirty="0" smtClean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926" y="5494425"/>
                <a:ext cx="4570655" cy="485582"/>
              </a:xfrm>
              <a:prstGeom prst="rect">
                <a:avLst/>
              </a:prstGeom>
              <a:blipFill>
                <a:blip r:embed="rId7"/>
                <a:stretch>
                  <a:fillRect l="-1067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50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1966452" y="585757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966452" y="1017640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4625340" y="1017640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31520" y="45495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32012" y="89318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461752" y="74370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53" name="文本框 52"/>
          <p:cNvSpPr txBox="1"/>
          <p:nvPr/>
        </p:nvSpPr>
        <p:spPr>
          <a:xfrm>
            <a:off x="4253434" y="103325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54" name="文本框 53"/>
          <p:cNvSpPr txBox="1"/>
          <p:nvPr/>
        </p:nvSpPr>
        <p:spPr>
          <a:xfrm>
            <a:off x="2547292" y="188998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“Perfect”</a:t>
            </a:r>
            <a:endParaRPr lang="zh-CN" altLang="en-US" sz="1400" b="1" dirty="0"/>
          </a:p>
        </p:txBody>
      </p:sp>
      <p:cxnSp>
        <p:nvCxnSpPr>
          <p:cNvPr id="55" name="直接连接符 54"/>
          <p:cNvCxnSpPr/>
          <p:nvPr/>
        </p:nvCxnSpPr>
        <p:spPr>
          <a:xfrm>
            <a:off x="1965960" y="1974834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1965960" y="240446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4624848" y="2565821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31028" y="18440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731520" y="228226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60" name="文本框 59"/>
          <p:cNvSpPr txBox="1"/>
          <p:nvPr/>
        </p:nvSpPr>
        <p:spPr>
          <a:xfrm>
            <a:off x="2461752" y="210020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61" name="文本框 60"/>
          <p:cNvSpPr txBox="1"/>
          <p:nvPr/>
        </p:nvSpPr>
        <p:spPr>
          <a:xfrm>
            <a:off x="4253434" y="260773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62" name="文本框 61"/>
          <p:cNvSpPr txBox="1"/>
          <p:nvPr/>
        </p:nvSpPr>
        <p:spPr>
          <a:xfrm>
            <a:off x="2546800" y="157807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“Good”</a:t>
            </a:r>
            <a:endParaRPr lang="zh-CN" altLang="en-US" sz="1400" b="1" dirty="0"/>
          </a:p>
        </p:txBody>
      </p:sp>
      <p:cxnSp>
        <p:nvCxnSpPr>
          <p:cNvPr id="63" name="直接连接符 62"/>
          <p:cNvCxnSpPr/>
          <p:nvPr/>
        </p:nvCxnSpPr>
        <p:spPr>
          <a:xfrm>
            <a:off x="2849880" y="2572171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1965960" y="3693070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 flipV="1">
            <a:off x="1965960" y="4122700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4183380" y="4284057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/>
          <p:cNvSpPr txBox="1"/>
          <p:nvPr/>
        </p:nvSpPr>
        <p:spPr>
          <a:xfrm>
            <a:off x="731028" y="3562265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731520" y="4000498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75" name="文本框 74"/>
          <p:cNvSpPr txBox="1"/>
          <p:nvPr/>
        </p:nvSpPr>
        <p:spPr>
          <a:xfrm>
            <a:off x="2461752" y="3818440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identity</a:t>
            </a:r>
            <a:endParaRPr lang="zh-CN" altLang="en-US" sz="1100" dirty="0"/>
          </a:p>
        </p:txBody>
      </p:sp>
      <p:sp>
        <p:nvSpPr>
          <p:cNvPr id="76" name="文本框 75"/>
          <p:cNvSpPr txBox="1"/>
          <p:nvPr/>
        </p:nvSpPr>
        <p:spPr>
          <a:xfrm>
            <a:off x="4253434" y="4325975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coverage</a:t>
            </a:r>
            <a:endParaRPr lang="zh-CN" altLang="en-US" sz="1100" dirty="0"/>
          </a:p>
        </p:txBody>
      </p:sp>
      <p:sp>
        <p:nvSpPr>
          <p:cNvPr id="77" name="文本框 76"/>
          <p:cNvSpPr txBox="1"/>
          <p:nvPr/>
        </p:nvSpPr>
        <p:spPr>
          <a:xfrm>
            <a:off x="2546800" y="3296311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“Present”</a:t>
            </a:r>
            <a:endParaRPr lang="zh-CN" altLang="en-US" sz="1400" b="1" dirty="0"/>
          </a:p>
        </p:txBody>
      </p:sp>
      <p:cxnSp>
        <p:nvCxnSpPr>
          <p:cNvPr id="78" name="直接连接符 77"/>
          <p:cNvCxnSpPr/>
          <p:nvPr/>
        </p:nvCxnSpPr>
        <p:spPr>
          <a:xfrm flipV="1">
            <a:off x="2849880" y="4284057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849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638024" y="2808648"/>
            <a:ext cx="4988063" cy="36231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638025" y="2446338"/>
            <a:ext cx="1745639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83665" y="2446338"/>
            <a:ext cx="2215950" cy="3623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Negative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99614" y="2446338"/>
            <a:ext cx="1026473" cy="3623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Positive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638024" y="2084028"/>
            <a:ext cx="2339342" cy="36231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977366" y="2084028"/>
            <a:ext cx="2648721" cy="3623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Non-target</a:t>
            </a:r>
            <a:endParaRPr lang="zh-CN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2092282"/>
            <a:ext cx="2198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Standard annotation</a:t>
            </a:r>
            <a:endParaRPr lang="zh-CN" altLang="en-US" sz="14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9215" y="2482721"/>
            <a:ext cx="19604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Testing annotation</a:t>
            </a:r>
            <a:endParaRPr lang="zh-CN" altLang="en-US" sz="1400" dirty="0"/>
          </a:p>
        </p:txBody>
      </p:sp>
      <p:sp>
        <p:nvSpPr>
          <p:cNvPr id="17" name="文本框 16"/>
          <p:cNvSpPr txBox="1"/>
          <p:nvPr/>
        </p:nvSpPr>
        <p:spPr>
          <a:xfrm>
            <a:off x="363976" y="2873239"/>
            <a:ext cx="16582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Whole genome</a:t>
            </a:r>
            <a:endParaRPr lang="zh-CN" altLang="en-US" sz="1400" dirty="0"/>
          </a:p>
        </p:txBody>
      </p:sp>
      <p:sp>
        <p:nvSpPr>
          <p:cNvPr id="5" name="左大括号 4"/>
          <p:cNvSpPr/>
          <p:nvPr/>
        </p:nvSpPr>
        <p:spPr>
          <a:xfrm rot="5400000">
            <a:off x="2352631" y="1007112"/>
            <a:ext cx="316426" cy="174564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左大括号 17"/>
          <p:cNvSpPr/>
          <p:nvPr/>
        </p:nvSpPr>
        <p:spPr>
          <a:xfrm rot="5400000">
            <a:off x="3522302" y="1583080"/>
            <a:ext cx="316426" cy="59370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左大括号 18"/>
          <p:cNvSpPr/>
          <p:nvPr/>
        </p:nvSpPr>
        <p:spPr>
          <a:xfrm rot="5400000">
            <a:off x="4630277" y="1068808"/>
            <a:ext cx="316426" cy="162224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左大括号 19"/>
          <p:cNvSpPr/>
          <p:nvPr/>
        </p:nvSpPr>
        <p:spPr>
          <a:xfrm rot="5400000">
            <a:off x="5954638" y="1366695"/>
            <a:ext cx="316426" cy="1026472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2326175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TP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3442367" y="1167583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FN</a:t>
            </a:r>
            <a:endParaRPr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4547730" y="1162185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5872090" y="1188690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6397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906986" y="778209"/>
            <a:ext cx="481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Sensitivity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(positive |target)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36" y="3611307"/>
                <a:ext cx="4042120" cy="398186"/>
              </a:xfrm>
              <a:prstGeom prst="rect">
                <a:avLst/>
              </a:prstGeom>
              <a:blipFill>
                <a:blip r:embed="rId2"/>
                <a:stretch>
                  <a:fillRect l="-452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/>
              <p:cNvSpPr txBox="1"/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Specificity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(negative |</a:t>
                </a:r>
                <a:r>
                  <a:rPr lang="en-US" altLang="zh-CN" sz="1400" dirty="0" err="1" smtClean="0"/>
                  <a:t>non_target</a:t>
                </a:r>
                <a:r>
                  <a:rPr lang="en-US" altLang="zh-CN" sz="1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86" y="3611033"/>
                <a:ext cx="4570655" cy="398186"/>
              </a:xfrm>
              <a:prstGeom prst="rect">
                <a:avLst/>
              </a:prstGeom>
              <a:blipFill>
                <a:blip r:embed="rId3"/>
                <a:stretch>
                  <a:fillRect l="-401" b="-4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Accuracy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</a:t>
                </a:r>
                <a:r>
                  <a:rPr lang="en-US" altLang="zh-CN" sz="1400" dirty="0" err="1" smtClean="0"/>
                  <a:t>true_classification</a:t>
                </a:r>
                <a:r>
                  <a:rPr lang="en-US" altLang="zh-CN" sz="1400" dirty="0" smtClean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59" y="4413997"/>
                <a:ext cx="4747098" cy="398186"/>
              </a:xfrm>
              <a:prstGeom prst="rect">
                <a:avLst/>
              </a:prstGeom>
              <a:blipFill>
                <a:blip r:embed="rId4"/>
                <a:stretch>
                  <a:fillRect l="-386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Precision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(target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0571" y="4413723"/>
                <a:ext cx="4570655" cy="398186"/>
              </a:xfrm>
              <a:prstGeom prst="rect">
                <a:avLst/>
              </a:prstGeom>
              <a:blipFill>
                <a:blip r:embed="rId5"/>
                <a:stretch>
                  <a:fillRect l="-401"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F1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</m:den>
                    </m:f>
                  </m:oMath>
                </a14:m>
                <a:r>
                  <a:rPr lang="zh-CN" altLang="en-US" sz="1400" dirty="0" smtClean="0"/>
                  <a:t> </a:t>
                </a:r>
                <a:r>
                  <a:rPr lang="en-US" altLang="zh-CN" sz="1400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𝐹𝑃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143" y="5218097"/>
                <a:ext cx="4747098" cy="429798"/>
              </a:xfrm>
              <a:prstGeom prst="rect">
                <a:avLst/>
              </a:prstGeom>
              <a:blipFill>
                <a:blip r:embed="rId6"/>
                <a:stretch>
                  <a:fillRect l="-385"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/>
                  <a:t>FDR = </a:t>
                </a:r>
                <a:r>
                  <a:rPr lang="en-US" altLang="zh-CN" sz="1400" i="1" dirty="0" smtClean="0"/>
                  <a:t>P</a:t>
                </a:r>
                <a:r>
                  <a:rPr lang="en-US" altLang="zh-CN" sz="1400" dirty="0" smtClean="0"/>
                  <a:t>(</a:t>
                </a:r>
                <a:r>
                  <a:rPr lang="en-US" altLang="zh-CN" sz="1400" dirty="0" err="1" smtClean="0"/>
                  <a:t>non_target</a:t>
                </a:r>
                <a:r>
                  <a:rPr lang="en-US" altLang="zh-CN" sz="1400" dirty="0" smtClean="0"/>
                  <a:t> |positive)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938" y="5233903"/>
                <a:ext cx="4570655" cy="398186"/>
              </a:xfrm>
              <a:prstGeom prst="rect">
                <a:avLst/>
              </a:prstGeom>
              <a:blipFill>
                <a:blip r:embed="rId7"/>
                <a:stretch>
                  <a:fillRect l="-400"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8538756" y="1835401"/>
            <a:ext cx="3185651" cy="8603"/>
          </a:xfrm>
          <a:prstGeom prst="line">
            <a:avLst/>
          </a:prstGeom>
          <a:ln w="57150">
            <a:solidFill>
              <a:srgbClr val="F959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8538756" y="2267284"/>
            <a:ext cx="2590308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1197644" y="2267284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7303824" y="170459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F959D7"/>
                </a:solidFill>
              </a:rPr>
              <a:t>Reference family</a:t>
            </a:r>
            <a:endParaRPr lang="zh-CN" altLang="en-US" sz="1100" dirty="0">
              <a:solidFill>
                <a:srgbClr val="F959D7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7304316" y="214282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38" name="文本框 37"/>
          <p:cNvSpPr txBox="1"/>
          <p:nvPr/>
        </p:nvSpPr>
        <p:spPr>
          <a:xfrm>
            <a:off x="9034056" y="199334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39" name="文本框 38"/>
          <p:cNvSpPr txBox="1"/>
          <p:nvPr/>
        </p:nvSpPr>
        <p:spPr>
          <a:xfrm>
            <a:off x="10825738" y="228289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40" name="文本框 39"/>
          <p:cNvSpPr txBox="1"/>
          <p:nvPr/>
        </p:nvSpPr>
        <p:spPr>
          <a:xfrm>
            <a:off x="9119596" y="1438642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“Perfect”</a:t>
            </a:r>
            <a:endParaRPr lang="zh-CN" altLang="en-US" sz="1400" b="1" dirty="0"/>
          </a:p>
        </p:txBody>
      </p:sp>
      <p:cxnSp>
        <p:nvCxnSpPr>
          <p:cNvPr id="41" name="直接连接符 40"/>
          <p:cNvCxnSpPr/>
          <p:nvPr/>
        </p:nvCxnSpPr>
        <p:spPr>
          <a:xfrm>
            <a:off x="8538264" y="3224478"/>
            <a:ext cx="3185651" cy="860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8538264" y="3654108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/>
          <p:nvPr/>
        </p:nvCxnSpPr>
        <p:spPr>
          <a:xfrm>
            <a:off x="11197152" y="3815465"/>
            <a:ext cx="526763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303332" y="3093673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rgbClr val="00B050"/>
                </a:solidFill>
              </a:rPr>
              <a:t>Reference family</a:t>
            </a:r>
            <a:endParaRPr lang="zh-CN" altLang="en-US" sz="1100" dirty="0">
              <a:solidFill>
                <a:srgbClr val="00B050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303824" y="3531906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46" name="文本框 45"/>
          <p:cNvSpPr txBox="1"/>
          <p:nvPr/>
        </p:nvSpPr>
        <p:spPr>
          <a:xfrm>
            <a:off x="9034056" y="3349848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identity</a:t>
            </a:r>
            <a:endParaRPr lang="zh-CN" altLang="en-US" sz="1100" dirty="0"/>
          </a:p>
        </p:txBody>
      </p:sp>
      <p:sp>
        <p:nvSpPr>
          <p:cNvPr id="47" name="文本框 46"/>
          <p:cNvSpPr txBox="1"/>
          <p:nvPr/>
        </p:nvSpPr>
        <p:spPr>
          <a:xfrm>
            <a:off x="10825738" y="3857383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95% coverage</a:t>
            </a:r>
            <a:endParaRPr lang="zh-CN" altLang="en-US" sz="1100" dirty="0"/>
          </a:p>
        </p:txBody>
      </p:sp>
      <p:sp>
        <p:nvSpPr>
          <p:cNvPr id="48" name="文本框 47"/>
          <p:cNvSpPr txBox="1"/>
          <p:nvPr/>
        </p:nvSpPr>
        <p:spPr>
          <a:xfrm>
            <a:off x="9119104" y="2827719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“Good”</a:t>
            </a:r>
            <a:endParaRPr lang="zh-CN" altLang="en-US" sz="14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9422184" y="3821815"/>
            <a:ext cx="1706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8538264" y="4942714"/>
            <a:ext cx="3185651" cy="8603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V="1">
            <a:off x="8538264" y="5372344"/>
            <a:ext cx="1295646" cy="13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10755684" y="5533701"/>
            <a:ext cx="968231" cy="635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7303332" y="4811909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>
                <a:solidFill>
                  <a:schemeClr val="accent2">
                    <a:lumMod val="75000"/>
                  </a:schemeClr>
                </a:solidFill>
              </a:rPr>
              <a:t>Reference family</a:t>
            </a:r>
            <a:endParaRPr lang="zh-CN" altLang="en-US" sz="1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7303824" y="5250142"/>
            <a:ext cx="11811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Library sequence</a:t>
            </a:r>
            <a:endParaRPr lang="zh-CN" altLang="en-US" sz="1100" dirty="0"/>
          </a:p>
        </p:txBody>
      </p:sp>
      <p:sp>
        <p:nvSpPr>
          <p:cNvPr id="55" name="文本框 54"/>
          <p:cNvSpPr txBox="1"/>
          <p:nvPr/>
        </p:nvSpPr>
        <p:spPr>
          <a:xfrm>
            <a:off x="9034056" y="5068084"/>
            <a:ext cx="8986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identity</a:t>
            </a:r>
            <a:endParaRPr lang="zh-CN" altLang="en-US" sz="1100" dirty="0"/>
          </a:p>
        </p:txBody>
      </p:sp>
      <p:sp>
        <p:nvSpPr>
          <p:cNvPr id="56" name="文本框 55"/>
          <p:cNvSpPr txBox="1"/>
          <p:nvPr/>
        </p:nvSpPr>
        <p:spPr>
          <a:xfrm>
            <a:off x="10825738" y="5575619"/>
            <a:ext cx="10119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 smtClean="0"/>
              <a:t>80% coverage</a:t>
            </a:r>
            <a:endParaRPr lang="zh-CN" altLang="en-US" sz="1100" dirty="0"/>
          </a:p>
        </p:txBody>
      </p:sp>
      <p:sp>
        <p:nvSpPr>
          <p:cNvPr id="57" name="文本框 56"/>
          <p:cNvSpPr txBox="1"/>
          <p:nvPr/>
        </p:nvSpPr>
        <p:spPr>
          <a:xfrm>
            <a:off x="9119104" y="4545955"/>
            <a:ext cx="10119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/>
              <a:t>“Present”</a:t>
            </a:r>
            <a:endParaRPr lang="zh-CN" altLang="en-US" sz="1400" b="1" dirty="0"/>
          </a:p>
        </p:txBody>
      </p:sp>
      <p:cxnSp>
        <p:nvCxnSpPr>
          <p:cNvPr id="58" name="直接连接符 57"/>
          <p:cNvCxnSpPr/>
          <p:nvPr/>
        </p:nvCxnSpPr>
        <p:spPr>
          <a:xfrm flipV="1">
            <a:off x="9422184" y="5533701"/>
            <a:ext cx="1280160" cy="63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8706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3742396"/>
              </p:ext>
            </p:extLst>
          </p:nvPr>
        </p:nvGraphicFramePr>
        <p:xfrm>
          <a:off x="489547" y="736977"/>
          <a:ext cx="9214884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7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8981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9094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9969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4150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9207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2060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5139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0941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Old_KRF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0.0612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114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5563178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New_KRF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0.8046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327795" y="367645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4076132756"/>
              </p:ext>
            </p:extLst>
          </p:nvPr>
        </p:nvGraphicFramePr>
        <p:xfrm>
          <a:off x="9704431" y="2060552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6200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0798"/>
              </p:ext>
            </p:extLst>
          </p:nvPr>
        </p:nvGraphicFramePr>
        <p:xfrm>
          <a:off x="61399" y="794627"/>
          <a:ext cx="9574611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24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24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21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3481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704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909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526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807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469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8938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Old_KRF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0.8736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0.9794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0.9767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0.0233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504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New_KRF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0.8647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0.9691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0.9171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0.0348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0.9122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673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127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359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1925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38298" y="425295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84129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650849"/>
              </p:ext>
            </p:extLst>
          </p:nvPr>
        </p:nvGraphicFramePr>
        <p:xfrm>
          <a:off x="65005" y="949417"/>
          <a:ext cx="9386828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0.0457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0.276485788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0.065030146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0.147717485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0.510766581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斑马鱼实验数据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/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6715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346653"/>
              </p:ext>
            </p:extLst>
          </p:nvPr>
        </p:nvGraphicFramePr>
        <p:xfrm>
          <a:off x="0" y="1065378"/>
          <a:ext cx="9386828" cy="631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996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7475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997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8224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6229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2480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2226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697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599777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0.9841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0.7103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0.2897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0.8251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0.462555066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0.299559471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r>
                        <a:rPr lang="en-US" altLang="zh-CN" sz="11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  <a:cs typeface="+mn-cs"/>
                        </a:rPr>
                        <a:t>0.118942731</a:t>
                      </a:r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KRF_new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0.871760819240755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0.935322269965614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0.923130974100951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0.761834411389485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0.238165588610515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0.813099081272993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/>
                      <a:endParaRPr lang="zh-CN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58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59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0.255506608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0.110132159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0.259911894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0.374449339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0.035242291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0.118942731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0.215859031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0.629955947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64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0.149779736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0.074889868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0.281938326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0.49339207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364000964"/>
              </p:ext>
            </p:extLst>
          </p:nvPr>
        </p:nvGraphicFramePr>
        <p:xfrm>
          <a:off x="9577972" y="2050825"/>
          <a:ext cx="2389639" cy="32848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193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08917"/>
              </p:ext>
            </p:extLst>
          </p:nvPr>
        </p:nvGraphicFramePr>
        <p:xfrm>
          <a:off x="478623" y="879749"/>
          <a:ext cx="11356383" cy="68752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35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651575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16327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2562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2539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8027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3492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5283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8934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22083028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951418706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3647572929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4086830071"/>
                    </a:ext>
                  </a:extLst>
                </a:gridCol>
                <a:gridCol w="725623">
                  <a:extLst>
                    <a:ext uri="{9D8B030D-6E8A-4147-A177-3AD203B41FA5}">
                      <a16:colId xmlns:a16="http://schemas.microsoft.com/office/drawing/2014/main" val="106354944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KRF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0.8735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0.0334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127659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0.868673270436356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0.990847660337387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0.958117347757727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0.972013448984772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0.0279865510152275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0.917442487881115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6232009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HiTE-current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0.749143229338156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0.991645855633506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0.924247106111743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0.97184358158216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0.0281564184178399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0.846084391232129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660365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0.9824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0.9577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0.1315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49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0.0656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0.3313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0.1531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0.7322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0.9721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0.9046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0.0887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0.1344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0.0719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0.0594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0.7344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0.1044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0.2063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0.5594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617893" y="0"/>
            <a:ext cx="3065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4998518" y="0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25054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4168249723"/>
              </p:ext>
            </p:extLst>
          </p:nvPr>
        </p:nvGraphicFramePr>
        <p:xfrm>
          <a:off x="1" y="3478696"/>
          <a:ext cx="4307499" cy="3452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990609578"/>
              </p:ext>
            </p:extLst>
          </p:nvPr>
        </p:nvGraphicFramePr>
        <p:xfrm>
          <a:off x="1" y="808383"/>
          <a:ext cx="3878187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6" name="文本框 35"/>
          <p:cNvSpPr txBox="1"/>
          <p:nvPr/>
        </p:nvSpPr>
        <p:spPr>
          <a:xfrm>
            <a:off x="914400" y="172279"/>
            <a:ext cx="13252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O. sativa</a:t>
            </a:r>
            <a:endParaRPr lang="zh-CN" altLang="en-US" sz="2000" dirty="0"/>
          </a:p>
        </p:txBody>
      </p:sp>
      <p:graphicFrame>
        <p:nvGraphicFramePr>
          <p:cNvPr id="37" name="图表 36"/>
          <p:cNvGraphicFramePr/>
          <p:nvPr>
            <p:extLst>
              <p:ext uri="{D42A27DB-BD31-4B8C-83A1-F6EECF244321}">
                <p14:modId xmlns:p14="http://schemas.microsoft.com/office/powerpoint/2010/main" val="2553706370"/>
              </p:ext>
            </p:extLst>
          </p:nvPr>
        </p:nvGraphicFramePr>
        <p:xfrm>
          <a:off x="3655986" y="3456135"/>
          <a:ext cx="3281704" cy="35607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38" name="图表 37"/>
          <p:cNvGraphicFramePr/>
          <p:nvPr>
            <p:extLst>
              <p:ext uri="{D42A27DB-BD31-4B8C-83A1-F6EECF244321}">
                <p14:modId xmlns:p14="http://schemas.microsoft.com/office/powerpoint/2010/main" val="776362640"/>
              </p:ext>
            </p:extLst>
          </p:nvPr>
        </p:nvGraphicFramePr>
        <p:xfrm>
          <a:off x="3783222" y="808383"/>
          <a:ext cx="2819951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4022025" y="172279"/>
            <a:ext cx="1444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 C. briggsae</a:t>
            </a:r>
            <a:endParaRPr lang="zh-CN" altLang="en-US" sz="2000" dirty="0"/>
          </a:p>
        </p:txBody>
      </p:sp>
      <p:graphicFrame>
        <p:nvGraphicFramePr>
          <p:cNvPr id="44" name="图表 43"/>
          <p:cNvGraphicFramePr/>
          <p:nvPr>
            <p:extLst>
              <p:ext uri="{D42A27DB-BD31-4B8C-83A1-F6EECF244321}">
                <p14:modId xmlns:p14="http://schemas.microsoft.com/office/powerpoint/2010/main" val="2513868461"/>
              </p:ext>
            </p:extLst>
          </p:nvPr>
        </p:nvGraphicFramePr>
        <p:xfrm>
          <a:off x="6679786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6" name="图表 45"/>
          <p:cNvGraphicFramePr/>
          <p:nvPr>
            <p:extLst>
              <p:ext uri="{D42A27DB-BD31-4B8C-83A1-F6EECF244321}">
                <p14:modId xmlns:p14="http://schemas.microsoft.com/office/powerpoint/2010/main" val="2947932332"/>
              </p:ext>
            </p:extLst>
          </p:nvPr>
        </p:nvGraphicFramePr>
        <p:xfrm>
          <a:off x="9474200" y="808383"/>
          <a:ext cx="2717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9813236" y="172279"/>
            <a:ext cx="1921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melanogaster</a:t>
            </a:r>
            <a:endParaRPr lang="zh-CN" altLang="en-US" sz="2000" dirty="0"/>
          </a:p>
        </p:txBody>
      </p:sp>
      <p:sp>
        <p:nvSpPr>
          <p:cNvPr id="48" name="文本框 47"/>
          <p:cNvSpPr txBox="1"/>
          <p:nvPr/>
        </p:nvSpPr>
        <p:spPr>
          <a:xfrm>
            <a:off x="7103175" y="172279"/>
            <a:ext cx="100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D. rerio</a:t>
            </a:r>
            <a:endParaRPr lang="zh-CN" altLang="en-US" sz="2000" dirty="0"/>
          </a:p>
        </p:txBody>
      </p:sp>
      <p:graphicFrame>
        <p:nvGraphicFramePr>
          <p:cNvPr id="49" name="图表 48"/>
          <p:cNvGraphicFramePr/>
          <p:nvPr>
            <p:extLst>
              <p:ext uri="{D42A27DB-BD31-4B8C-83A1-F6EECF244321}">
                <p14:modId xmlns:p14="http://schemas.microsoft.com/office/powerpoint/2010/main" val="4261048642"/>
              </p:ext>
            </p:extLst>
          </p:nvPr>
        </p:nvGraphicFramePr>
        <p:xfrm>
          <a:off x="8992062" y="3478697"/>
          <a:ext cx="3649881" cy="33173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0" name="图表 49"/>
          <p:cNvGraphicFramePr/>
          <p:nvPr>
            <p:extLst>
              <p:ext uri="{D42A27DB-BD31-4B8C-83A1-F6EECF244321}">
                <p14:modId xmlns:p14="http://schemas.microsoft.com/office/powerpoint/2010/main" val="3837557814"/>
              </p:ext>
            </p:extLst>
          </p:nvPr>
        </p:nvGraphicFramePr>
        <p:xfrm>
          <a:off x="6361872" y="3540066"/>
          <a:ext cx="3353627" cy="3306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52" name="文本框 51"/>
          <p:cNvSpPr txBox="1"/>
          <p:nvPr/>
        </p:nvSpPr>
        <p:spPr>
          <a:xfrm>
            <a:off x="164073" y="104605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A</a:t>
            </a:r>
            <a:endParaRPr lang="zh-CN" altLang="en-US" sz="2400" b="1" dirty="0"/>
          </a:p>
        </p:txBody>
      </p:sp>
      <p:sp>
        <p:nvSpPr>
          <p:cNvPr id="53" name="文本框 52"/>
          <p:cNvSpPr txBox="1"/>
          <p:nvPr/>
        </p:nvSpPr>
        <p:spPr>
          <a:xfrm>
            <a:off x="164072" y="3648324"/>
            <a:ext cx="4745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B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77873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2</a:t>
            </a:r>
          </a:p>
        </p:txBody>
      </p:sp>
      <p:sp>
        <p:nvSpPr>
          <p:cNvPr id="1768" name="矩形 1767"/>
          <p:cNvSpPr/>
          <p:nvPr/>
        </p:nvSpPr>
        <p:spPr>
          <a:xfrm>
            <a:off x="3529133" y="310334"/>
            <a:ext cx="2485929" cy="369328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RESEARCH PURPOES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已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有的方法及缺陷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1034" y="996755"/>
            <a:ext cx="33394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REPET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将基因组序列进行自比对，重复区会产生多个比对位置。识别重复区后经过聚类和结构、特征发现等方法去识别</a:t>
            </a:r>
            <a:r>
              <a:rPr lang="en-US" altLang="zh-CN" dirty="0" smtClean="0"/>
              <a:t>TE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缺点：</a:t>
            </a:r>
            <a:endParaRPr lang="en-US" altLang="zh-CN" dirty="0" smtClean="0"/>
          </a:p>
          <a:p>
            <a:r>
              <a:rPr lang="zh-CN" altLang="en-US" dirty="0" smtClean="0"/>
              <a:t>直接将基因组序列进行自比对非常耗时，很难处理大规模的数据，</a:t>
            </a:r>
            <a:r>
              <a:rPr lang="en-US" altLang="zh-CN" dirty="0" smtClean="0"/>
              <a:t>REPET</a:t>
            </a:r>
            <a:r>
              <a:rPr lang="zh-CN" altLang="en-US" dirty="0" smtClean="0"/>
              <a:t>需要配置一个多节点的集群去运行。</a:t>
            </a:r>
            <a:endParaRPr lang="en-US" altLang="zh-CN" dirty="0" smtClean="0"/>
          </a:p>
        </p:txBody>
      </p:sp>
      <p:sp>
        <p:nvSpPr>
          <p:cNvPr id="4" name="矩形 3"/>
          <p:cNvSpPr/>
          <p:nvPr/>
        </p:nvSpPr>
        <p:spPr>
          <a:xfrm>
            <a:off x="7825328" y="249441"/>
            <a:ext cx="41666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RepeatModeler2</a:t>
            </a:r>
            <a:r>
              <a:rPr lang="zh-CN" altLang="en-US" b="1" dirty="0" smtClean="0"/>
              <a:t>：</a:t>
            </a:r>
            <a:r>
              <a:rPr lang="en-US" altLang="zh-CN" dirty="0" smtClean="0"/>
              <a:t>de novo + </a:t>
            </a:r>
            <a:r>
              <a:rPr lang="zh-CN" altLang="en-US" dirty="0" smtClean="0"/>
              <a:t>结构</a:t>
            </a:r>
            <a:r>
              <a:rPr lang="zh-CN" altLang="en-US" dirty="0"/>
              <a:t>识别方法</a:t>
            </a:r>
            <a:r>
              <a:rPr lang="zh-CN" altLang="en-US" dirty="0" smtClean="0"/>
              <a:t>。用</a:t>
            </a:r>
            <a:r>
              <a:rPr lang="en-US" altLang="zh-CN" dirty="0"/>
              <a:t>RepeatScout</a:t>
            </a:r>
            <a:r>
              <a:rPr lang="zh-CN" altLang="en-US" dirty="0"/>
              <a:t>和</a:t>
            </a:r>
            <a:r>
              <a:rPr lang="en-US" altLang="zh-CN" dirty="0"/>
              <a:t>Recon</a:t>
            </a:r>
            <a:r>
              <a:rPr lang="zh-CN" altLang="en-US" dirty="0"/>
              <a:t>进行</a:t>
            </a:r>
            <a:r>
              <a:rPr lang="en-US" altLang="zh-CN" dirty="0"/>
              <a:t>de novo </a:t>
            </a:r>
            <a:r>
              <a:rPr lang="zh-CN" altLang="en-US" dirty="0"/>
              <a:t>识别，然后再利用</a:t>
            </a:r>
            <a:r>
              <a:rPr lang="en-US" altLang="zh-CN" dirty="0" err="1"/>
              <a:t>LTR_retriever</a:t>
            </a:r>
            <a:r>
              <a:rPr lang="zh-CN" altLang="en-US" dirty="0"/>
              <a:t>进行</a:t>
            </a:r>
            <a:r>
              <a:rPr lang="en-US" altLang="zh-CN" dirty="0" smtClean="0"/>
              <a:t>LTR</a:t>
            </a:r>
            <a:r>
              <a:rPr lang="zh-CN" altLang="en-US" dirty="0" smtClean="0"/>
              <a:t>结构的</a:t>
            </a:r>
            <a:r>
              <a:rPr lang="zh-CN" altLang="en-US" dirty="0"/>
              <a:t>识别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en-US" altLang="zh-CN" dirty="0" smtClean="0"/>
              <a:t>1.RepeatScout</a:t>
            </a:r>
            <a:r>
              <a:rPr lang="zh-CN" altLang="en-US" dirty="0" smtClean="0"/>
              <a:t>的输入</a:t>
            </a:r>
            <a:r>
              <a:rPr lang="zh-CN" altLang="en-US" dirty="0"/>
              <a:t>被限制在</a:t>
            </a:r>
            <a:r>
              <a:rPr lang="en-US" altLang="zh-CN" dirty="0"/>
              <a:t>1G</a:t>
            </a:r>
            <a:r>
              <a:rPr lang="zh-CN" altLang="en-US" dirty="0"/>
              <a:t>之内</a:t>
            </a:r>
            <a:r>
              <a:rPr lang="zh-CN" altLang="en-US" dirty="0" smtClean="0"/>
              <a:t>，同时</a:t>
            </a:r>
            <a:r>
              <a:rPr lang="en-US" altLang="zh-CN" dirty="0" smtClean="0"/>
              <a:t>Recon</a:t>
            </a:r>
            <a:r>
              <a:rPr lang="zh-CN" altLang="en-US" dirty="0"/>
              <a:t>需要进行序列的自比对，</a:t>
            </a:r>
            <a:r>
              <a:rPr lang="zh-CN" altLang="en-US" dirty="0" smtClean="0"/>
              <a:t>因此同样无法处理大规模的</a:t>
            </a:r>
            <a:r>
              <a:rPr lang="zh-CN" altLang="en-US" dirty="0"/>
              <a:t>数据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2.</a:t>
            </a:r>
            <a:r>
              <a:rPr lang="zh-CN" altLang="en-US" dirty="0" smtClean="0"/>
              <a:t>为了减少计算量，它使用随机采样迭代的方法，因此它每次运行的结果都会有所差异。</a:t>
            </a:r>
            <a:endParaRPr lang="en-US" altLang="zh-CN" dirty="0" smtClean="0"/>
          </a:p>
          <a:p>
            <a:r>
              <a:rPr lang="en-US" altLang="zh-CN" dirty="0" smtClean="0"/>
              <a:t>3.</a:t>
            </a:r>
            <a:r>
              <a:rPr lang="zh-CN" altLang="en-US" dirty="0" smtClean="0"/>
              <a:t>如果</a:t>
            </a:r>
            <a:r>
              <a:rPr lang="zh-CN" altLang="en-US" dirty="0"/>
              <a:t>在一个样本中某个</a:t>
            </a:r>
            <a:r>
              <a:rPr lang="en-US" altLang="zh-CN" dirty="0"/>
              <a:t>TE</a:t>
            </a:r>
            <a:r>
              <a:rPr lang="zh-CN" altLang="en-US" dirty="0"/>
              <a:t>的拷贝数很少，那它</a:t>
            </a:r>
            <a:r>
              <a:rPr lang="zh-CN" altLang="en-US" dirty="0" smtClean="0"/>
              <a:t>极有可能</a:t>
            </a:r>
            <a:r>
              <a:rPr lang="zh-CN" altLang="en-US" dirty="0"/>
              <a:t>检测不到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4.</a:t>
            </a:r>
            <a:r>
              <a:rPr lang="zh-CN" altLang="en-US" dirty="0" smtClean="0"/>
              <a:t>另外</a:t>
            </a:r>
            <a:r>
              <a:rPr lang="zh-CN" altLang="en-US" dirty="0"/>
              <a:t>，在测试的过程中发现</a:t>
            </a:r>
            <a:r>
              <a:rPr lang="en-US" altLang="zh-CN" dirty="0"/>
              <a:t>RepeatModeler2</a:t>
            </a:r>
            <a:r>
              <a:rPr lang="zh-CN" altLang="en-US" dirty="0"/>
              <a:t>结果的提升很大</a:t>
            </a:r>
            <a:r>
              <a:rPr lang="zh-CN" altLang="en-US" dirty="0" smtClean="0"/>
              <a:t>程度</a:t>
            </a:r>
            <a:r>
              <a:rPr lang="zh-CN" altLang="en-US" dirty="0"/>
              <a:t>来自于</a:t>
            </a:r>
            <a:r>
              <a:rPr lang="en-US" altLang="zh-CN" dirty="0" err="1" smtClean="0"/>
              <a:t>LTR_retriever</a:t>
            </a:r>
            <a:r>
              <a:rPr lang="zh-CN" altLang="en-US" dirty="0"/>
              <a:t>工具</a:t>
            </a:r>
            <a:r>
              <a:rPr lang="zh-CN" altLang="en-US" dirty="0" smtClean="0"/>
              <a:t>，使用和不使用该工具结果</a:t>
            </a:r>
            <a:r>
              <a:rPr lang="zh-CN" altLang="en-US" dirty="0"/>
              <a:t>区别较大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 smtClean="0"/>
              <a:t>5.</a:t>
            </a:r>
            <a:r>
              <a:rPr lang="zh-CN" altLang="en-US" dirty="0" smtClean="0"/>
              <a:t>尽管</a:t>
            </a:r>
            <a:r>
              <a:rPr lang="zh-CN" altLang="en-US" dirty="0"/>
              <a:t>采用了迭代的方法，</a:t>
            </a:r>
            <a:r>
              <a:rPr lang="en-US" altLang="zh-CN" dirty="0"/>
              <a:t> </a:t>
            </a:r>
            <a:r>
              <a:rPr lang="zh-CN" altLang="en-US" dirty="0" smtClean="0"/>
              <a:t>仍需要</a:t>
            </a:r>
            <a:r>
              <a:rPr lang="zh-CN" altLang="en-US" dirty="0"/>
              <a:t>较长的运行时间。</a:t>
            </a:r>
          </a:p>
        </p:txBody>
      </p:sp>
      <p:sp>
        <p:nvSpPr>
          <p:cNvPr id="5" name="矩形 4"/>
          <p:cNvSpPr/>
          <p:nvPr/>
        </p:nvSpPr>
        <p:spPr>
          <a:xfrm>
            <a:off x="3834107" y="996755"/>
            <a:ext cx="37675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/>
              <a:t>EDTA</a:t>
            </a:r>
            <a:r>
              <a:rPr lang="zh-CN" altLang="en-US" b="1" dirty="0" smtClean="0"/>
              <a:t>：</a:t>
            </a:r>
            <a:r>
              <a:rPr lang="zh-CN" altLang="en-US" dirty="0" smtClean="0"/>
              <a:t>基于</a:t>
            </a:r>
            <a:r>
              <a:rPr lang="zh-CN" altLang="en-US" dirty="0"/>
              <a:t>结构的</a:t>
            </a:r>
            <a:r>
              <a:rPr lang="en-US" altLang="zh-CN" dirty="0"/>
              <a:t>TE</a:t>
            </a:r>
            <a:r>
              <a:rPr lang="zh-CN" altLang="en-US" dirty="0"/>
              <a:t>识别方法</a:t>
            </a:r>
            <a:r>
              <a:rPr lang="zh-CN" altLang="en-US" dirty="0" smtClean="0"/>
              <a:t>，结合</a:t>
            </a:r>
            <a:r>
              <a:rPr lang="zh-CN" altLang="en-US" dirty="0"/>
              <a:t>了多个不同</a:t>
            </a:r>
            <a:r>
              <a:rPr lang="zh-CN" altLang="en-US" dirty="0" smtClean="0"/>
              <a:t>类型工具</a:t>
            </a:r>
            <a:r>
              <a:rPr lang="zh-CN" altLang="en-US" dirty="0"/>
              <a:t>（</a:t>
            </a:r>
            <a:r>
              <a:rPr lang="zh-CN" altLang="en-US" dirty="0" smtClean="0"/>
              <a:t>如识别</a:t>
            </a:r>
            <a:r>
              <a:rPr lang="en-US" altLang="zh-CN" dirty="0"/>
              <a:t>LTR</a:t>
            </a:r>
            <a:r>
              <a:rPr lang="zh-CN" altLang="en-US" dirty="0"/>
              <a:t>的</a:t>
            </a:r>
            <a:r>
              <a:rPr lang="en-US" altLang="zh-CN" dirty="0" err="1"/>
              <a:t>LTR_finder</a:t>
            </a:r>
            <a:r>
              <a:rPr lang="zh-CN" altLang="en-US" dirty="0"/>
              <a:t>和</a:t>
            </a:r>
            <a:r>
              <a:rPr lang="en-US" altLang="zh-CN" dirty="0" err="1"/>
              <a:t>LTRharvest</a:t>
            </a:r>
            <a:r>
              <a:rPr lang="zh-CN" altLang="en-US" dirty="0"/>
              <a:t>、识别</a:t>
            </a:r>
            <a:r>
              <a:rPr lang="en-US" altLang="zh-CN" dirty="0"/>
              <a:t>TIR</a:t>
            </a:r>
            <a:r>
              <a:rPr lang="zh-CN" altLang="en-US" dirty="0"/>
              <a:t>的</a:t>
            </a:r>
            <a:r>
              <a:rPr lang="en-US" altLang="zh-CN" dirty="0"/>
              <a:t>GRF</a:t>
            </a:r>
            <a:r>
              <a:rPr lang="zh-CN" altLang="en-US" dirty="0"/>
              <a:t>、识别</a:t>
            </a:r>
            <a:r>
              <a:rPr lang="en-US" altLang="zh-CN" dirty="0" err="1"/>
              <a:t>Helitron</a:t>
            </a:r>
            <a:r>
              <a:rPr lang="zh-CN" altLang="en-US" dirty="0"/>
              <a:t>的</a:t>
            </a:r>
            <a:r>
              <a:rPr lang="en-US" altLang="zh-CN" dirty="0" err="1"/>
              <a:t>HelitronScanner</a:t>
            </a:r>
            <a:r>
              <a:rPr lang="zh-CN" altLang="en-US" dirty="0"/>
              <a:t>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zh-CN" altLang="en-US" dirty="0"/>
              <a:t>缺少结构特征的</a:t>
            </a:r>
            <a:r>
              <a:rPr lang="en-US" altLang="zh-CN" dirty="0"/>
              <a:t>TE</a:t>
            </a:r>
            <a:r>
              <a:rPr lang="zh-CN" altLang="en-US" dirty="0"/>
              <a:t>无法识别，比如无法识别</a:t>
            </a:r>
            <a:r>
              <a:rPr lang="en-US" altLang="zh-CN" dirty="0"/>
              <a:t>LINE</a:t>
            </a:r>
            <a:r>
              <a:rPr lang="zh-CN" altLang="en-US" dirty="0"/>
              <a:t>、</a:t>
            </a:r>
            <a:r>
              <a:rPr lang="en-US" altLang="zh-CN" dirty="0"/>
              <a:t>SINE</a:t>
            </a:r>
            <a:r>
              <a:rPr lang="zh-CN" altLang="en-US" dirty="0"/>
              <a:t>类型的</a:t>
            </a:r>
            <a:r>
              <a:rPr lang="en-US" altLang="zh-CN" dirty="0"/>
              <a:t>TE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271034" y="4305941"/>
            <a:ext cx="325809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Flutre, T., Duprat, E., Feuillet, C., &amp; Quesneville, H. (2011). Considering transposable element diversification in de novo annotation approaches. PloS one, 6(1), e16526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834107" y="4010089"/>
            <a:ext cx="376758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Ou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S., Su, W., Liao, Y.,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Chougule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K.,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Agda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J.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Hellinga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A. J., ... &amp; Hufford, M. B. (2019). Benchmarking transposable element annotation methods for creation of a streamlined, comprehensive pipeline. Genome biology, 20(1), 1-18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825328" y="5921180"/>
            <a:ext cx="41666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Flynn, J. M.,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Hubley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R.,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Goubert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Rosen, J., Clark, A. G., </a:t>
            </a:r>
            <a:r>
              <a:rPr lang="en-US" altLang="zh-CN" sz="1000" i="1" dirty="0" err="1">
                <a:solidFill>
                  <a:srgbClr val="0D5267"/>
                </a:solidFill>
                <a:latin typeface="Arial" panose="020B0604020202020204" pitchFamily="34" charset="0"/>
              </a:rPr>
              <a:t>Feschotte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, C., &amp; Smit, A. F. (2020). RepeatModeler2 for automated genomic discovery of transposable element families. Proceedings of the National Academy of Sciences, 117(17), </a:t>
            </a:r>
            <a:r>
              <a:rPr lang="en-US" altLang="zh-CN" sz="1000" i="1" dirty="0" smtClean="0">
                <a:solidFill>
                  <a:srgbClr val="0D5267"/>
                </a:solidFill>
                <a:latin typeface="Arial" panose="020B0604020202020204" pitchFamily="34" charset="0"/>
              </a:rPr>
              <a:t>9451-9457</a:t>
            </a:r>
            <a:r>
              <a:rPr lang="en-US" altLang="zh-CN" sz="1000" i="1" dirty="0">
                <a:solidFill>
                  <a:srgbClr val="0D5267"/>
                </a:solidFill>
                <a:latin typeface="Arial" panose="020B0604020202020204" pitchFamily="34" charset="0"/>
              </a:rPr>
              <a:t>.</a:t>
            </a:r>
            <a:endParaRPr lang="zh-CN" altLang="en-US" sz="1000" i="1" dirty="0">
              <a:solidFill>
                <a:srgbClr val="0D526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4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536231"/>
              </p:ext>
            </p:extLst>
          </p:nvPr>
        </p:nvGraphicFramePr>
        <p:xfrm>
          <a:off x="398404" y="791536"/>
          <a:ext cx="11679556" cy="695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978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52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575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416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7101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628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2590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996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9632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12378587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206907058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1826701485"/>
                    </a:ext>
                  </a:extLst>
                </a:gridCol>
                <a:gridCol w="835173">
                  <a:extLst>
                    <a:ext uri="{9D8B030D-6E8A-4147-A177-3AD203B41FA5}">
                      <a16:colId xmlns:a16="http://schemas.microsoft.com/office/drawing/2014/main" val="4262722456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Not_found_Ratio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0.894722012799942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0.965653910909797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0.930524665532513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0.962349697550968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0.0376503024490317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0.92730448007042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744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120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378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0.89207648000084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0.966683941023021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0.929724500721812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0.963351754439583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0.0366482455604167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0.926345116616464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926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349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err="1" smtClean="0"/>
                        <a:t>HiTE_current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0.88973954107856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0.96862080797063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0.92952936167922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0.965346097199397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0.0346539028006025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0.926002094762028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858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106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430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1690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421693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0.8940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0.9230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0.9476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0.0524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0.9200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173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149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375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0.0561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0.0483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0.1216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0.7740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0.9131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0.8831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0.8979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0.8840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0.1160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464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225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709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0.0730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0.2299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0.5467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0.9336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0.9166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0.9299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0.0701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0.9144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385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394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0.1278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40650" y="249441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条， </a:t>
            </a:r>
            <a:r>
              <a:rPr lang="en-US" altLang="zh-CN" dirty="0" err="1" smtClean="0"/>
              <a:t>repbase.multicopy</a:t>
            </a:r>
            <a:r>
              <a:rPr lang="en-US" altLang="zh-CN" dirty="0" smtClean="0"/>
              <a:t> 2244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060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8089400"/>
              </p:ext>
            </p:extLst>
          </p:nvPr>
        </p:nvGraphicFramePr>
        <p:xfrm>
          <a:off x="0" y="791536"/>
          <a:ext cx="12192000" cy="70473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6607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6169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1177288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1046478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119036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98107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9156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10857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994153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7187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221081">
                  <a:extLst>
                    <a:ext uri="{9D8B030D-6E8A-4147-A177-3AD203B41FA5}">
                      <a16:colId xmlns:a16="http://schemas.microsoft.com/office/drawing/2014/main" val="4141759692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LTR_harvest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558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429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553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05656595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err="1" smtClean="0"/>
                        <a:t>LTR_Finder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522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91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143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839615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LTR_harvest</a:t>
                      </a:r>
                      <a:endParaRPr lang="zh-CN" altLang="en-US" sz="1200" dirty="0" smtClean="0"/>
                    </a:p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+</a:t>
                      </a:r>
                      <a:r>
                        <a:rPr lang="en-US" altLang="zh-CN" sz="1200" dirty="0" err="1" smtClean="0"/>
                        <a:t>LTR_Finder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639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401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546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LTRharvest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287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51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smtClean="0">
                          <a:latin typeface="Times New Roman" panose="02020603050405020304" pitchFamily="18" charset="0"/>
                          <a:ea typeface="+mn-ea"/>
                        </a:rPr>
                        <a:t>89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LTR_Finder + </a:t>
                      </a:r>
                      <a:r>
                        <a:rPr lang="zh-CN" altLang="en-US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保留单拷贝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254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24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76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7215199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Confident_ltr_cut.fa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(only </a:t>
                      </a: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LTRharvest+LTR_Finder</a:t>
                      </a: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)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741540" y="367645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水稻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971473" y="422204"/>
            <a:ext cx="44651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3084</a:t>
            </a:r>
            <a:r>
              <a:rPr lang="zh-CN" altLang="en-US" dirty="0" smtClean="0"/>
              <a:t>条， </a:t>
            </a:r>
            <a:r>
              <a:rPr lang="en-US" altLang="zh-CN" dirty="0" err="1" smtClean="0"/>
              <a:t>repbase.multicopy</a:t>
            </a:r>
            <a:r>
              <a:rPr lang="en-US" altLang="zh-CN" dirty="0" smtClean="0"/>
              <a:t> 2244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812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083432"/>
              </p:ext>
            </p:extLst>
          </p:nvPr>
        </p:nvGraphicFramePr>
        <p:xfrm>
          <a:off x="65003" y="949417"/>
          <a:ext cx="1212699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43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172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7486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1406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26434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7800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03919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3612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3183851841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973385118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686542050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2158167919"/>
                    </a:ext>
                  </a:extLst>
                </a:gridCol>
                <a:gridCol w="774862">
                  <a:extLst>
                    <a:ext uri="{9D8B030D-6E8A-4147-A177-3AD203B41FA5}">
                      <a16:colId xmlns:a16="http://schemas.microsoft.com/office/drawing/2014/main" val="15114278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err="1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KRF(</a:t>
                      </a:r>
                      <a:r>
                        <a:rPr lang="zh-CN" altLang="en-US" sz="1200" dirty="0" smtClean="0"/>
                        <a:t>分段</a:t>
                      </a:r>
                      <a:r>
                        <a:rPr lang="en-US" altLang="zh-CN" sz="1200" dirty="0" smtClean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0.90414845006011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0.910055820393305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0.906566463609033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0.935509620477296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0.0644903795227035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0.919561723906421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680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1162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3492322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HiTE-current(</a:t>
                      </a:r>
                      <a:r>
                        <a:rPr lang="zh-CN" altLang="en-US" sz="1200" dirty="0" smtClean="0"/>
                        <a:t>分段</a:t>
                      </a:r>
                      <a:r>
                        <a:rPr lang="en-US" altLang="zh-CN" sz="1200" dirty="0" smtClean="0"/>
                        <a:t>200M)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0.901188481431695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0.921276620569174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0.909403411626002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0.943004863696768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0.0569951363032321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0.92162258728723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960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69988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-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0.0732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0.195090439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0.108527132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0.283807063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0.412575366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0.0579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0.206718346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0.068475452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0.126614987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C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0.598191214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397776" y="367645"/>
            <a:ext cx="212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斑马鱼实验数据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306391" y="303570"/>
            <a:ext cx="168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2322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46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31045"/>
              </p:ext>
            </p:extLst>
          </p:nvPr>
        </p:nvGraphicFramePr>
        <p:xfrm>
          <a:off x="117987" y="949417"/>
          <a:ext cx="11906656" cy="60523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0.917889153425878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0.934484723319492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0.931376760666143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0.763504424962714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0.236495575037286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0.833609024411262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HiTE-current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0.892617791966504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0.932245858270686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0.924733408732884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0.755006015872042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0.244993984127958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0.818065142786732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62998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</a:rPr>
                        <a:t>RepeatScout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0.9616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0.9011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0.3417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0.7815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0.1101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0.2599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0.3745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910884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0.8656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0.8690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0.8683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0.6115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1" baseline="0" dirty="0" smtClean="0">
                          <a:latin typeface="Times New Roman" panose="02020603050405020304" pitchFamily="18" charset="0"/>
                          <a:ea typeface="+mn-ea"/>
                        </a:rPr>
                        <a:t>0.3885</a:t>
                      </a:r>
                      <a:endParaRPr lang="zh-CN" altLang="en-US" sz="1200" b="1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0.7167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0.0352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0.1189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0.2159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0.9519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0.8876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0.8995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0.6576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0.3424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="0" baseline="0" dirty="0" smtClean="0">
                          <a:latin typeface="Times New Roman" panose="02020603050405020304" pitchFamily="18" charset="0"/>
                          <a:ea typeface="+mn-ea"/>
                        </a:rPr>
                        <a:t>0.7778</a:t>
                      </a:r>
                      <a:endParaRPr lang="zh-CN" altLang="en-US" sz="1200" b="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64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0.1498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0.0749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0.2819</a:t>
                      </a:r>
                      <a:endParaRPr lang="en-US" altLang="zh-CN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0.4934</a:t>
                      </a:r>
                      <a:endParaRPr lang="en-US" altLang="zh-CN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015339" y="274913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488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新版实验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391340"/>
              </p:ext>
            </p:extLst>
          </p:nvPr>
        </p:nvGraphicFramePr>
        <p:xfrm>
          <a:off x="117987" y="310332"/>
          <a:ext cx="11906656" cy="73579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61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5588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60784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6539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1323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656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8931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2274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19713722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34514094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475917158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3243419979"/>
                    </a:ext>
                  </a:extLst>
                </a:gridCol>
                <a:gridCol w="760783">
                  <a:extLst>
                    <a:ext uri="{9D8B030D-6E8A-4147-A177-3AD203B41FA5}">
                      <a16:colId xmlns:a16="http://schemas.microsoft.com/office/drawing/2014/main" val="821731259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Sensitivity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Specificity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Accuracy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Precision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FDR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F1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 smtClean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Perfect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Good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Present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200" baseline="0" dirty="0" smtClean="0">
                          <a:latin typeface="Times New Roman" panose="02020603050405020304" pitchFamily="18" charset="0"/>
                          <a:ea typeface="+mn-ea"/>
                        </a:rPr>
                        <a:t>Not_found</a:t>
                      </a:r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KRF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0.908010007207741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0.916586373350988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0.914970628093088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0.716460433657221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0.283539566342779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0.800941928106445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0909531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0.907406276959028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0.917591124449978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0.915669440401256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0.719158546083777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0.280841453916223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0.802389145025761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2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83606213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r>
                        <a:rPr lang="en-US" altLang="zh-CN" sz="1200" dirty="0" smtClean="0"/>
                        <a:t>HiTE (no Helitron)</a:t>
                      </a:r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004476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TIR candidate)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2950660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EAHelitron candidate)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17828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EAHelitron confident)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66201361"/>
                  </a:ext>
                </a:extLst>
              </a:tr>
              <a:tr h="7388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HiTE (only HelitronScanner)</a:t>
                      </a:r>
                      <a:endParaRPr lang="zh-CN" altLang="en-US" sz="1200" dirty="0" smtClean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20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20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8186590"/>
                  </a:ext>
                </a:extLst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4862939" y="310332"/>
            <a:ext cx="358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r>
              <a:rPr lang="zh-CN" altLang="en-US" dirty="0" smtClean="0"/>
              <a:t>实验数据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8958144" y="274913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227</a:t>
            </a:r>
            <a:r>
              <a:rPr lang="zh-CN" altLang="en-US" dirty="0" smtClean="0"/>
              <a:t>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5047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584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Time and resource consumption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1034" y="6475178"/>
            <a:ext cx="4294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i="1" dirty="0" smtClean="0">
                <a:solidFill>
                  <a:schemeClr val="bg1">
                    <a:lumMod val="50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报告人： 胡康</a:t>
            </a:r>
            <a:endParaRPr lang="zh-CN" altLang="en-US" sz="1400" i="1" dirty="0">
              <a:solidFill>
                <a:schemeClr val="bg1">
                  <a:lumMod val="50000"/>
                </a:schemeClr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631830"/>
              </p:ext>
            </p:extLst>
          </p:nvPr>
        </p:nvGraphicFramePr>
        <p:xfrm>
          <a:off x="1025132" y="1541599"/>
          <a:ext cx="10676538" cy="4302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423">
                  <a:extLst>
                    <a:ext uri="{9D8B030D-6E8A-4147-A177-3AD203B41FA5}">
                      <a16:colId xmlns:a16="http://schemas.microsoft.com/office/drawing/2014/main" val="1519705087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2910344782"/>
                    </a:ext>
                  </a:extLst>
                </a:gridCol>
                <a:gridCol w="2057285">
                  <a:extLst>
                    <a:ext uri="{9D8B030D-6E8A-4147-A177-3AD203B41FA5}">
                      <a16:colId xmlns:a16="http://schemas.microsoft.com/office/drawing/2014/main" val="2900239087"/>
                    </a:ext>
                  </a:extLst>
                </a:gridCol>
                <a:gridCol w="1501561">
                  <a:extLst>
                    <a:ext uri="{9D8B030D-6E8A-4147-A177-3AD203B41FA5}">
                      <a16:colId xmlns:a16="http://schemas.microsoft.com/office/drawing/2014/main" val="2523285272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2705557316"/>
                    </a:ext>
                  </a:extLst>
                </a:gridCol>
                <a:gridCol w="1779423">
                  <a:extLst>
                    <a:ext uri="{9D8B030D-6E8A-4147-A177-3AD203B41FA5}">
                      <a16:colId xmlns:a16="http://schemas.microsoft.com/office/drawing/2014/main" val="3857096594"/>
                    </a:ext>
                  </a:extLst>
                </a:gridCol>
              </a:tblGrid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Species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Assembly</a:t>
                      </a:r>
                      <a:r>
                        <a:rPr lang="en-US" altLang="zh-CN" baseline="0" dirty="0" smtClean="0"/>
                        <a:t> size (Mb)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Linux version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Average CPU (%)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Wall</a:t>
                      </a:r>
                      <a:r>
                        <a:rPr lang="en-US" altLang="zh-CN" baseline="0" dirty="0" smtClean="0"/>
                        <a:t> clock time (</a:t>
                      </a:r>
                      <a:r>
                        <a:rPr lang="en-US" altLang="zh-CN" baseline="0" dirty="0" err="1" smtClean="0"/>
                        <a:t>d-h:m:s</a:t>
                      </a:r>
                      <a:r>
                        <a:rPr lang="en-US" altLang="zh-CN" baseline="0" dirty="0" smtClean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Maximum mem (</a:t>
                      </a:r>
                      <a:r>
                        <a:rPr lang="en-US" altLang="zh-CN" dirty="0" err="1" smtClean="0"/>
                        <a:t>kbytes</a:t>
                      </a:r>
                      <a:r>
                        <a:rPr lang="en-US" altLang="zh-CN" dirty="0" smtClean="0"/>
                        <a:t>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06781112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O. sativa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362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865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1:53:23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17174260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72134799"/>
                  </a:ext>
                </a:extLst>
              </a:tr>
              <a:tr h="104941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D. melanogaster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467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31:11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4728004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136990938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D. rerio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1622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925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10:10:55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16897124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9941927"/>
                  </a:ext>
                </a:extLst>
              </a:tr>
              <a:tr h="734592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C. briggsae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Red Hat 4.8.5-28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628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18:10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3581436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61212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410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9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果蝇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47496507"/>
              </p:ext>
            </p:extLst>
          </p:nvPr>
        </p:nvGraphicFramePr>
        <p:xfrm>
          <a:off x="582070" y="737144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223509780"/>
              </p:ext>
            </p:extLst>
          </p:nvPr>
        </p:nvGraphicFramePr>
        <p:xfrm>
          <a:off x="8082820" y="754897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045970928"/>
              </p:ext>
            </p:extLst>
          </p:nvPr>
        </p:nvGraphicFramePr>
        <p:xfrm>
          <a:off x="4460862" y="798764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85104" y="344644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209764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76118" y="3421495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04312469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76335881"/>
              </p:ext>
            </p:extLst>
          </p:nvPr>
        </p:nvGraphicFramePr>
        <p:xfrm>
          <a:off x="4358564" y="3736802"/>
          <a:ext cx="4086662" cy="2839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  <p:sp>
        <p:nvSpPr>
          <p:cNvPr id="22" name="文本框 21"/>
          <p:cNvSpPr txBox="1"/>
          <p:nvPr/>
        </p:nvSpPr>
        <p:spPr>
          <a:xfrm>
            <a:off x="5264717" y="64775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碱基统计</a:t>
            </a:r>
          </a:p>
        </p:txBody>
      </p:sp>
    </p:spTree>
    <p:extLst>
      <p:ext uri="{BB962C8B-B14F-4D97-AF65-F5344CB8AC3E}">
        <p14:creationId xmlns:p14="http://schemas.microsoft.com/office/powerpoint/2010/main" val="136804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2774" y="305216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水稻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959182307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503940653"/>
              </p:ext>
            </p:extLst>
          </p:nvPr>
        </p:nvGraphicFramePr>
        <p:xfrm>
          <a:off x="833880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6796654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798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10627206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1341184276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27437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41" y="2929401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/>
              <a:t>斑马鱼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489682659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583459330"/>
              </p:ext>
            </p:extLst>
          </p:nvPr>
        </p:nvGraphicFramePr>
        <p:xfrm>
          <a:off x="8395956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548002499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65138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206159257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4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实验结果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941" y="3755319"/>
            <a:ext cx="24502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Caenorhabditis</a:t>
            </a:r>
            <a:r>
              <a:rPr lang="en-US" altLang="zh-CN" dirty="0"/>
              <a:t> </a:t>
            </a:r>
            <a:r>
              <a:rPr lang="en-US" altLang="zh-CN" dirty="0" err="1"/>
              <a:t>briggsae</a:t>
            </a:r>
            <a:endParaRPr lang="zh-CN" altLang="en-US" dirty="0"/>
          </a:p>
        </p:txBody>
      </p:sp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170999774"/>
              </p:ext>
            </p:extLst>
          </p:nvPr>
        </p:nvGraphicFramePr>
        <p:xfrm>
          <a:off x="595836" y="676686"/>
          <a:ext cx="4241198" cy="270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09573640"/>
              </p:ext>
            </p:extLst>
          </p:nvPr>
        </p:nvGraphicFramePr>
        <p:xfrm>
          <a:off x="8272131" y="712194"/>
          <a:ext cx="4030957" cy="2673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4113644511"/>
              </p:ext>
            </p:extLst>
          </p:nvPr>
        </p:nvGraphicFramePr>
        <p:xfrm>
          <a:off x="4565632" y="747906"/>
          <a:ext cx="3984364" cy="26518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998870" y="3385987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Curated library</a:t>
            </a:r>
            <a:endParaRPr lang="zh-CN" altLang="en-US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341313" y="3421495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RepeatModeler2</a:t>
            </a:r>
            <a:endParaRPr lang="zh-CN" altLang="en-US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705459" y="341073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KmerRepFinder</a:t>
            </a:r>
            <a:endParaRPr lang="zh-CN" altLang="en-US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949024535"/>
              </p:ext>
            </p:extLst>
          </p:nvPr>
        </p:nvGraphicFramePr>
        <p:xfrm>
          <a:off x="478623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EDTA</a:t>
            </a:r>
            <a:endParaRPr lang="zh-CN" altLang="en-US" dirty="0" smtClean="0"/>
          </a:p>
        </p:txBody>
      </p:sp>
      <p:graphicFrame>
        <p:nvGraphicFramePr>
          <p:cNvPr id="14" name="图表 13"/>
          <p:cNvGraphicFramePr/>
          <p:nvPr>
            <p:extLst>
              <p:ext uri="{D42A27DB-BD31-4B8C-83A1-F6EECF244321}">
                <p14:modId xmlns:p14="http://schemas.microsoft.com/office/powerpoint/2010/main" val="2674004212"/>
              </p:ext>
            </p:extLst>
          </p:nvPr>
        </p:nvGraphicFramePr>
        <p:xfrm>
          <a:off x="4367228" y="3790827"/>
          <a:ext cx="4283158" cy="2797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287310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RepeatScout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30629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165370"/>
            <a:ext cx="11692647" cy="546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KmerRepFinder</a:t>
            </a:r>
            <a:r>
              <a:rPr lang="zh-CN" altLang="en-US" dirty="0" smtClean="0"/>
              <a:t>方法与其他方法的对比：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en-US" altLang="zh-CN" dirty="0" smtClean="0"/>
              <a:t>1.</a:t>
            </a:r>
            <a:r>
              <a:rPr lang="zh-CN" altLang="en-US" dirty="0" smtClean="0"/>
              <a:t>对于绝大多数的</a:t>
            </a:r>
            <a:r>
              <a:rPr lang="en-US" altLang="zh-CN" dirty="0" smtClean="0"/>
              <a:t>de novo</a:t>
            </a:r>
            <a:r>
              <a:rPr lang="zh-CN" altLang="en-US" dirty="0" smtClean="0"/>
              <a:t>识别方法都是基于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比对的相似性来识别重复家族的。例如</a:t>
            </a:r>
            <a:endParaRPr lang="en-US" altLang="zh-CN" dirty="0" smtClean="0"/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Single-linkage </a:t>
            </a:r>
            <a:r>
              <a:rPr lang="en-US" altLang="zh-CN" dirty="0"/>
              <a:t>clustering (Agarwal and States, 1994)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REPuter</a:t>
            </a:r>
            <a:r>
              <a:rPr lang="en-US" altLang="zh-CN" dirty="0"/>
              <a:t> (Kurtz et al., 2000)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RepeatFinder</a:t>
            </a:r>
            <a:r>
              <a:rPr lang="en-US" altLang="zh-CN" dirty="0"/>
              <a:t> (</a:t>
            </a:r>
            <a:r>
              <a:rPr lang="en-US" altLang="zh-CN" dirty="0" err="1"/>
              <a:t>Volfovsky</a:t>
            </a:r>
            <a:r>
              <a:rPr lang="en-US" altLang="zh-CN" dirty="0"/>
              <a:t> et al., 2001)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b="1" dirty="0"/>
              <a:t>RECON (</a:t>
            </a:r>
            <a:r>
              <a:rPr lang="en-US" altLang="zh-CN" b="1" dirty="0" err="1"/>
              <a:t>Bao</a:t>
            </a:r>
            <a:r>
              <a:rPr lang="en-US" altLang="zh-CN" b="1" dirty="0"/>
              <a:t> and Eddy, 2002)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</a:t>
            </a:r>
            <a:r>
              <a:rPr lang="en-US" altLang="zh-CN" dirty="0" err="1"/>
              <a:t>RepeatGluer</a:t>
            </a:r>
            <a:r>
              <a:rPr lang="en-US" altLang="zh-CN" dirty="0"/>
              <a:t> (</a:t>
            </a:r>
            <a:r>
              <a:rPr lang="en-US" altLang="zh-CN" dirty="0" err="1"/>
              <a:t>Pevzner</a:t>
            </a:r>
            <a:r>
              <a:rPr lang="en-US" altLang="zh-CN" dirty="0"/>
              <a:t> et al., 2004)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  PILER (Edgar and Myers, 2005</a:t>
            </a:r>
            <a:r>
              <a:rPr lang="en-US" altLang="zh-CN" dirty="0" smtClean="0"/>
              <a:t>)</a:t>
            </a:r>
          </a:p>
          <a:p>
            <a:pPr>
              <a:spcBef>
                <a:spcPct val="10000"/>
              </a:spcBef>
              <a:buFontTx/>
              <a:buChar char="•"/>
            </a:pPr>
            <a:r>
              <a:rPr lang="en-US" altLang="zh-CN" dirty="0"/>
              <a:t> </a:t>
            </a:r>
            <a:r>
              <a:rPr lang="en-US" altLang="zh-CN" dirty="0" smtClean="0"/>
              <a:t>  </a:t>
            </a:r>
            <a:r>
              <a:rPr lang="en-US" altLang="zh-CN" dirty="0"/>
              <a:t>REPET 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Flutre</a:t>
            </a:r>
            <a:r>
              <a:rPr lang="en-US" altLang="zh-CN" dirty="0" smtClean="0"/>
              <a:t> et al., 2011)</a:t>
            </a:r>
          </a:p>
          <a:p>
            <a:pPr>
              <a:spcBef>
                <a:spcPct val="10000"/>
              </a:spcBef>
            </a:pPr>
            <a:r>
              <a:rPr lang="zh-CN" altLang="en-US" dirty="0" smtClean="0"/>
              <a:t>其中以</a:t>
            </a:r>
            <a:r>
              <a:rPr lang="en-US" altLang="zh-CN" dirty="0" smtClean="0"/>
              <a:t>RECON</a:t>
            </a:r>
            <a:r>
              <a:rPr lang="zh-CN" altLang="en-US" dirty="0"/>
              <a:t>为代表，用于从头重复家族鉴定的主要工具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zh-CN" altLang="en-US" dirty="0" smtClean="0"/>
              <a:t>用于</a:t>
            </a:r>
            <a:r>
              <a:rPr lang="zh-CN" altLang="en-US" dirty="0"/>
              <a:t>许多基因组项目。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983" y="865761"/>
            <a:ext cx="5379396" cy="5821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1324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1095730779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219665857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305515463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2902691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30079" y="2902691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2902691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KmerRepFinder</a:t>
            </a:r>
            <a:endParaRPr lang="zh-CN" altLang="en-US" b="1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254342840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46886612"/>
              </p:ext>
            </p:extLst>
          </p:nvPr>
        </p:nvGraphicFramePr>
        <p:xfrm>
          <a:off x="3489280" y="3500665"/>
          <a:ext cx="74855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03209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885378135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795200089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264395082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60061" y="3119094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119094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45596" y="3119094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342093717"/>
              </p:ext>
            </p:extLst>
          </p:nvPr>
        </p:nvGraphicFramePr>
        <p:xfrm>
          <a:off x="494547" y="3350390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500336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644967273"/>
              </p:ext>
            </p:extLst>
          </p:nvPr>
        </p:nvGraphicFramePr>
        <p:xfrm>
          <a:off x="3503725" y="3350390"/>
          <a:ext cx="7432720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9876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278270422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3787625660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379115499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Curated library</a:t>
            </a:r>
            <a:endParaRPr lang="zh-CN" altLang="en-US" b="1" dirty="0" smtClean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RepeatModeler2</a:t>
            </a:r>
            <a:endParaRPr lang="zh-CN" altLang="en-US" b="1" dirty="0" smtClean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KmerRepFinder</a:t>
            </a:r>
            <a:endParaRPr lang="zh-CN" altLang="en-US" b="1" dirty="0" smtClean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292786578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EDTA</a:t>
            </a:r>
            <a:endParaRPr lang="zh-CN" altLang="en-US" b="1" dirty="0" smtClean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3938662376"/>
              </p:ext>
            </p:extLst>
          </p:nvPr>
        </p:nvGraphicFramePr>
        <p:xfrm>
          <a:off x="4300018" y="3510983"/>
          <a:ext cx="6647382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RepeatScout</a:t>
            </a:r>
            <a:endParaRPr lang="zh-CN" alt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13406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extLst>
              <p:ext uri="{D42A27DB-BD31-4B8C-83A1-F6EECF244321}">
                <p14:modId xmlns:p14="http://schemas.microsoft.com/office/powerpoint/2010/main" val="3346124916"/>
              </p:ext>
            </p:extLst>
          </p:nvPr>
        </p:nvGraphicFramePr>
        <p:xfrm>
          <a:off x="354618" y="-41268"/>
          <a:ext cx="4531168" cy="3217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676333758"/>
              </p:ext>
            </p:extLst>
          </p:nvPr>
        </p:nvGraphicFramePr>
        <p:xfrm>
          <a:off x="8161043" y="0"/>
          <a:ext cx="4030957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图表 10"/>
          <p:cNvGraphicFramePr/>
          <p:nvPr>
            <p:extLst>
              <p:ext uri="{D42A27DB-BD31-4B8C-83A1-F6EECF244321}">
                <p14:modId xmlns:p14="http://schemas.microsoft.com/office/powerpoint/2010/main" val="1063470009"/>
              </p:ext>
            </p:extLst>
          </p:nvPr>
        </p:nvGraphicFramePr>
        <p:xfrm>
          <a:off x="4300018" y="-20635"/>
          <a:ext cx="4086662" cy="31765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1845616" y="305634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Curated</a:t>
            </a:r>
            <a:r>
              <a:rPr lang="en-US" altLang="zh-CN" dirty="0" smtClean="0"/>
              <a:t> </a:t>
            </a:r>
            <a:r>
              <a:rPr lang="en-US" altLang="zh-CN" b="1" dirty="0"/>
              <a:t>library</a:t>
            </a:r>
            <a:endParaRPr lang="zh-CN" altLang="en-US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9400806" y="3056348"/>
            <a:ext cx="1777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RepeatModeler2</a:t>
            </a:r>
            <a:endParaRPr lang="zh-CN" altLang="en-US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5625669" y="3056348"/>
            <a:ext cx="1704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KmerRepFinder</a:t>
            </a:r>
            <a:endParaRPr lang="zh-CN" altLang="en-US" b="1" dirty="0"/>
          </a:p>
        </p:txBody>
      </p:sp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1556150964"/>
              </p:ext>
            </p:extLst>
          </p:nvPr>
        </p:nvGraphicFramePr>
        <p:xfrm>
          <a:off x="401864" y="3490348"/>
          <a:ext cx="4531168" cy="3287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2398705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EDTA</a:t>
            </a:r>
            <a:endParaRPr lang="zh-CN" altLang="en-US" b="1" dirty="0"/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198166897"/>
              </p:ext>
            </p:extLst>
          </p:nvPr>
        </p:nvGraphicFramePr>
        <p:xfrm>
          <a:off x="3396632" y="3490348"/>
          <a:ext cx="7588868" cy="32665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5706641" y="6488668"/>
            <a:ext cx="1643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RepeatScout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9061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965828"/>
              </p:ext>
            </p:extLst>
          </p:nvPr>
        </p:nvGraphicFramePr>
        <p:xfrm>
          <a:off x="582070" y="772426"/>
          <a:ext cx="11199023" cy="51513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10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60928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38225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52475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1610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648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111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2755">
                  <a:extLst>
                    <a:ext uri="{9D8B030D-6E8A-4147-A177-3AD203B41FA5}">
                      <a16:colId xmlns:a16="http://schemas.microsoft.com/office/drawing/2014/main" val="1155794724"/>
                    </a:ext>
                  </a:extLst>
                </a:gridCol>
                <a:gridCol w="88378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RepeatMasking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文件大小（</a:t>
                      </a:r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MB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）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en-US" altLang="zh-CN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799968" y="60395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值取</a:t>
            </a:r>
            <a:r>
              <a:rPr lang="en-US" altLang="zh-CN" sz="1400" dirty="0" smtClean="0"/>
              <a:t>11</a:t>
            </a:r>
            <a:r>
              <a:rPr lang="zh-CN" altLang="en-US" sz="1400" dirty="0" smtClean="0"/>
              <a:t>时，发现</a:t>
            </a:r>
            <a:r>
              <a:rPr lang="en-US" altLang="zh-CN" sz="1400" dirty="0" smtClean="0"/>
              <a:t>RepeatMasking</a:t>
            </a:r>
            <a:r>
              <a:rPr lang="zh-CN" altLang="en-US" sz="1400" dirty="0" smtClean="0"/>
              <a:t>生成的重复文件（</a:t>
            </a:r>
            <a:r>
              <a:rPr lang="en-US" altLang="zh-CN" sz="1400" dirty="0" smtClean="0"/>
              <a:t>159MB</a:t>
            </a:r>
            <a:r>
              <a:rPr lang="zh-CN" altLang="en-US" sz="1400" dirty="0" smtClean="0"/>
              <a:t>）大小接近基因组（</a:t>
            </a:r>
            <a:r>
              <a:rPr lang="en-US" altLang="zh-CN" sz="1400" dirty="0" smtClean="0"/>
              <a:t>165MB</a:t>
            </a:r>
            <a:r>
              <a:rPr lang="zh-CN" altLang="en-US" sz="1400" dirty="0" smtClean="0"/>
              <a:t>），自比对时需要花费大量的时间，总运行时间</a:t>
            </a:r>
            <a:r>
              <a:rPr lang="en-US" altLang="zh-CN" sz="1400" dirty="0" smtClean="0"/>
              <a:t>9.15 hour</a:t>
            </a:r>
            <a:r>
              <a:rPr lang="zh-CN" altLang="en-US" sz="1400" dirty="0" smtClean="0"/>
              <a:t>（</a:t>
            </a:r>
            <a:r>
              <a:rPr lang="zh-CN" altLang="en-US" sz="1400" dirty="0"/>
              <a:t>后面做了</a:t>
            </a:r>
            <a:r>
              <a:rPr lang="zh-CN" altLang="en-US" sz="1400" dirty="0" smtClean="0"/>
              <a:t>优化）。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RepeatMasking</a:t>
            </a:r>
            <a:r>
              <a:rPr lang="zh-CN" altLang="en-US" sz="1400" dirty="0" smtClean="0"/>
              <a:t>生成的重复文件大小有影响，尤其当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取很小时，会产生很多重复的</a:t>
            </a:r>
            <a:r>
              <a:rPr lang="en-US" altLang="zh-CN" sz="1400" dirty="0" smtClean="0"/>
              <a:t>k-mer</a:t>
            </a:r>
            <a:r>
              <a:rPr lang="zh-CN" altLang="en-US" sz="1400" dirty="0" smtClean="0"/>
              <a:t>，但是其对最终的结果没有太大的影响。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2514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277763"/>
              </p:ext>
            </p:extLst>
          </p:nvPr>
        </p:nvGraphicFramePr>
        <p:xfrm>
          <a:off x="833920" y="977295"/>
          <a:ext cx="1065860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6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1376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3554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5381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437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1295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72092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783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2112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53817">
                  <a:extLst>
                    <a:ext uri="{9D8B030D-6E8A-4147-A177-3AD203B41FA5}">
                      <a16:colId xmlns:a16="http://schemas.microsoft.com/office/drawing/2014/main" val="3365245437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对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的影响最大，</a:t>
            </a:r>
            <a:r>
              <a:rPr lang="en-US" altLang="zh-CN" sz="1400" dirty="0"/>
              <a:t> 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升高，一些低频的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会被抛弃，因此</a:t>
            </a:r>
            <a:r>
              <a:rPr lang="en-US" altLang="zh-CN" sz="1400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sz="1400" dirty="0" smtClean="0"/>
              <a:t>会明显降低。</a:t>
            </a:r>
            <a:endParaRPr lang="zh-CN" altLang="en-US" sz="14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88345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226661"/>
              </p:ext>
            </p:extLst>
          </p:nvPr>
        </p:nvGraphicFramePr>
        <p:xfrm>
          <a:off x="828543" y="869466"/>
          <a:ext cx="1036333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676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14681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362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5954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0392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635704">
                  <a:extLst>
                    <a:ext uri="{9D8B030D-6E8A-4147-A177-3AD203B41FA5}">
                      <a16:colId xmlns:a16="http://schemas.microsoft.com/office/drawing/2014/main" val="87082595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27.5 (1/6)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55(2/6)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82.5(3/6)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110(4/6)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137.5(5/6)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184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结论：将基因组分成小块可能会遗漏某些低拷贝的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，分块越小，遗漏越明显。</a:t>
            </a:r>
            <a:endParaRPr lang="zh-CN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7927112" y="125666"/>
            <a:ext cx="15714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repbase</a:t>
            </a:r>
            <a:r>
              <a:rPr lang="en-US" altLang="zh-CN" dirty="0"/>
              <a:t> 320</a:t>
            </a:r>
            <a:r>
              <a:rPr lang="zh-CN" altLang="en-US" dirty="0"/>
              <a:t>条</a:t>
            </a:r>
          </a:p>
        </p:txBody>
      </p:sp>
    </p:spTree>
    <p:extLst>
      <p:ext uri="{BB962C8B-B14F-4D97-AF65-F5344CB8AC3E}">
        <p14:creationId xmlns:p14="http://schemas.microsoft.com/office/powerpoint/2010/main" val="1489117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492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802234"/>
              </p:ext>
            </p:extLst>
          </p:nvPr>
        </p:nvGraphicFramePr>
        <p:xfrm>
          <a:off x="828543" y="737145"/>
          <a:ext cx="10922735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132973603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6334780"/>
            <a:ext cx="11096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值取很小，根据</a:t>
            </a:r>
            <a:r>
              <a:rPr lang="en-US" altLang="zh-CN" sz="1400" dirty="0" err="1" smtClean="0"/>
              <a:t>kmer</a:t>
            </a:r>
            <a:r>
              <a:rPr lang="zh-CN" altLang="en-US" sz="1400" dirty="0" smtClean="0"/>
              <a:t>找重复这一阶段会变成程序的运行时间瓶颈，运行时间会增加。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值持续增加（由</a:t>
            </a:r>
            <a:r>
              <a:rPr lang="en-US" altLang="zh-CN" sz="1400" dirty="0" smtClean="0"/>
              <a:t>51 —&gt; 61</a:t>
            </a:r>
            <a:r>
              <a:rPr lang="zh-CN" altLang="en-US" sz="1400" dirty="0" smtClean="0"/>
              <a:t>），程序的敏感性会</a:t>
            </a:r>
            <a:r>
              <a:rPr lang="zh-CN" altLang="en-US" sz="1400" dirty="0"/>
              <a:t>显著</a:t>
            </a:r>
            <a:r>
              <a:rPr lang="zh-CN" altLang="en-US" sz="1400" dirty="0" smtClean="0"/>
              <a:t>降低，但是精度会上升，这可能是由于减少了一些混淆的</a:t>
            </a:r>
            <a:r>
              <a:rPr lang="en-US" altLang="zh-CN" sz="1400" dirty="0" err="1" smtClean="0"/>
              <a:t>kmer</a:t>
            </a:r>
            <a:r>
              <a:rPr lang="zh-CN" altLang="en-US" sz="1400" dirty="0" smtClean="0"/>
              <a:t>影响。最优</a:t>
            </a:r>
            <a:r>
              <a:rPr lang="en-US" altLang="zh-CN" sz="1400" dirty="0" smtClean="0"/>
              <a:t>k</a:t>
            </a:r>
            <a:r>
              <a:rPr lang="zh-CN" altLang="en-US" sz="1400" dirty="0" smtClean="0"/>
              <a:t>为</a:t>
            </a:r>
            <a:r>
              <a:rPr lang="en-US" altLang="zh-CN" sz="1400" dirty="0" smtClean="0"/>
              <a:t>31.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1321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71743"/>
              </p:ext>
            </p:extLst>
          </p:nvPr>
        </p:nvGraphicFramePr>
        <p:xfrm>
          <a:off x="1409568" y="737145"/>
          <a:ext cx="9239382" cy="5435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354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3545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441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7947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290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3701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4544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495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550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7947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4903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290min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altLang="zh-CN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56min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4547458" y="125498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688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KmerRepFinder</a:t>
            </a:r>
            <a:r>
              <a:rPr lang="zh-CN" altLang="en-US" dirty="0" smtClean="0"/>
              <a:t>方法与其他方法的对比：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r>
              <a:rPr lang="zh-CN" altLang="en-US" dirty="0"/>
              <a:t>基于</a:t>
            </a:r>
            <a:r>
              <a:rPr lang="en-US" altLang="zh-CN" dirty="0"/>
              <a:t>pairwise</a:t>
            </a:r>
            <a:r>
              <a:rPr lang="zh-CN" altLang="en-US" dirty="0"/>
              <a:t>比对的相似性来识别重复</a:t>
            </a:r>
            <a:r>
              <a:rPr lang="zh-CN" altLang="en-US" dirty="0" smtClean="0"/>
              <a:t>家族的缺点是需要非常大的计算量，通常无法有效处理规模稍大的基因组，即使面对较小的基因组也需要漫长的等待。</a:t>
            </a:r>
            <a:endParaRPr lang="en-US" altLang="zh-CN" dirty="0" smtClean="0"/>
          </a:p>
          <a:p>
            <a:pPr>
              <a:spcBef>
                <a:spcPct val="10000"/>
              </a:spcBef>
            </a:pPr>
            <a:endParaRPr lang="en-US" altLang="zh-CN" dirty="0"/>
          </a:p>
          <a:p>
            <a:pPr>
              <a:spcBef>
                <a:spcPct val="10000"/>
              </a:spcBef>
            </a:pPr>
            <a:r>
              <a:rPr lang="zh-CN" altLang="en-US" dirty="0" smtClean="0"/>
              <a:t>针对这一难点，</a:t>
            </a:r>
            <a:r>
              <a:rPr lang="en-US" altLang="zh-CN" dirty="0"/>
              <a:t> </a:t>
            </a:r>
            <a:r>
              <a:rPr lang="en-US" altLang="zh-CN" dirty="0" smtClean="0"/>
              <a:t>Price et al., 2005</a:t>
            </a:r>
            <a:r>
              <a:rPr lang="zh-CN" altLang="en-US" dirty="0" smtClean="0"/>
              <a:t>提出了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，它以一系列高频的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为一致性种子，然后围绕一致性种子开展多次对齐的迭代扩展，直至生成一致性序列。它的优势是速度快，不需要进行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比对。缺点是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只适合找到</a:t>
            </a:r>
            <a:r>
              <a:rPr lang="en-US" altLang="zh-CN" dirty="0" smtClean="0"/>
              <a:t>low-divergence</a:t>
            </a:r>
            <a:r>
              <a:rPr lang="zh-CN" altLang="en-US" dirty="0" smtClean="0"/>
              <a:t>的重复家族，因此它会找到许多</a:t>
            </a:r>
            <a:r>
              <a:rPr lang="en-US" altLang="zh-CN" dirty="0" smtClean="0"/>
              <a:t>duplication</a:t>
            </a:r>
            <a:r>
              <a:rPr lang="zh-CN" altLang="en-US" dirty="0" smtClean="0"/>
              <a:t>和</a:t>
            </a:r>
            <a:r>
              <a:rPr lang="en-US" altLang="zh-CN" dirty="0" smtClean="0"/>
              <a:t>TE fragments</a:t>
            </a:r>
            <a:r>
              <a:rPr lang="zh-CN" altLang="en-US" dirty="0" smtClean="0"/>
              <a:t>。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85210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4789128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1412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08284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4168820468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28543" y="5770605"/>
            <a:ext cx="107126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/>
              <a:t>超过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以后，运行时间有明显上升。随着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sensitivity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precision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降低，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F1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值先上升后下降，在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时达到最优，综合考虑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RM2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评测方法和运行时间，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fault_tolerant_bases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取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100</a:t>
            </a:r>
            <a:r>
              <a:rPr lang="zh-CN" altLang="en-US" dirty="0">
                <a:solidFill>
                  <a:schemeClr val="dk1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可。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9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03807"/>
              </p:ext>
            </p:extLst>
          </p:nvPr>
        </p:nvGraphicFramePr>
        <p:xfrm>
          <a:off x="828543" y="1057274"/>
          <a:ext cx="9048881" cy="5259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18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31823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4865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5469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56971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2387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82285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042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2196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546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29471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6269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68776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58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258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176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455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508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72min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9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56396"/>
              </p:ext>
            </p:extLst>
          </p:nvPr>
        </p:nvGraphicFramePr>
        <p:xfrm>
          <a:off x="828543" y="249441"/>
          <a:ext cx="10922735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4874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954874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177152711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92821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15841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00519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77351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3886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38934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8504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1584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86015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结论：随着</a:t>
            </a:r>
            <a:r>
              <a:rPr lang="en-US" altLang="zh-CN" dirty="0" err="1" smtClean="0"/>
              <a:t>fi</a:t>
            </a:r>
            <a:r>
              <a:rPr lang="en-US" altLang="zh-CN" dirty="0" err="1" smtClean="0">
                <a:solidFill>
                  <a:schemeClr val="dk1"/>
                </a:solidFill>
                <a:latin typeface="Times New Roman" panose="02020603050405020304" pitchFamily="18" charset="0"/>
              </a:rPr>
              <a:t>xed_extend_base_threshold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增加，结果先升高后降低，在</a:t>
            </a:r>
            <a:r>
              <a:rPr lang="en-US" altLang="zh-CN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200</a:t>
            </a:r>
            <a:r>
              <a:rPr lang="zh-CN" altLang="en-US" dirty="0" smtClean="0">
                <a:solidFill>
                  <a:schemeClr val="dk1"/>
                </a:solidFill>
                <a:latin typeface="Times New Roman" panose="02020603050405020304" pitchFamily="18" charset="0"/>
              </a:rPr>
              <a:t>时最优。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3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543317"/>
              </p:ext>
            </p:extLst>
          </p:nvPr>
        </p:nvGraphicFramePr>
        <p:xfrm>
          <a:off x="2101289" y="494998"/>
          <a:ext cx="9296532" cy="600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062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60062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69142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8368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7768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0952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598221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0931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49498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83680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54909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07910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1073">
                <a:tc rowSpan="8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685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339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265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5327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  <a:tr h="736416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0.0616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322930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09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65251"/>
              </p:ext>
            </p:extLst>
          </p:nvPr>
        </p:nvGraphicFramePr>
        <p:xfrm>
          <a:off x="828543" y="249441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160458877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3221722" y="506312"/>
            <a:ext cx="1615766" cy="369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果蝇实验数据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852616" y="5659395"/>
            <a:ext cx="10985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结论：</a:t>
            </a:r>
            <a:endParaRPr lang="zh-CN" altLang="en-US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5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985899"/>
              </p:ext>
            </p:extLst>
          </p:nvPr>
        </p:nvGraphicFramePr>
        <p:xfrm>
          <a:off x="999993" y="1114425"/>
          <a:ext cx="9039356" cy="5288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1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7718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90833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78582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4765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04478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16737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56291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90832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64897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1193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669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9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99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437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426865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53min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907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0.9913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0.9721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0.0279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342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7139668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3369552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674454"/>
              </p:ext>
            </p:extLst>
          </p:nvPr>
        </p:nvGraphicFramePr>
        <p:xfrm>
          <a:off x="890967" y="737145"/>
          <a:ext cx="10922733" cy="528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109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878109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323490652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63712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566332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44202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530936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49554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58756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538015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566331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91005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fault_tolerant_bases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fixed_extend_base_threshold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err="1" smtClean="0"/>
                        <a:t>filter_derived_ratio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28543" y="6164220"/>
            <a:ext cx="10985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/>
              <a:t>结论：随着</a:t>
            </a:r>
            <a:r>
              <a:rPr lang="en-US" altLang="zh-CN" sz="1200" dirty="0" err="1" smtClean="0"/>
              <a:t>freq_threshold</a:t>
            </a:r>
            <a:r>
              <a:rPr lang="zh-CN" altLang="en-US" sz="1200" dirty="0" smtClean="0"/>
              <a:t>的升高，</a:t>
            </a:r>
            <a:r>
              <a:rPr lang="en-US" altLang="zh-CN" sz="1200" dirty="0" smtClean="0"/>
              <a:t>sensitivity</a:t>
            </a:r>
            <a:r>
              <a:rPr lang="zh-CN" altLang="en-US" sz="1200" dirty="0" smtClean="0"/>
              <a:t>逐渐降低，</a:t>
            </a:r>
            <a:r>
              <a:rPr lang="en-US" altLang="zh-CN" sz="1200" dirty="0" smtClean="0"/>
              <a:t>specificity</a:t>
            </a:r>
            <a:r>
              <a:rPr lang="zh-CN" altLang="en-US" sz="1200" dirty="0" smtClean="0"/>
              <a:t>逐渐升高，</a:t>
            </a:r>
            <a:r>
              <a:rPr lang="en-US" altLang="zh-CN" sz="1200" dirty="0" smtClean="0"/>
              <a:t>Accuracy</a:t>
            </a:r>
            <a:r>
              <a:rPr lang="zh-CN" altLang="en-US" sz="1200" dirty="0" smtClean="0"/>
              <a:t>逐渐降低，</a:t>
            </a:r>
            <a:r>
              <a:rPr lang="en-US" altLang="zh-CN" sz="1200" dirty="0" smtClean="0"/>
              <a:t>Precision</a:t>
            </a:r>
            <a:r>
              <a:rPr lang="zh-CN" altLang="en-US" sz="1200" dirty="0" smtClean="0"/>
              <a:t>逐渐升高，</a:t>
            </a:r>
            <a:r>
              <a:rPr lang="en-US" altLang="zh-CN" sz="1200" dirty="0" smtClean="0"/>
              <a:t>FDR</a:t>
            </a:r>
            <a:r>
              <a:rPr lang="zh-CN" altLang="en-US" sz="1200" dirty="0" smtClean="0"/>
              <a:t>逐渐降低。与预想中的一致，高频</a:t>
            </a:r>
            <a:r>
              <a:rPr lang="en-US" altLang="zh-CN" sz="1200" dirty="0" err="1" smtClean="0"/>
              <a:t>kmer</a:t>
            </a:r>
            <a:r>
              <a:rPr lang="zh-CN" altLang="en-US" sz="1200" dirty="0" smtClean="0"/>
              <a:t>覆盖的重复区也是高频，因此尽管识别的</a:t>
            </a:r>
            <a:r>
              <a:rPr lang="en-US" altLang="zh-CN" sz="1200" dirty="0" smtClean="0"/>
              <a:t>TE</a:t>
            </a:r>
            <a:r>
              <a:rPr lang="zh-CN" altLang="en-US" sz="1200" dirty="0" smtClean="0"/>
              <a:t>更少，但也更准确。</a:t>
            </a:r>
            <a:endParaRPr lang="zh-CN" altLang="en-US" sz="1200" dirty="0">
              <a:solidFill>
                <a:schemeClr val="dk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328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参数影响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969655"/>
              </p:ext>
            </p:extLst>
          </p:nvPr>
        </p:nvGraphicFramePr>
        <p:xfrm>
          <a:off x="908220" y="1125334"/>
          <a:ext cx="9710357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7250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107250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0337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1411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12305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6948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24850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740893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7840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1411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997416">
                  <a:extLst>
                    <a:ext uri="{9D8B030D-6E8A-4147-A177-3AD203B41FA5}">
                      <a16:colId xmlns:a16="http://schemas.microsoft.com/office/drawing/2014/main" val="3538495565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运行时间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57min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0.0224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0.9861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0.0139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47min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96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923" y="573932"/>
            <a:ext cx="1169264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1.</a:t>
            </a:r>
            <a:r>
              <a:rPr lang="zh-CN" altLang="en-US" dirty="0" smtClean="0"/>
              <a:t>为了减少</a:t>
            </a:r>
            <a:r>
              <a:rPr lang="en-US" altLang="zh-CN" dirty="0" smtClean="0"/>
              <a:t>pairwise</a:t>
            </a:r>
            <a:r>
              <a:rPr lang="zh-CN" altLang="en-US" dirty="0" smtClean="0"/>
              <a:t>比对的计算量，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首先基于低频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，识别出可能的候选重复区，从而将识别的范围从整个基因组缩小到候选重复区中。果蝇：</a:t>
            </a:r>
            <a:r>
              <a:rPr lang="en-US" altLang="zh-CN" dirty="0" smtClean="0"/>
              <a:t>165MB-&gt;55MB</a:t>
            </a:r>
            <a:r>
              <a:rPr lang="zh-CN" altLang="en-US" dirty="0" smtClean="0"/>
              <a:t>；水稻：</a:t>
            </a:r>
            <a:r>
              <a:rPr lang="en-US" altLang="zh-CN" dirty="0" smtClean="0"/>
              <a:t>362MB-&gt;151MB; </a:t>
            </a:r>
            <a:r>
              <a:rPr lang="zh-CN" altLang="en-US" dirty="0" smtClean="0"/>
              <a:t>斑马鱼：</a:t>
            </a:r>
            <a:r>
              <a:rPr lang="en-US" altLang="zh-CN" dirty="0" smtClean="0"/>
              <a:t>1.6GB-&gt;737MB; </a:t>
            </a:r>
            <a:r>
              <a:rPr lang="zh-CN" altLang="en-US" dirty="0" smtClean="0"/>
              <a:t>减少了一半以上的搜索范围。（异同：</a:t>
            </a:r>
            <a:r>
              <a:rPr lang="en-US" altLang="zh-CN" dirty="0" smtClean="0"/>
              <a:t>RepeatScout</a:t>
            </a:r>
            <a:r>
              <a:rPr lang="zh-CN" altLang="en-US" dirty="0" smtClean="0"/>
              <a:t>使用</a:t>
            </a:r>
            <a:r>
              <a:rPr lang="zh-CN" altLang="en-US" b="1" dirty="0" smtClean="0"/>
              <a:t>高频</a:t>
            </a:r>
            <a:r>
              <a:rPr lang="en-US" altLang="zh-CN" dirty="0" err="1"/>
              <a:t>k</a:t>
            </a:r>
            <a:r>
              <a:rPr lang="en-US" altLang="zh-CN" dirty="0" err="1" smtClean="0"/>
              <a:t>mer</a:t>
            </a:r>
            <a:r>
              <a:rPr lang="zh-CN" altLang="en-US" dirty="0" smtClean="0"/>
              <a:t>作为种子来识别一致性重复序列，而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使用</a:t>
            </a:r>
            <a:r>
              <a:rPr lang="zh-CN" altLang="en-US" b="1" dirty="0" smtClean="0"/>
              <a:t>低频</a:t>
            </a:r>
            <a:r>
              <a:rPr lang="en-US" altLang="zh-CN" dirty="0" err="1" smtClean="0"/>
              <a:t>kmer</a:t>
            </a:r>
            <a:r>
              <a:rPr lang="zh-CN" altLang="en-US" dirty="0" smtClean="0"/>
              <a:t>来确定候选重复区）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2. </a:t>
            </a:r>
            <a:r>
              <a:rPr lang="zh-CN" altLang="en-US" dirty="0" smtClean="0"/>
              <a:t>在进行</a:t>
            </a:r>
            <a:r>
              <a:rPr lang="en-US" altLang="zh-CN" dirty="0" smtClean="0"/>
              <a:t>pairwise </a:t>
            </a:r>
            <a:r>
              <a:rPr lang="zh-CN" altLang="en-US" dirty="0" smtClean="0"/>
              <a:t>比对后，比对信息中通常只包含重复序列的子序列，而我们的目标是识别一个具有生物学意义的完整</a:t>
            </a:r>
            <a:r>
              <a:rPr lang="en-US" altLang="zh-CN" dirty="0" smtClean="0"/>
              <a:t>TE</a:t>
            </a:r>
            <a:r>
              <a:rPr lang="zh-CN" altLang="en-US" dirty="0" smtClean="0"/>
              <a:t>实体。</a:t>
            </a:r>
            <a:r>
              <a:rPr lang="en-US" altLang="zh-CN" dirty="0" smtClean="0"/>
              <a:t>RECON</a:t>
            </a:r>
            <a:r>
              <a:rPr lang="zh-CN" altLang="en-US" dirty="0" smtClean="0"/>
              <a:t>中使用</a:t>
            </a:r>
            <a:r>
              <a:rPr lang="en-US" altLang="zh-CN" dirty="0"/>
              <a:t>Single Linkage Clustering </a:t>
            </a:r>
            <a:r>
              <a:rPr lang="en-US" altLang="zh-CN" dirty="0" smtClean="0"/>
              <a:t>Algorithms</a:t>
            </a:r>
            <a:r>
              <a:rPr lang="zh-CN" altLang="en-US" dirty="0" smtClean="0"/>
              <a:t>来扩展比对的子序列，通过连接有</a:t>
            </a:r>
            <a:r>
              <a:rPr lang="en-US" altLang="zh-CN" dirty="0" smtClean="0"/>
              <a:t>Overlap</a:t>
            </a:r>
            <a:r>
              <a:rPr lang="zh-CN" altLang="en-US" dirty="0" smtClean="0"/>
              <a:t>的比对子序列，从而形成一条包含子序列的序列。由于</a:t>
            </a:r>
            <a:r>
              <a:rPr lang="en-US" altLang="zh-CN" dirty="0" smtClean="0"/>
              <a:t>TE</a:t>
            </a:r>
            <a:r>
              <a:rPr lang="zh-CN" altLang="en-US" dirty="0"/>
              <a:t>拷贝经常发生</a:t>
            </a:r>
            <a:r>
              <a:rPr lang="en-US" altLang="zh-CN" dirty="0" err="1"/>
              <a:t>Indel</a:t>
            </a:r>
            <a:r>
              <a:rPr lang="zh-CN" altLang="en-US" dirty="0"/>
              <a:t>，</a:t>
            </a:r>
            <a:r>
              <a:rPr lang="zh-CN" altLang="en-US" dirty="0" smtClean="0"/>
              <a:t>因此在对比对的子序列进行扩展的同时，应该考虑一定的容错。为了解决这一点，</a:t>
            </a:r>
            <a:r>
              <a:rPr lang="en-US" altLang="zh-CN" dirty="0" err="1" smtClean="0"/>
              <a:t>KmerRepFinder</a:t>
            </a:r>
            <a:r>
              <a:rPr lang="zh-CN" altLang="en-US" dirty="0" smtClean="0"/>
              <a:t>实现了一种</a:t>
            </a:r>
            <a:r>
              <a:rPr lang="zh-CN" altLang="en-US" dirty="0"/>
              <a:t>容错</a:t>
            </a:r>
            <a:r>
              <a:rPr lang="zh-CN" altLang="en-US" dirty="0" smtClean="0"/>
              <a:t>扩展算法：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(</a:t>
            </a:r>
            <a:r>
              <a:rPr lang="en-US" altLang="zh-CN" dirty="0"/>
              <a:t>1) Obtain pairwise local alignments between sequences in {Sn}.</a:t>
            </a:r>
            <a:r>
              <a:rPr lang="zh-CN" altLang="en-US" dirty="0" smtClean="0"/>
              <a:t>设置</a:t>
            </a:r>
            <a:r>
              <a:rPr lang="zh-CN" altLang="en-US" dirty="0"/>
              <a:t>一个</a:t>
            </a:r>
            <a:r>
              <a:rPr lang="zh-CN" altLang="en-US" b="1" dirty="0"/>
              <a:t>扩展阈值</a:t>
            </a:r>
            <a:r>
              <a:rPr lang="en-US" altLang="zh-CN" b="1" dirty="0"/>
              <a:t>p</a:t>
            </a:r>
            <a:r>
              <a:rPr lang="zh-CN" altLang="en-US" dirty="0"/>
              <a:t>（</a:t>
            </a:r>
            <a:r>
              <a:rPr lang="en-US" altLang="zh-CN" dirty="0"/>
              <a:t>200bp</a:t>
            </a:r>
            <a:r>
              <a:rPr lang="zh-CN" altLang="en-US" dirty="0"/>
              <a:t>），然后将比对</a:t>
            </a:r>
            <a:r>
              <a:rPr lang="zh-CN" altLang="en-US" dirty="0" smtClean="0"/>
              <a:t>按照比对</a:t>
            </a:r>
            <a:r>
              <a:rPr lang="en-US" altLang="zh-CN" dirty="0" smtClean="0"/>
              <a:t>target</a:t>
            </a:r>
            <a:r>
              <a:rPr lang="zh-CN" altLang="en-US" dirty="0" smtClean="0"/>
              <a:t>上的</a:t>
            </a:r>
            <a:r>
              <a:rPr lang="zh-CN" altLang="en-US" b="1" dirty="0" smtClean="0"/>
              <a:t>起始</a:t>
            </a:r>
            <a:r>
              <a:rPr lang="zh-CN" altLang="en-US" b="1" dirty="0"/>
              <a:t>、终止</a:t>
            </a:r>
            <a:r>
              <a:rPr lang="zh-CN" altLang="en-US" dirty="0"/>
              <a:t>位置进行</a:t>
            </a:r>
            <a:r>
              <a:rPr lang="zh-CN" altLang="en-US" dirty="0" smtClean="0"/>
              <a:t>排序。</a:t>
            </a:r>
            <a:endParaRPr lang="en-US" altLang="zh-CN" dirty="0" smtClean="0"/>
          </a:p>
          <a:p>
            <a:r>
              <a:rPr lang="en-US" altLang="zh-CN" dirty="0" smtClean="0"/>
              <a:t>(</a:t>
            </a:r>
            <a:r>
              <a:rPr lang="en-US" altLang="zh-CN" dirty="0"/>
              <a:t>2) Construct graph G(V,E), where V represents all the Images and E represents the </a:t>
            </a:r>
            <a:r>
              <a:rPr lang="zh-CN" altLang="en-US" dirty="0" smtClean="0"/>
              <a:t>连通性</a:t>
            </a:r>
            <a:r>
              <a:rPr lang="en-US" altLang="zh-CN" dirty="0" smtClean="0"/>
              <a:t> </a:t>
            </a:r>
            <a:r>
              <a:rPr lang="en-US" altLang="zh-CN" dirty="0"/>
              <a:t>between Images. Two images are considered </a:t>
            </a:r>
            <a:r>
              <a:rPr lang="zh-CN" altLang="en-US" dirty="0" smtClean="0"/>
              <a:t>连通的</a:t>
            </a:r>
            <a:r>
              <a:rPr lang="en-US" altLang="zh-CN" dirty="0" smtClean="0"/>
              <a:t> </a:t>
            </a:r>
            <a:r>
              <a:rPr lang="en-US" altLang="zh-CN" dirty="0"/>
              <a:t>if they </a:t>
            </a:r>
            <a:r>
              <a:rPr lang="zh-CN" altLang="en-US" dirty="0" smtClean="0"/>
              <a:t>之间的距离小于</a:t>
            </a:r>
            <a:r>
              <a:rPr lang="en-US" altLang="zh-CN" dirty="0" smtClean="0"/>
              <a:t>p, </a:t>
            </a:r>
            <a:r>
              <a:rPr lang="zh-CN" altLang="en-US" dirty="0" smtClean="0"/>
              <a:t>需要考虑</a:t>
            </a:r>
            <a:r>
              <a:rPr lang="en-US" altLang="zh-CN" dirty="0" smtClean="0"/>
              <a:t> strand</a:t>
            </a:r>
            <a:r>
              <a:rPr lang="zh-CN" altLang="en-US" dirty="0" smtClean="0"/>
              <a:t>的方向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(3) define </a:t>
            </a:r>
            <a:r>
              <a:rPr lang="en-US" altLang="zh-CN" dirty="0"/>
              <a:t>an element Sn(</a:t>
            </a:r>
            <a:r>
              <a:rPr lang="en-US" altLang="zh-CN" dirty="0" err="1"/>
              <a:t>sk</a:t>
            </a:r>
            <a:r>
              <a:rPr lang="en-US" altLang="zh-CN" dirty="0"/>
              <a:t>, </a:t>
            </a:r>
            <a:r>
              <a:rPr lang="en-US" altLang="zh-CN" dirty="0" err="1"/>
              <a:t>ek</a:t>
            </a:r>
            <a:r>
              <a:rPr lang="en-US" altLang="zh-CN" dirty="0"/>
              <a:t>) as the </a:t>
            </a:r>
            <a:r>
              <a:rPr lang="en-US" altLang="zh-CN" dirty="0" smtClean="0"/>
              <a:t>longest </a:t>
            </a:r>
            <a:r>
              <a:rPr lang="en-US" altLang="zh-CN" dirty="0"/>
              <a:t>fragment that covers all images in the component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(4)</a:t>
            </a:r>
            <a:r>
              <a:rPr lang="zh-CN" altLang="en-US" dirty="0" smtClean="0"/>
              <a:t>候选重复区被划分为多个最长的片段。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68602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23678029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6079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71700" y="387350"/>
            <a:ext cx="7493000" cy="177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010490" y="78740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398431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849280" y="1689100"/>
            <a:ext cx="2453463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849280" y="3219450"/>
            <a:ext cx="2705100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10490" y="21272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10490" y="2673350"/>
            <a:ext cx="5143500" cy="17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625162" y="39433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37220" y="358140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938430" y="1225550"/>
            <a:ext cx="1677581" cy="177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4000" y="291584"/>
            <a:ext cx="10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基因组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165100" y="693182"/>
            <a:ext cx="132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全长</a:t>
            </a:r>
            <a:r>
              <a:rPr lang="en-US" altLang="zh-CN" dirty="0" smtClean="0"/>
              <a:t>TE</a:t>
            </a:r>
            <a:r>
              <a:rPr lang="zh-CN" altLang="en-US" dirty="0"/>
              <a:t>拷贝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54000" y="1139567"/>
            <a:ext cx="139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片段</a:t>
            </a:r>
            <a:r>
              <a:rPr lang="en-US" altLang="zh-CN" dirty="0" smtClean="0"/>
              <a:t>TE</a:t>
            </a:r>
            <a:r>
              <a:rPr lang="zh-CN" altLang="en-US" dirty="0" smtClean="0"/>
              <a:t>拷贝</a:t>
            </a:r>
            <a:endParaRPr lang="zh-CN" altLang="en-US" dirty="0"/>
          </a:p>
        </p:txBody>
      </p:sp>
      <p:cxnSp>
        <p:nvCxnSpPr>
          <p:cNvPr id="18" name="直接箭头连接符 17"/>
          <p:cNvCxnSpPr>
            <a:stCxn id="4" idx="1"/>
            <a:endCxn id="14" idx="3"/>
          </p:cNvCxnSpPr>
          <p:nvPr/>
        </p:nvCxnSpPr>
        <p:spPr>
          <a:xfrm flipH="1">
            <a:off x="1270000" y="476250"/>
            <a:ext cx="9017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5" idx="1"/>
            <a:endCxn id="15" idx="3"/>
          </p:cNvCxnSpPr>
          <p:nvPr/>
        </p:nvCxnSpPr>
        <p:spPr>
          <a:xfrm flipH="1">
            <a:off x="1485900" y="876300"/>
            <a:ext cx="1524590" cy="15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6" idx="1"/>
            <a:endCxn id="16" idx="3"/>
          </p:cNvCxnSpPr>
          <p:nvPr/>
        </p:nvCxnSpPr>
        <p:spPr>
          <a:xfrm flipH="1">
            <a:off x="1651000" y="1314450"/>
            <a:ext cx="1747431" cy="9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1423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Repbase</a:t>
            </a:r>
            <a:r>
              <a:rPr lang="zh-CN" altLang="en-US" dirty="0" smtClean="0"/>
              <a:t>占基因组的比例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81863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0.21772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0.859835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3085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0.59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14.538163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68146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13.41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1.76553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8509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17.381248 </a:t>
                      </a:r>
                      <a:r>
                        <a:rPr lang="en-US" altLang="zh-CN" dirty="0" smtClean="0"/>
                        <a:t>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79974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15.83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cbrrep.ref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418659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19.885558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21050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11.78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10.756182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15428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6.37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2.580891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6204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1.017273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4822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34.239904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47504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20.28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drorep.ref</a:t>
            </a:r>
          </a:p>
        </p:txBody>
      </p:sp>
    </p:spTree>
    <p:extLst>
      <p:ext uri="{BB962C8B-B14F-4D97-AF65-F5344CB8AC3E}">
        <p14:creationId xmlns:p14="http://schemas.microsoft.com/office/powerpoint/2010/main" val="5705880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596" y="133565"/>
            <a:ext cx="10900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Repbase</a:t>
            </a:r>
            <a:r>
              <a:rPr lang="zh-CN" altLang="en-US" dirty="0" smtClean="0"/>
              <a:t>占基因组的比例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235882"/>
              </p:ext>
            </p:extLst>
          </p:nvPr>
        </p:nvGraphicFramePr>
        <p:xfrm>
          <a:off x="631860" y="801859"/>
          <a:ext cx="10541285" cy="2557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49268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u="none" dirty="0" smtClean="0"/>
                        <a:t>88.386689 Mb</a:t>
                      </a:r>
                      <a:endParaRPr lang="zh-CN" alt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46595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23.61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5.681814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13381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67.714686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230281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17.212465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66469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178.995654 </a:t>
                      </a:r>
                      <a:r>
                        <a:rPr lang="en-US" altLang="zh-CN" dirty="0" smtClean="0"/>
                        <a:t>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356726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47.81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631860" y="431990"/>
            <a:ext cx="11175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oryrep.ref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99614"/>
              </p:ext>
            </p:extLst>
          </p:nvPr>
        </p:nvGraphicFramePr>
        <p:xfrm>
          <a:off x="631859" y="3919192"/>
          <a:ext cx="10541285" cy="2430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8257">
                  <a:extLst>
                    <a:ext uri="{9D8B030D-6E8A-4147-A177-3AD203B41FA5}">
                      <a16:colId xmlns:a16="http://schemas.microsoft.com/office/drawing/2014/main" val="120469406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2572440497"/>
                    </a:ext>
                  </a:extLst>
                </a:gridCol>
                <a:gridCol w="2108257">
                  <a:extLst>
                    <a:ext uri="{9D8B030D-6E8A-4147-A177-3AD203B41FA5}">
                      <a16:colId xmlns:a16="http://schemas.microsoft.com/office/drawing/2014/main" val="3890895944"/>
                    </a:ext>
                  </a:extLst>
                </a:gridCol>
                <a:gridCol w="2356892">
                  <a:extLst>
                    <a:ext uri="{9D8B030D-6E8A-4147-A177-3AD203B41FA5}">
                      <a16:colId xmlns:a16="http://schemas.microsoft.com/office/drawing/2014/main" val="3754416715"/>
                    </a:ext>
                  </a:extLst>
                </a:gridCol>
                <a:gridCol w="1859622">
                  <a:extLst>
                    <a:ext uri="{9D8B030D-6E8A-4147-A177-3AD203B41FA5}">
                      <a16:colId xmlns:a16="http://schemas.microsoft.com/office/drawing/2014/main" val="9530984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Class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RepBase26.05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/>
                        <a:t>Number of elements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Total(%)</a:t>
                      </a:r>
                      <a:endParaRPr lang="zh-CN" altLang="en-US" sz="18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338891"/>
                  </a:ext>
                </a:extLst>
              </a:tr>
              <a:tr h="431515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Class 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119.029375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296556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7.09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674522"/>
                  </a:ext>
                </a:extLst>
              </a:tr>
              <a:tr h="441789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Non-LTR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74.257914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215393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4.42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532"/>
                  </a:ext>
                </a:extLst>
              </a:tr>
              <a:tr h="38014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719.428364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3372500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42.84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74364"/>
                  </a:ext>
                </a:extLst>
              </a:tr>
              <a:tr h="400693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Helitron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Class II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50.528131 Mb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178913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3.01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738754"/>
                  </a:ext>
                </a:extLst>
              </a:tr>
              <a:tr h="410966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963.243784 Mb</a:t>
                      </a:r>
                      <a:endParaRPr lang="zh-CN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4063362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57.36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01115"/>
                  </a:ext>
                </a:extLst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611534" y="3549860"/>
            <a:ext cx="11378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/>
              <a:t>zebrep.ref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58551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16732"/>
              </p:ext>
            </p:extLst>
          </p:nvPr>
        </p:nvGraphicFramePr>
        <p:xfrm>
          <a:off x="332867" y="847932"/>
          <a:ext cx="11441318" cy="5889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0.89207648000084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0.966683941023021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0.929724500721812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0.963351754439583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0.0366482455604167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0.926345116616464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8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29033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540092"/>
              </p:ext>
            </p:extLst>
          </p:nvPr>
        </p:nvGraphicFramePr>
        <p:xfrm>
          <a:off x="582070" y="8352"/>
          <a:ext cx="11441318" cy="7494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332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415747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78412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dirty="0" smtClean="0"/>
                        <a:t>TE class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库的序列）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0.839115013313469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0.898635963411053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0.886471943187059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0.680136395489372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0.319863604510628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0.751307725961902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去除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库的序列；只有相同长度的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在所有具有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的拷贝中出现超过半数才被认定为真实的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，同时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TA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TNN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TTAA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需要在具有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的拷贝中超过半数；去掉了需要相同长度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TSD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出现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次以上的限制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0.82487552595993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0.92684736394928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0.905926158177931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0.744287488991639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0.255712511008361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0.7825121139072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6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flanking_align</a:t>
                      </a:r>
                      <a:r>
                        <a:rPr lang="zh-CN" altLang="en-US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r>
                        <a:rPr lang="zh-CN" altLang="en-US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CN" sz="6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0.803951341771807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0.952396288646621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0.921765806948859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0.814498951793047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0.185501048206953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0.809190776842984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在上述的基础上将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copies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设置更严格的定义、即前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和后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分别只允许出现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1bp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mismatch;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只改了</a:t>
                      </a:r>
                      <a:r>
                        <a:rPr lang="en-US" altLang="zh-CN" sz="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flank_copies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中的拷贝定义</a:t>
                      </a:r>
                      <a:r>
                        <a:rPr lang="en-US" altLang="zh-CN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zh-CN" sz="5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5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中没有改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0.757433799874726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0.958673850258394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0.91661933743193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0.828827034694968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0.171172965305032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0.791523810771272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（去除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TGCA motif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和比对到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库的序列；获得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top10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TIR+TSD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序列，然后用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flanked_align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0.860769448202156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0.906815399374347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0.897458931447483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0.701996235992807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0.298003764007193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0.773317355002959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8889676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中加入判别边界是否包含）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0.854551281667112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0.947709027882981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0.928744299052043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0.806848897166432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0.193151102833568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0.830015270215462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3637424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中加入过滤明显超出边界的序列，超过次数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&gt;=5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（在上述基础上，在</a:t>
                      </a:r>
                      <a:r>
                        <a:rPr lang="en-US" altLang="zh-CN" sz="9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flank_align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加入完全超出边界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）</a:t>
                      </a:r>
                      <a:endParaRPr lang="zh-CN" altLang="en-US" sz="9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0.858870391853659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0.959998339038232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0.939433657567995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0.845695230563213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0.154304769436787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0.852231893580875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04962004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7329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4110550893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67989479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884096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4708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Helitron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455922"/>
              </p:ext>
            </p:extLst>
          </p:nvPr>
        </p:nvGraphicFramePr>
        <p:xfrm>
          <a:off x="359371" y="953950"/>
          <a:ext cx="11441318" cy="4700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使用基因组输入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4326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图表 1"/>
          <p:cNvGraphicFramePr/>
          <p:nvPr>
            <p:extLst>
              <p:ext uri="{D42A27DB-BD31-4B8C-83A1-F6EECF244321}">
                <p14:modId xmlns:p14="http://schemas.microsoft.com/office/powerpoint/2010/main" val="223210726"/>
              </p:ext>
            </p:extLst>
          </p:nvPr>
        </p:nvGraphicFramePr>
        <p:xfrm>
          <a:off x="5776686" y="1158618"/>
          <a:ext cx="6415314" cy="4992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>
            <p:extLst>
              <p:ext uri="{D42A27DB-BD31-4B8C-83A1-F6EECF244321}">
                <p14:modId xmlns:p14="http://schemas.microsoft.com/office/powerpoint/2010/main" val="2203631884"/>
              </p:ext>
            </p:extLst>
          </p:nvPr>
        </p:nvGraphicFramePr>
        <p:xfrm>
          <a:off x="696686" y="1431865"/>
          <a:ext cx="5080000" cy="4446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696686" y="97245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/>
              <a:t>A</a:t>
            </a:r>
            <a:endParaRPr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6683829" y="96843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790057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水稻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324640"/>
              </p:ext>
            </p:extLst>
          </p:nvPr>
        </p:nvGraphicFramePr>
        <p:xfrm>
          <a:off x="332867" y="847932"/>
          <a:ext cx="11441318" cy="56743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0.964790327185213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0.869182849500954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0.892267734493087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0.701277827671067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0.298722172328933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0.81219494272714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1105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0.962602613737921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0.9333888655148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0.940449086597874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0.821603390058274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0.178396609941726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0.886531677444541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98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628884" y="1212665"/>
            <a:ext cx="7549126" cy="17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628884" y="1213527"/>
            <a:ext cx="127773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1305405" y="1222184"/>
            <a:ext cx="138154" cy="59546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1968276" y="1221446"/>
            <a:ext cx="352064" cy="61125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3456752" y="1216329"/>
            <a:ext cx="54841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290685" y="1226907"/>
            <a:ext cx="470180" cy="59546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561339" y="1809849"/>
            <a:ext cx="8269651" cy="77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1063924" y="1213527"/>
            <a:ext cx="310558" cy="59546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04270" y="139804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13" name="文本框 12"/>
          <p:cNvSpPr txBox="1"/>
          <p:nvPr/>
        </p:nvSpPr>
        <p:spPr>
          <a:xfrm>
            <a:off x="1735519" y="13962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849056" y="136906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5494508" y="1229298"/>
            <a:ext cx="309110" cy="58583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6609258" y="1229298"/>
            <a:ext cx="280001" cy="56549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115635" y="1396279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2116962" y="2098708"/>
            <a:ext cx="3396936" cy="31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800724" y="2135548"/>
            <a:ext cx="5990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start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5311331" y="2138305"/>
            <a:ext cx="6001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end</a:t>
            </a:r>
            <a:endParaRPr lang="zh-CN" altLang="en-US" sz="1400" dirty="0"/>
          </a:p>
        </p:txBody>
      </p:sp>
      <p:sp>
        <p:nvSpPr>
          <p:cNvPr id="21" name="矩形 20"/>
          <p:cNvSpPr/>
          <p:nvPr/>
        </p:nvSpPr>
        <p:spPr>
          <a:xfrm>
            <a:off x="476264" y="1756711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2" name="矩形 21"/>
          <p:cNvSpPr/>
          <p:nvPr/>
        </p:nvSpPr>
        <p:spPr>
          <a:xfrm>
            <a:off x="1381749" y="174772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1117931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4" name="矩形 23"/>
          <p:cNvSpPr/>
          <p:nvPr/>
        </p:nvSpPr>
        <p:spPr>
          <a:xfrm>
            <a:off x="2165190" y="1754413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2</a:t>
            </a:r>
            <a:endParaRPr lang="zh-CN" altLang="en-US" sz="1400" baseline="-25000" dirty="0"/>
          </a:p>
        </p:txBody>
      </p:sp>
      <p:sp>
        <p:nvSpPr>
          <p:cNvPr id="25" name="矩形 24"/>
          <p:cNvSpPr/>
          <p:nvPr/>
        </p:nvSpPr>
        <p:spPr>
          <a:xfrm>
            <a:off x="2843875" y="1746422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6" name="矩形 25"/>
          <p:cNvSpPr/>
          <p:nvPr/>
        </p:nvSpPr>
        <p:spPr>
          <a:xfrm>
            <a:off x="3815430" y="1743558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3</a:t>
            </a:r>
            <a:endParaRPr lang="zh-CN" altLang="en-US" sz="1400" baseline="-25000" dirty="0"/>
          </a:p>
        </p:txBody>
      </p:sp>
      <p:sp>
        <p:nvSpPr>
          <p:cNvPr id="27" name="矩形 26"/>
          <p:cNvSpPr/>
          <p:nvPr/>
        </p:nvSpPr>
        <p:spPr>
          <a:xfrm>
            <a:off x="5272690" y="1754413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8" name="矩形 27"/>
          <p:cNvSpPr/>
          <p:nvPr/>
        </p:nvSpPr>
        <p:spPr>
          <a:xfrm>
            <a:off x="6456497" y="1751646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29" name="文本框 28"/>
          <p:cNvSpPr txBox="1"/>
          <p:nvPr/>
        </p:nvSpPr>
        <p:spPr>
          <a:xfrm>
            <a:off x="9027904" y="1036730"/>
            <a:ext cx="2519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Query</a:t>
            </a:r>
          </a:p>
        </p:txBody>
      </p:sp>
      <p:sp>
        <p:nvSpPr>
          <p:cNvPr id="31" name="文本框 30"/>
          <p:cNvSpPr txBox="1"/>
          <p:nvPr/>
        </p:nvSpPr>
        <p:spPr>
          <a:xfrm>
            <a:off x="9027904" y="1629974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</a:t>
            </a:r>
            <a:endParaRPr lang="en-US" altLang="zh-CN" dirty="0"/>
          </a:p>
        </p:txBody>
      </p:sp>
      <p:sp>
        <p:nvSpPr>
          <p:cNvPr id="32" name="文本框 31"/>
          <p:cNvSpPr txBox="1"/>
          <p:nvPr/>
        </p:nvSpPr>
        <p:spPr>
          <a:xfrm>
            <a:off x="3297137" y="2240842"/>
            <a:ext cx="10365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direction</a:t>
            </a:r>
            <a:endParaRPr lang="zh-CN" altLang="en-US" sz="1400" dirty="0"/>
          </a:p>
        </p:txBody>
      </p:sp>
      <p:cxnSp>
        <p:nvCxnSpPr>
          <p:cNvPr id="35" name="直接箭头连接符 34"/>
          <p:cNvCxnSpPr/>
          <p:nvPr/>
        </p:nvCxnSpPr>
        <p:spPr>
          <a:xfrm flipH="1">
            <a:off x="3727067" y="1229298"/>
            <a:ext cx="146028" cy="579689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4378150" y="1229298"/>
            <a:ext cx="142261" cy="589208"/>
          </a:xfrm>
          <a:prstGeom prst="straightConnector1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5305794" y="136919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46" name="矩形 45"/>
          <p:cNvSpPr/>
          <p:nvPr/>
        </p:nvSpPr>
        <p:spPr>
          <a:xfrm>
            <a:off x="3528414" y="1761759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47" name="矩形 46"/>
          <p:cNvSpPr/>
          <p:nvPr/>
        </p:nvSpPr>
        <p:spPr>
          <a:xfrm>
            <a:off x="4193741" y="17516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cxnSp>
        <p:nvCxnSpPr>
          <p:cNvPr id="55" name="直接箭头连接符 54"/>
          <p:cNvCxnSpPr/>
          <p:nvPr/>
        </p:nvCxnSpPr>
        <p:spPr>
          <a:xfrm flipH="1">
            <a:off x="6305664" y="123417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7240359" y="1231855"/>
            <a:ext cx="24156" cy="585789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6025436" y="1373180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sp>
        <p:nvSpPr>
          <p:cNvPr id="60" name="矩形 59"/>
          <p:cNvSpPr/>
          <p:nvPr/>
        </p:nvSpPr>
        <p:spPr>
          <a:xfrm>
            <a:off x="6109927" y="1751646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1" name="矩形 60"/>
          <p:cNvSpPr/>
          <p:nvPr/>
        </p:nvSpPr>
        <p:spPr>
          <a:xfrm>
            <a:off x="7079152" y="17647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sp>
        <p:nvSpPr>
          <p:cNvPr id="62" name="左大括号 61"/>
          <p:cNvSpPr/>
          <p:nvPr/>
        </p:nvSpPr>
        <p:spPr>
          <a:xfrm rot="5400000">
            <a:off x="5081104" y="437025"/>
            <a:ext cx="168322" cy="128320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632554" y="564723"/>
            <a:ext cx="1171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</a:t>
            </a:r>
            <a:r>
              <a:rPr lang="en-US" altLang="zh-CN" sz="1400" baseline="-25000" dirty="0"/>
              <a:t>5</a:t>
            </a:r>
            <a:r>
              <a:rPr lang="en-US" altLang="zh-CN" dirty="0" smtClean="0"/>
              <a:t>-e</a:t>
            </a:r>
            <a:r>
              <a:rPr lang="en-US" altLang="zh-CN" sz="1400" baseline="-25000" dirty="0"/>
              <a:t>4</a:t>
            </a:r>
            <a:r>
              <a:rPr lang="en-US" altLang="zh-CN" dirty="0" smtClean="0"/>
              <a:t> &gt; p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3818869" y="3620875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①</a:t>
            </a:r>
            <a:endParaRPr lang="zh-CN" altLang="en-US" sz="1400" dirty="0"/>
          </a:p>
        </p:txBody>
      </p:sp>
      <p:sp>
        <p:nvSpPr>
          <p:cNvPr id="66" name="文本框 65"/>
          <p:cNvSpPr txBox="1"/>
          <p:nvPr/>
        </p:nvSpPr>
        <p:spPr>
          <a:xfrm>
            <a:off x="4696990" y="3419927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②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5556396" y="3614128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③</a:t>
            </a:r>
            <a:endParaRPr lang="zh-CN" altLang="en-US" sz="1400" dirty="0"/>
          </a:p>
        </p:txBody>
      </p:sp>
      <p:sp>
        <p:nvSpPr>
          <p:cNvPr id="68" name="文本框 67"/>
          <p:cNvSpPr txBox="1"/>
          <p:nvPr/>
        </p:nvSpPr>
        <p:spPr>
          <a:xfrm>
            <a:off x="5556396" y="4388116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④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3798225" y="4446453"/>
            <a:ext cx="3523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⑤</a:t>
            </a:r>
          </a:p>
        </p:txBody>
      </p:sp>
      <p:sp>
        <p:nvSpPr>
          <p:cNvPr id="70" name="文本框 69"/>
          <p:cNvSpPr txBox="1"/>
          <p:nvPr/>
        </p:nvSpPr>
        <p:spPr>
          <a:xfrm>
            <a:off x="4696165" y="4804740"/>
            <a:ext cx="3412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⑥</a:t>
            </a:r>
            <a:endParaRPr lang="zh-CN" altLang="en-US" sz="1400" dirty="0"/>
          </a:p>
        </p:txBody>
      </p:sp>
      <p:cxnSp>
        <p:nvCxnSpPr>
          <p:cNvPr id="71" name="直接箭头连接符 70"/>
          <p:cNvCxnSpPr>
            <a:stCxn id="65" idx="3"/>
            <a:endCxn id="66" idx="1"/>
          </p:cNvCxnSpPr>
          <p:nvPr/>
        </p:nvCxnSpPr>
        <p:spPr>
          <a:xfrm flipV="1">
            <a:off x="4171256" y="3573816"/>
            <a:ext cx="525734" cy="20094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66" idx="3"/>
            <a:endCxn id="67" idx="1"/>
          </p:cNvCxnSpPr>
          <p:nvPr/>
        </p:nvCxnSpPr>
        <p:spPr>
          <a:xfrm>
            <a:off x="5049377" y="3573816"/>
            <a:ext cx="507019" cy="19420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67" idx="2"/>
            <a:endCxn id="68" idx="0"/>
          </p:cNvCxnSpPr>
          <p:nvPr/>
        </p:nvCxnSpPr>
        <p:spPr>
          <a:xfrm>
            <a:off x="5732590" y="3921905"/>
            <a:ext cx="0" cy="46621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69" idx="3"/>
            <a:endCxn id="70" idx="1"/>
          </p:cNvCxnSpPr>
          <p:nvPr/>
        </p:nvCxnSpPr>
        <p:spPr>
          <a:xfrm>
            <a:off x="4150612" y="4600342"/>
            <a:ext cx="545553" cy="3582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任意多边形 103"/>
          <p:cNvSpPr/>
          <p:nvPr/>
        </p:nvSpPr>
        <p:spPr>
          <a:xfrm>
            <a:off x="4155613" y="3668211"/>
            <a:ext cx="1400783" cy="836579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8" name="直接连接符 107"/>
          <p:cNvCxnSpPr/>
          <p:nvPr/>
        </p:nvCxnSpPr>
        <p:spPr>
          <a:xfrm>
            <a:off x="4218973" y="4470401"/>
            <a:ext cx="502108" cy="333378"/>
          </a:xfrm>
          <a:prstGeom prst="lin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矩形 123"/>
          <p:cNvSpPr/>
          <p:nvPr/>
        </p:nvSpPr>
        <p:spPr>
          <a:xfrm>
            <a:off x="365008" y="6071924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s</a:t>
            </a:r>
            <a:r>
              <a:rPr lang="en-US" altLang="zh-CN" sz="1400" baseline="-25000" dirty="0"/>
              <a:t>1</a:t>
            </a:r>
            <a:endParaRPr lang="zh-CN" altLang="en-US" sz="1400" baseline="-25000" dirty="0"/>
          </a:p>
        </p:txBody>
      </p:sp>
      <p:sp>
        <p:nvSpPr>
          <p:cNvPr id="125" name="矩形 124"/>
          <p:cNvSpPr/>
          <p:nvPr/>
        </p:nvSpPr>
        <p:spPr>
          <a:xfrm>
            <a:off x="4204368" y="6069444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e</a:t>
            </a:r>
            <a:r>
              <a:rPr lang="en-US" altLang="zh-CN" sz="1400" baseline="-25000" dirty="0"/>
              <a:t>4</a:t>
            </a:r>
            <a:endParaRPr lang="zh-CN" altLang="en-US" sz="1400" baseline="-25000" dirty="0"/>
          </a:p>
        </p:txBody>
      </p:sp>
      <p:sp>
        <p:nvSpPr>
          <p:cNvPr id="126" name="矩形 125"/>
          <p:cNvSpPr/>
          <p:nvPr/>
        </p:nvSpPr>
        <p:spPr>
          <a:xfrm>
            <a:off x="5272753" y="6072758"/>
            <a:ext cx="31611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smtClean="0"/>
              <a:t>s</a:t>
            </a:r>
            <a:r>
              <a:rPr lang="en-US" altLang="zh-CN" sz="1400" baseline="-25000" dirty="0"/>
              <a:t>5</a:t>
            </a:r>
            <a:endParaRPr lang="zh-CN" altLang="en-US" sz="1400" baseline="-25000" dirty="0"/>
          </a:p>
        </p:txBody>
      </p:sp>
      <p:sp>
        <p:nvSpPr>
          <p:cNvPr id="127" name="矩形 126"/>
          <p:cNvSpPr/>
          <p:nvPr/>
        </p:nvSpPr>
        <p:spPr>
          <a:xfrm>
            <a:off x="7140770" y="6054347"/>
            <a:ext cx="3353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/>
              <a:t>e</a:t>
            </a:r>
            <a:r>
              <a:rPr lang="en-US" altLang="zh-CN" sz="1400" baseline="-25000" dirty="0"/>
              <a:t>6</a:t>
            </a:r>
            <a:endParaRPr lang="zh-CN" altLang="en-US" sz="1400" baseline="-25000" dirty="0"/>
          </a:p>
        </p:txBody>
      </p:sp>
      <p:cxnSp>
        <p:nvCxnSpPr>
          <p:cNvPr id="128" name="直接箭头连接符 127"/>
          <p:cNvCxnSpPr/>
          <p:nvPr/>
        </p:nvCxnSpPr>
        <p:spPr>
          <a:xfrm>
            <a:off x="4903984" y="2706626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/>
          <p:nvPr/>
        </p:nvCxnSpPr>
        <p:spPr>
          <a:xfrm>
            <a:off x="4889785" y="5112517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矩形 135"/>
          <p:cNvSpPr/>
          <p:nvPr/>
        </p:nvSpPr>
        <p:spPr>
          <a:xfrm>
            <a:off x="513463" y="595804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5407117" y="5954911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027904" y="5838903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Candidate TE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888969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971976"/>
              </p:ext>
            </p:extLst>
          </p:nvPr>
        </p:nvGraphicFramePr>
        <p:xfrm>
          <a:off x="332867" y="847932"/>
          <a:ext cx="11441318" cy="574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0.592076834386569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0.999940669422015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0.990091030482358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0.995967041725478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0.00403295827452166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0.742660857282976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加上至少有两个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覆盖拷贝的限制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0.648001921975547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0.997918946382423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0.989598638483603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0.883509030852484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0.116490969147516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0.747647999536636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Non-LTR(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longest_repeats.fa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上，提取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覆盖的拷贝</a:t>
                      </a:r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0.777061189055105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0.999793104470935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0.994738505277248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0.988663710414061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0.0113362895859392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0.870183343533235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（改成用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比对到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reference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上）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0.730171348794462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0.987882323851507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0.981913512351773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0.58825503137859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0.41174496862141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0.651575205345111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 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0657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6583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717337"/>
              </p:ext>
            </p:extLst>
          </p:nvPr>
        </p:nvGraphicFramePr>
        <p:xfrm>
          <a:off x="332867" y="847932"/>
          <a:ext cx="11441318" cy="5190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0.485223181734363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0.999954452632008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0.987002014139405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0.996376684940293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0.00362331505970714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0.652625686795947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HiTE-Non-LTR(query:0.95, subject: 0.8)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0.95)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HiTE-Non-LTR(query:0.8, subject: 0.8)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97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860034"/>
              </p:ext>
            </p:extLst>
          </p:nvPr>
        </p:nvGraphicFramePr>
        <p:xfrm>
          <a:off x="394003" y="0"/>
          <a:ext cx="11367482" cy="74522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5543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055543">
                  <a:extLst>
                    <a:ext uri="{9D8B030D-6E8A-4147-A177-3AD203B41FA5}">
                      <a16:colId xmlns:a16="http://schemas.microsoft.com/office/drawing/2014/main" val="1929799386"/>
                    </a:ext>
                  </a:extLst>
                </a:gridCol>
                <a:gridCol w="136682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878789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78114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888553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32325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68350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10438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4208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781145">
                  <a:extLst>
                    <a:ext uri="{9D8B030D-6E8A-4147-A177-3AD203B41FA5}">
                      <a16:colId xmlns:a16="http://schemas.microsoft.com/office/drawing/2014/main" val="1545275750"/>
                    </a:ext>
                  </a:extLst>
                </a:gridCol>
              </a:tblGrid>
              <a:tr h="911497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546550">
                <a:tc rowSpan="11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TE class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Not_found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449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0.827403642955254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0.698888875616486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0.725246991308322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0.414858078642941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0.585141921357059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0.552629256155429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5630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0.852279875415961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0.770604052313265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0.787239179542796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0.48724497262909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0.51275502737091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0.620024458934721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91531537"/>
                  </a:ext>
                </a:extLst>
              </a:tr>
              <a:tr h="561619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TIR-improved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0.860705140249862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0.959136588639904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0.93912877005857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0.843105005155433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0.156894994844567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0.851814169160319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56161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rowSpan="4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EAHelitron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0.266580218608543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0.998301528783647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0.913535355899223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0.953627487946346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0.0463725120536538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0.416680246882898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08375767"/>
                  </a:ext>
                </a:extLst>
              </a:tr>
              <a:tr h="56161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EDTA-HelitronScanner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0.893016017661535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0.625869106999249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0.650936762115072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0.198183247209255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0.801816752790745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0.324378543658563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68203780"/>
                  </a:ext>
                </a:extLst>
              </a:tr>
              <a:tr h="561619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Helitron-before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0.718837343644491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0.889149471217651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0.872285806456433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0.416112888889769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0.583887111110231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0.527102378820347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1727912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05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Helitron-improved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0.703986021300584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0.970326803539892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0.943816292314848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0.723946772951868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0.276053227048132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0.713826883695311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247696602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rowSpan="3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0.967564252808985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0.860053663416106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0.885993794538327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0.687368823474946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0.312631176525054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0.80374670326019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485508358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0.941947041095734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0.826862968523585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0.854802697902584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0.635607462675867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0.364392537324133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0.75903376692788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75116105"/>
                  </a:ext>
                </a:extLst>
              </a:tr>
              <a:tr h="4179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525" marR="9525" marT="9525" marB="0" anchor="ctr" anchorCtr="1"/>
                </a:tc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0.960371795914047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0.945559596818604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0.949142064276099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0.849118095983771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0.150881904016229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0.901324814727509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32167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801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4878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0235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的果蝇物种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26991"/>
              </p:ext>
            </p:extLst>
          </p:nvPr>
        </p:nvGraphicFramePr>
        <p:xfrm>
          <a:off x="332867" y="847932"/>
          <a:ext cx="11441318" cy="53545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Helitron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Non-LTR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unknown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Total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30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810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027783"/>
              </p:ext>
            </p:extLst>
          </p:nvPr>
        </p:nvGraphicFramePr>
        <p:xfrm>
          <a:off x="332867" y="847932"/>
          <a:ext cx="11441318" cy="5506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LTR_finder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0.962568381874896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0.799057341545658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0.81908611285069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0.400722369641851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0.599277630358149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0.565870020753958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LTR_harvest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0.985346290479539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0.789877441657891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0.813560757308681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0.392653050982372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0.607346949017628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0.56153760831336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LTR_retriever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0.831387484186457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0.975226669400892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0.955937746992821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0.838640845728612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0.161359154271388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0.834998413352391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LTR</a:t>
                      </a:r>
                      <a:r>
                        <a:rPr lang="zh-CN" alt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2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7240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014887"/>
              </p:ext>
            </p:extLst>
          </p:nvPr>
        </p:nvGraphicFramePr>
        <p:xfrm>
          <a:off x="332867" y="847932"/>
          <a:ext cx="11441318" cy="5556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0.860818679472241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0.956471003674444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0.954977849776083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0.238732802038861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0.761267197961139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0.373799060532165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HiTE-TIR(flanking align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设置</a:t>
                      </a:r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complete_false_num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&gt;=1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过滤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0.841528953457265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0.957551147648552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0.955720094836826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0.241209096593151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0.758790903406849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0.374946532286282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2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non-LTR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果蝇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628841"/>
              </p:ext>
            </p:extLst>
          </p:nvPr>
        </p:nvGraphicFramePr>
        <p:xfrm>
          <a:off x="332867" y="847932"/>
          <a:ext cx="11441318" cy="5139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0.951020338771021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0.978453659367248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0.977130346178345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0.691074902842567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0.308925097157433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0.800472800312936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HiTE-non-LTR(0.95)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0.939676772422861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0.978592243493662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0.976703165558835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0.691307800758198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0.308692199241802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0.796581272010714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37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Other_TE.lib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090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806958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39485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测试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HiTE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的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TIR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模块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en-US" altLang="zh-CN" sz="2400" b="1" dirty="0" err="1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Drerio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5726154"/>
              </p:ext>
            </p:extLst>
          </p:nvPr>
        </p:nvGraphicFramePr>
        <p:xfrm>
          <a:off x="332867" y="847932"/>
          <a:ext cx="11441318" cy="6910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4535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1254535">
                  <a:extLst>
                    <a:ext uri="{9D8B030D-6E8A-4147-A177-3AD203B41FA5}">
                      <a16:colId xmlns:a16="http://schemas.microsoft.com/office/drawing/2014/main" val="92555017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910243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920357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758537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0796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839446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768650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809104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  <a:gridCol w="1569393">
                  <a:extLst>
                    <a:ext uri="{9D8B030D-6E8A-4147-A177-3AD203B41FA5}">
                      <a16:colId xmlns:a16="http://schemas.microsoft.com/office/drawing/2014/main" val="3441469361"/>
                    </a:ext>
                  </a:extLst>
                </a:gridCol>
              </a:tblGrid>
              <a:tr h="96463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Repbase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序列数量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350488">
                <a:tc rowSpan="9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dirty="0" smtClean="0"/>
                        <a:t>TE class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60226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0.859458984140853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0.892594703059536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0.876453681298202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0.8837217480525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0.1162782519475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0.871421513349007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988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710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HiTE-TIR-clean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0.858462318529169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0.894779964081525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0.877086946687214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0.885722532312701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0.114277467687299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0.871879397754984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523436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0.91098238456638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0.710556792713739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0.736096276436137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0.314892412020415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0.685107587979585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0.468010992938146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880</a:t>
                      </a:r>
                      <a:endParaRPr lang="zh-CN" altLang="en-US" sz="1100" b="1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Other_lib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-non-LTR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0.990541291080307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0.857571000667881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0.867691185199937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0.364236064952167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0.635763935047833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0.532620154048518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0.87598098429225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0.888428212826394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0.887460082958422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0.398374954291573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0.601625045708427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0.547678829771088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1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349</a:t>
                      </a: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0662356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0.704773925811118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0.933293418039693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0.914856648574892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0.481113762402008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0.518886237597992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0.571852526103437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4441838"/>
                  </a:ext>
                </a:extLst>
              </a:tr>
              <a:tr h="37949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HiTE-non-LTR</a:t>
                      </a:r>
                      <a:endParaRPr lang="zh-CN" altLang="en-US" sz="1100" b="0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0.67402791515026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0.937566600516755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0.916157206445355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0.48838436600953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0.51161563399047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0.566381999482908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1100" b="1" kern="1200" baseline="0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473522898"/>
                  </a:ext>
                </a:extLst>
              </a:tr>
              <a:tr h="34546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EDTA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中的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TIR</a:t>
                      </a:r>
                      <a:r>
                        <a:rPr lang="zh-CN" alt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结果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85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矩形 135"/>
          <p:cNvSpPr/>
          <p:nvPr/>
        </p:nvSpPr>
        <p:spPr>
          <a:xfrm>
            <a:off x="1304038" y="629926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矩形 136"/>
          <p:cNvSpPr/>
          <p:nvPr/>
        </p:nvSpPr>
        <p:spPr>
          <a:xfrm>
            <a:off x="6025315" y="626795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0575808" y="330984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过滤假阳性</a:t>
            </a:r>
            <a:endParaRPr lang="en-US" altLang="zh-CN" dirty="0"/>
          </a:p>
        </p:txBody>
      </p:sp>
      <p:sp>
        <p:nvSpPr>
          <p:cNvPr id="72" name="文本框 71"/>
          <p:cNvSpPr txBox="1"/>
          <p:nvPr/>
        </p:nvSpPr>
        <p:spPr>
          <a:xfrm>
            <a:off x="5925084" y="1677381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TRF</a:t>
            </a:r>
            <a:r>
              <a:rPr lang="zh-CN" altLang="en-US" dirty="0" smtClean="0"/>
              <a:t>过滤串联重复</a:t>
            </a:r>
            <a:endParaRPr lang="en-US" altLang="zh-CN" dirty="0"/>
          </a:p>
        </p:txBody>
      </p:sp>
      <p:sp>
        <p:nvSpPr>
          <p:cNvPr id="75" name="矩形 74"/>
          <p:cNvSpPr/>
          <p:nvPr/>
        </p:nvSpPr>
        <p:spPr>
          <a:xfrm>
            <a:off x="1843839" y="978309"/>
            <a:ext cx="2756735" cy="1507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矩形 75"/>
          <p:cNvSpPr/>
          <p:nvPr/>
        </p:nvSpPr>
        <p:spPr>
          <a:xfrm>
            <a:off x="2323058" y="977119"/>
            <a:ext cx="1849900" cy="1531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Tandem repeat</a:t>
            </a:r>
            <a:endParaRPr lang="zh-CN" altLang="en-US" sz="1200" dirty="0"/>
          </a:p>
        </p:txBody>
      </p:sp>
      <p:cxnSp>
        <p:nvCxnSpPr>
          <p:cNvPr id="78" name="直接箭头连接符 77"/>
          <p:cNvCxnSpPr/>
          <p:nvPr/>
        </p:nvCxnSpPr>
        <p:spPr>
          <a:xfrm>
            <a:off x="5613685" y="159903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1300028" y="2525401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 83"/>
          <p:cNvSpPr/>
          <p:nvPr/>
        </p:nvSpPr>
        <p:spPr>
          <a:xfrm>
            <a:off x="6021305" y="97711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025315" y="2517209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/>
          <p:cNvSpPr/>
          <p:nvPr/>
        </p:nvSpPr>
        <p:spPr>
          <a:xfrm>
            <a:off x="6021305" y="2867533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5925084" y="3572856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过滤冗余序列</a:t>
            </a:r>
            <a:endParaRPr lang="en-US" altLang="zh-CN" dirty="0"/>
          </a:p>
        </p:txBody>
      </p:sp>
      <p:cxnSp>
        <p:nvCxnSpPr>
          <p:cNvPr id="88" name="直接箭头连接符 87"/>
          <p:cNvCxnSpPr/>
          <p:nvPr/>
        </p:nvCxnSpPr>
        <p:spPr>
          <a:xfrm>
            <a:off x="5613685" y="3494513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1300028" y="4670932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025315" y="4662740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75330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1686291" y="3904615"/>
            <a:ext cx="3916680" cy="2953385"/>
          </a:xfrm>
          <a:prstGeom prst="rect">
            <a:avLst/>
          </a:prstGeom>
        </p:spPr>
      </p:pic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841223071"/>
              </p:ext>
            </p:extLst>
          </p:nvPr>
        </p:nvGraphicFramePr>
        <p:xfrm>
          <a:off x="246578" y="500868"/>
          <a:ext cx="4156641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图表 9"/>
          <p:cNvGraphicFramePr/>
          <p:nvPr>
            <p:extLst>
              <p:ext uri="{D42A27DB-BD31-4B8C-83A1-F6EECF244321}">
                <p14:modId xmlns:p14="http://schemas.microsoft.com/office/powerpoint/2010/main" val="2494367201"/>
              </p:ext>
            </p:extLst>
          </p:nvPr>
        </p:nvGraphicFramePr>
        <p:xfrm>
          <a:off x="4403218" y="500868"/>
          <a:ext cx="3375807" cy="31634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89051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1745768" y="4509820"/>
            <a:ext cx="4195099" cy="1795523"/>
            <a:chOff x="1430083" y="1850568"/>
            <a:chExt cx="4195099" cy="1795523"/>
          </a:xfrm>
        </p:grpSpPr>
        <p:sp>
          <p:nvSpPr>
            <p:cNvPr id="7" name="椭圆 6"/>
            <p:cNvSpPr/>
            <p:nvPr/>
          </p:nvSpPr>
          <p:spPr>
            <a:xfrm>
              <a:off x="3084286" y="1850568"/>
              <a:ext cx="566057" cy="529771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1956253" y="2300282"/>
              <a:ext cx="2920454" cy="1168632"/>
              <a:chOff x="1956253" y="2300282"/>
              <a:chExt cx="2920454" cy="1168632"/>
            </a:xfrm>
          </p:grpSpPr>
          <p:cxnSp>
            <p:nvCxnSpPr>
              <p:cNvPr id="4" name="直接连接符 3"/>
              <p:cNvCxnSpPr>
                <a:endCxn id="47" idx="1"/>
              </p:cNvCxnSpPr>
              <p:nvPr/>
            </p:nvCxnSpPr>
            <p:spPr>
              <a:xfrm>
                <a:off x="3586388" y="3456659"/>
                <a:ext cx="1290319" cy="4766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直接连接符 10"/>
              <p:cNvCxnSpPr/>
              <p:nvPr/>
            </p:nvCxnSpPr>
            <p:spPr>
              <a:xfrm>
                <a:off x="3586389" y="2300282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3443288" y="24547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直接连接符 23"/>
              <p:cNvCxnSpPr/>
              <p:nvPr/>
            </p:nvCxnSpPr>
            <p:spPr>
              <a:xfrm>
                <a:off x="3443288" y="2616652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5" name="直接连接符 24"/>
              <p:cNvCxnSpPr/>
              <p:nvPr/>
            </p:nvCxnSpPr>
            <p:spPr>
              <a:xfrm>
                <a:off x="3443288" y="275952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直接连接符 25"/>
              <p:cNvCxnSpPr/>
              <p:nvPr/>
            </p:nvCxnSpPr>
            <p:spPr>
              <a:xfrm>
                <a:off x="3443288" y="2907163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直接连接符 26"/>
              <p:cNvCxnSpPr/>
              <p:nvPr/>
            </p:nvCxnSpPr>
            <p:spPr>
              <a:xfrm>
                <a:off x="3443287" y="30452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>
                <a:off x="3443287" y="3197676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>
                <a:off x="3443287" y="3350077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" name="直接连接符 2"/>
              <p:cNvCxnSpPr>
                <a:stCxn id="48" idx="3"/>
              </p:cNvCxnSpPr>
              <p:nvPr/>
            </p:nvCxnSpPr>
            <p:spPr>
              <a:xfrm>
                <a:off x="1956253" y="3461425"/>
                <a:ext cx="1193345" cy="272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3149599" y="2307771"/>
                <a:ext cx="0" cy="1161143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直接连接符 30"/>
              <p:cNvCxnSpPr/>
              <p:nvPr/>
            </p:nvCxnSpPr>
            <p:spPr>
              <a:xfrm>
                <a:off x="3149599" y="24574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2" name="直接连接符 31"/>
              <p:cNvCxnSpPr/>
              <p:nvPr/>
            </p:nvCxnSpPr>
            <p:spPr>
              <a:xfrm>
                <a:off x="3149599" y="2619374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>
                <a:off x="3149599" y="276224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>
                <a:off x="3149599" y="2909885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>
                <a:off x="3149598" y="30479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直接连接符 35"/>
              <p:cNvCxnSpPr/>
              <p:nvPr/>
            </p:nvCxnSpPr>
            <p:spPr>
              <a:xfrm>
                <a:off x="3149598" y="3200398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直接连接符 36"/>
              <p:cNvCxnSpPr/>
              <p:nvPr/>
            </p:nvCxnSpPr>
            <p:spPr>
              <a:xfrm>
                <a:off x="3149598" y="3352799"/>
                <a:ext cx="143101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7" name="文本框 46"/>
            <p:cNvSpPr txBox="1"/>
            <p:nvPr/>
          </p:nvSpPr>
          <p:spPr>
            <a:xfrm>
              <a:off x="4876707" y="3276759"/>
              <a:ext cx="7484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>
                  <a:solidFill>
                    <a:srgbClr val="FF0000"/>
                  </a:solidFill>
                </a:rPr>
                <a:t>C</a:t>
              </a:r>
              <a:r>
                <a:rPr lang="en-US" altLang="zh-CN" dirty="0" err="1" smtClean="0">
                  <a:solidFill>
                    <a:schemeClr val="accent6">
                      <a:lumMod val="50000"/>
                    </a:schemeClr>
                  </a:solidFill>
                </a:rPr>
                <a:t>T</a:t>
              </a:r>
              <a:r>
                <a:rPr lang="en-US" altLang="zh-CN" dirty="0" err="1" smtClean="0">
                  <a:solidFill>
                    <a:srgbClr val="FF9900"/>
                  </a:solidFill>
                </a:rPr>
                <a:t>RR</a:t>
              </a:r>
              <a:r>
                <a:rPr lang="en-US" altLang="zh-CN" dirty="0" err="1" smtClean="0"/>
                <a:t>t</a:t>
              </a:r>
              <a:endParaRPr lang="zh-CN" altLang="en-US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1430083" y="3276759"/>
              <a:ext cx="5261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a</a:t>
              </a:r>
              <a:r>
                <a:rPr lang="en-US" altLang="zh-CN" dirty="0" err="1" smtClean="0">
                  <a:solidFill>
                    <a:srgbClr val="00B050"/>
                  </a:solidFill>
                </a:rPr>
                <a:t>T</a:t>
              </a:r>
              <a:r>
                <a:rPr lang="en-US" altLang="zh-CN" dirty="0" err="1" smtClean="0">
                  <a:solidFill>
                    <a:schemeClr val="accent2">
                      <a:lumMod val="50000"/>
                    </a:schemeClr>
                  </a:solidFill>
                </a:rPr>
                <a:t>C</a:t>
              </a:r>
              <a:endParaRPr lang="zh-CN" altLang="en-US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</p:grpSp>
      <p:sp>
        <p:nvSpPr>
          <p:cNvPr id="54" name="文本框 53"/>
          <p:cNvSpPr txBox="1"/>
          <p:nvPr/>
        </p:nvSpPr>
        <p:spPr>
          <a:xfrm>
            <a:off x="7921520" y="5222916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Hairpin Structures</a:t>
            </a:r>
            <a:endParaRPr lang="zh-CN" altLang="en-US" dirty="0"/>
          </a:p>
        </p:txBody>
      </p:sp>
      <p:cxnSp>
        <p:nvCxnSpPr>
          <p:cNvPr id="56" name="直接连接符 55"/>
          <p:cNvCxnSpPr>
            <a:stCxn id="59" idx="3"/>
            <a:endCxn id="60" idx="1"/>
          </p:cNvCxnSpPr>
          <p:nvPr/>
        </p:nvCxnSpPr>
        <p:spPr>
          <a:xfrm>
            <a:off x="2623964" y="1122644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五边形 58"/>
          <p:cNvSpPr/>
          <p:nvPr/>
        </p:nvSpPr>
        <p:spPr>
          <a:xfrm>
            <a:off x="1885467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五边形 59"/>
          <p:cNvSpPr/>
          <p:nvPr/>
        </p:nvSpPr>
        <p:spPr>
          <a:xfrm>
            <a:off x="4695434" y="1001486"/>
            <a:ext cx="738497" cy="242316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7921520" y="874470"/>
            <a:ext cx="28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Long </a:t>
            </a:r>
            <a:r>
              <a:rPr lang="en-US" altLang="zh-CN" dirty="0"/>
              <a:t>T</a:t>
            </a:r>
            <a:r>
              <a:rPr lang="en-US" altLang="zh-CN" dirty="0" smtClean="0"/>
              <a:t>erminal Repeats (LTR)</a:t>
            </a:r>
            <a:endParaRPr lang="zh-CN" altLang="en-US" dirty="0"/>
          </a:p>
        </p:txBody>
      </p:sp>
      <p:cxnSp>
        <p:nvCxnSpPr>
          <p:cNvPr id="64" name="直接连接符 63"/>
          <p:cNvCxnSpPr>
            <a:stCxn id="65" idx="3"/>
            <a:endCxn id="66" idx="3"/>
          </p:cNvCxnSpPr>
          <p:nvPr/>
        </p:nvCxnSpPr>
        <p:spPr>
          <a:xfrm>
            <a:off x="2623964" y="2349580"/>
            <a:ext cx="2071470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5" name="五边形 64"/>
          <p:cNvSpPr/>
          <p:nvPr/>
        </p:nvSpPr>
        <p:spPr>
          <a:xfrm>
            <a:off x="1885467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五边形 65"/>
          <p:cNvSpPr/>
          <p:nvPr/>
        </p:nvSpPr>
        <p:spPr>
          <a:xfrm rot="10800000">
            <a:off x="4695434" y="2228422"/>
            <a:ext cx="738497" cy="242316"/>
          </a:xfrm>
          <a:prstGeom prst="homePlat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文本框 68"/>
          <p:cNvSpPr txBox="1"/>
          <p:nvPr/>
        </p:nvSpPr>
        <p:spPr>
          <a:xfrm>
            <a:off x="7921520" y="2164914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Terminal Inverted Repeats (LTR)</a:t>
            </a:r>
            <a:endParaRPr lang="zh-CN" altLang="en-US" dirty="0"/>
          </a:p>
        </p:txBody>
      </p:sp>
      <p:cxnSp>
        <p:nvCxnSpPr>
          <p:cNvPr id="70" name="直接连接符 69"/>
          <p:cNvCxnSpPr>
            <a:stCxn id="74" idx="0"/>
            <a:endCxn id="77" idx="3"/>
          </p:cNvCxnSpPr>
          <p:nvPr/>
        </p:nvCxnSpPr>
        <p:spPr>
          <a:xfrm>
            <a:off x="1930434" y="3750459"/>
            <a:ext cx="350349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文本框 72"/>
          <p:cNvSpPr txBox="1"/>
          <p:nvPr/>
        </p:nvSpPr>
        <p:spPr>
          <a:xfrm>
            <a:off x="7921520" y="3520596"/>
            <a:ext cx="3267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Target Site Duplications (TSD)</a:t>
            </a:r>
            <a:endParaRPr lang="zh-CN" altLang="en-US" dirty="0"/>
          </a:p>
        </p:txBody>
      </p:sp>
      <p:sp>
        <p:nvSpPr>
          <p:cNvPr id="74" name="等腰三角形 73"/>
          <p:cNvSpPr/>
          <p:nvPr/>
        </p:nvSpPr>
        <p:spPr>
          <a:xfrm rot="5400000">
            <a:off x="1498118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等腰三角形 76"/>
          <p:cNvSpPr/>
          <p:nvPr/>
        </p:nvSpPr>
        <p:spPr>
          <a:xfrm rot="5400000">
            <a:off x="5370947" y="3565793"/>
            <a:ext cx="495300" cy="369332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48594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268234"/>
              </p:ext>
            </p:extLst>
          </p:nvPr>
        </p:nvGraphicFramePr>
        <p:xfrm>
          <a:off x="582070" y="1151524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10855" y="7139435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结论：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从小到大，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先增加后降低，</a:t>
            </a:r>
            <a:r>
              <a:rPr lang="en-US" altLang="zh-CN" sz="1400" dirty="0" smtClean="0"/>
              <a:t>specificity, precision</a:t>
            </a:r>
            <a:r>
              <a:rPr lang="zh-CN" altLang="en-US" sz="1400" dirty="0" smtClean="0"/>
              <a:t>持续升高，说明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越大，识别的重复区越有可能是真实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。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取得非常小时，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反而会下降，因为太小的</a:t>
            </a:r>
            <a:r>
              <a:rPr lang="en-US" altLang="zh-CN" sz="1400" dirty="0" smtClean="0"/>
              <a:t>k_num</a:t>
            </a:r>
            <a:r>
              <a:rPr lang="zh-CN" altLang="en-US" sz="1400" dirty="0" smtClean="0"/>
              <a:t>对识别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并没有帮助反而容易造成误判。</a:t>
            </a:r>
            <a:r>
              <a:rPr lang="en-US" altLang="zh-CN" sz="1400" dirty="0" smtClean="0"/>
              <a:t>k</a:t>
            </a:r>
            <a:r>
              <a:rPr lang="en-US" altLang="zh-CN" sz="1400" dirty="0" smtClean="0"/>
              <a:t>_num=31</a:t>
            </a:r>
            <a:r>
              <a:rPr lang="zh-CN" altLang="en-US" sz="1400" dirty="0" smtClean="0"/>
              <a:t>时</a:t>
            </a:r>
            <a:r>
              <a:rPr lang="en-US" altLang="zh-CN" sz="1400" dirty="0" smtClean="0"/>
              <a:t>,F1</a:t>
            </a:r>
            <a:r>
              <a:rPr lang="zh-CN" altLang="en-US" sz="1400" dirty="0" smtClean="0"/>
              <a:t>最高。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 smtClean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F1, perfect</a:t>
            </a:r>
            <a:r>
              <a:rPr lang="zh-CN" altLang="en-US" sz="1400" dirty="0" smtClean="0"/>
              <a:t>折线图。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1628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61364899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13529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510174"/>
              </p:ext>
            </p:extLst>
          </p:nvPr>
        </p:nvGraphicFramePr>
        <p:xfrm>
          <a:off x="582070" y="772426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0.170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62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0.124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0.578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0.704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0.566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0.092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0.697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8623" y="7258705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</a:t>
            </a:r>
            <a:r>
              <a:rPr lang="zh-CN" altLang="en-US" sz="1400" dirty="0" smtClean="0"/>
              <a:t>：</a:t>
            </a:r>
            <a:r>
              <a:rPr lang="en-US" altLang="zh-CN" sz="1400" dirty="0" smtClean="0"/>
              <a:t>freq_threshold</a:t>
            </a:r>
            <a:r>
              <a:rPr lang="zh-CN" altLang="en-US" sz="1400" dirty="0" smtClean="0"/>
              <a:t>升高，各项指标都明显下降。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 smtClean="0"/>
              <a:t> </a:t>
            </a:r>
            <a:r>
              <a:rPr lang="zh-CN" altLang="en-US" sz="1400" dirty="0"/>
              <a:t>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869765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106689131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304808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649686"/>
              </p:ext>
            </p:extLst>
          </p:nvPr>
        </p:nvGraphicFramePr>
        <p:xfrm>
          <a:off x="582070" y="1049829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8713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89865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17.5(1/6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35(2/6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0.774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0.226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52.5(3/6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70(4/6)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0.859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87.5(5/6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0.843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0.753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478623" y="7232201"/>
            <a:ext cx="110963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</a:t>
            </a:r>
            <a:r>
              <a:rPr lang="zh-CN" altLang="en-US" sz="1400" dirty="0" smtClean="0"/>
              <a:t>：将基因组进行切片，低拷贝且分散的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很可能会丢失，会明显降低结果的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，切的越小，丢失的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会越多。</a:t>
            </a:r>
            <a:endParaRPr lang="en-US" altLang="zh-CN" sz="1400" dirty="0" smtClean="0"/>
          </a:p>
          <a:p>
            <a:endParaRPr lang="en-US" altLang="zh-CN" sz="1400" dirty="0" smtClean="0"/>
          </a:p>
          <a:p>
            <a:r>
              <a:rPr lang="zh-CN" altLang="en-US" sz="1400" dirty="0" smtClean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82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238207219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6581219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圆角矩形 1766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rgbClr val="157E9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1400" dirty="0"/>
              <a:t>4</a:t>
            </a:r>
          </a:p>
        </p:txBody>
      </p:sp>
      <p:sp>
        <p:nvSpPr>
          <p:cNvPr id="1771" name="矩形 1770"/>
          <p:cNvSpPr/>
          <p:nvPr/>
        </p:nvSpPr>
        <p:spPr>
          <a:xfrm>
            <a:off x="582070" y="275480"/>
            <a:ext cx="4427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参数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影响</a:t>
            </a:r>
            <a:r>
              <a:rPr lang="en-US" altLang="zh-CN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(</a:t>
            </a:r>
            <a:r>
              <a:rPr lang="zh-CN" altLang="en-US" sz="24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最新基于</a:t>
            </a:r>
            <a:r>
              <a:rPr lang="en-US" altLang="zh-CN" sz="2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C. briggsae)</a:t>
            </a:r>
            <a:endParaRPr lang="zh-CN" altLang="en-US" sz="24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669608"/>
              </p:ext>
            </p:extLst>
          </p:nvPr>
        </p:nvGraphicFramePr>
        <p:xfrm>
          <a:off x="582070" y="1162468"/>
          <a:ext cx="11314270" cy="511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421">
                  <a:extLst>
                    <a:ext uri="{9D8B030D-6E8A-4147-A177-3AD203B41FA5}">
                      <a16:colId xmlns:a16="http://schemas.microsoft.com/office/drawing/2014/main" val="3722287256"/>
                    </a:ext>
                  </a:extLst>
                </a:gridCol>
                <a:gridCol w="803057">
                  <a:extLst>
                    <a:ext uri="{9D8B030D-6E8A-4147-A177-3AD203B41FA5}">
                      <a16:colId xmlns:a16="http://schemas.microsoft.com/office/drawing/2014/main" val="3236970687"/>
                    </a:ext>
                  </a:extLst>
                </a:gridCol>
                <a:gridCol w="965026">
                  <a:extLst>
                    <a:ext uri="{9D8B030D-6E8A-4147-A177-3AD203B41FA5}">
                      <a16:colId xmlns:a16="http://schemas.microsoft.com/office/drawing/2014/main" val="3959871112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516799934"/>
                    </a:ext>
                  </a:extLst>
                </a:gridCol>
                <a:gridCol w="1095707">
                  <a:extLst>
                    <a:ext uri="{9D8B030D-6E8A-4147-A177-3AD203B41FA5}">
                      <a16:colId xmlns:a16="http://schemas.microsoft.com/office/drawing/2014/main" val="3611519873"/>
                    </a:ext>
                  </a:extLst>
                </a:gridCol>
                <a:gridCol w="784084">
                  <a:extLst>
                    <a:ext uri="{9D8B030D-6E8A-4147-A177-3AD203B41FA5}">
                      <a16:colId xmlns:a16="http://schemas.microsoft.com/office/drawing/2014/main" val="2618710448"/>
                    </a:ext>
                  </a:extLst>
                </a:gridCol>
                <a:gridCol w="794136">
                  <a:extLst>
                    <a:ext uri="{9D8B030D-6E8A-4147-A177-3AD203B41FA5}">
                      <a16:colId xmlns:a16="http://schemas.microsoft.com/office/drawing/2014/main" val="2482898202"/>
                    </a:ext>
                  </a:extLst>
                </a:gridCol>
                <a:gridCol w="663456">
                  <a:extLst>
                    <a:ext uri="{9D8B030D-6E8A-4147-A177-3AD203B41FA5}">
                      <a16:colId xmlns:a16="http://schemas.microsoft.com/office/drawing/2014/main" val="3172959447"/>
                    </a:ext>
                  </a:extLst>
                </a:gridCol>
                <a:gridCol w="673508">
                  <a:extLst>
                    <a:ext uri="{9D8B030D-6E8A-4147-A177-3AD203B41FA5}">
                      <a16:colId xmlns:a16="http://schemas.microsoft.com/office/drawing/2014/main" val="2159350002"/>
                    </a:ext>
                  </a:extLst>
                </a:gridCol>
                <a:gridCol w="653403">
                  <a:extLst>
                    <a:ext uri="{9D8B030D-6E8A-4147-A177-3AD203B41FA5}">
                      <a16:colId xmlns:a16="http://schemas.microsoft.com/office/drawing/2014/main" val="1312878572"/>
                    </a:ext>
                  </a:extLst>
                </a:gridCol>
                <a:gridCol w="755747">
                  <a:extLst>
                    <a:ext uri="{9D8B030D-6E8A-4147-A177-3AD203B41FA5}">
                      <a16:colId xmlns:a16="http://schemas.microsoft.com/office/drawing/2014/main" val="1938579734"/>
                    </a:ext>
                  </a:extLst>
                </a:gridCol>
                <a:gridCol w="692831">
                  <a:extLst>
                    <a:ext uri="{9D8B030D-6E8A-4147-A177-3AD203B41FA5}">
                      <a16:colId xmlns:a16="http://schemas.microsoft.com/office/drawing/2014/main" val="1003376411"/>
                    </a:ext>
                  </a:extLst>
                </a:gridCol>
                <a:gridCol w="634399">
                  <a:extLst>
                    <a:ext uri="{9D8B030D-6E8A-4147-A177-3AD203B41FA5}">
                      <a16:colId xmlns:a16="http://schemas.microsoft.com/office/drawing/2014/main" val="1884949651"/>
                    </a:ext>
                  </a:extLst>
                </a:gridCol>
                <a:gridCol w="667788">
                  <a:extLst>
                    <a:ext uri="{9D8B030D-6E8A-4147-A177-3AD203B41FA5}">
                      <a16:colId xmlns:a16="http://schemas.microsoft.com/office/drawing/2014/main" val="451868893"/>
                    </a:ext>
                  </a:extLst>
                </a:gridCol>
              </a:tblGrid>
              <a:tr h="910884">
                <a:tc>
                  <a:txBody>
                    <a:bodyPr/>
                    <a:lstStyle/>
                    <a:p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检测工具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gridSpan="6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EDTA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altLang="zh-CN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RepeatModeler2</a:t>
                      </a:r>
                      <a:r>
                        <a:rPr lang="zh-CN" altLang="en-US" sz="1400" baseline="0" dirty="0" smtClean="0">
                          <a:latin typeface="Times New Roman" panose="02020603050405020304" pitchFamily="18" charset="0"/>
                          <a:ea typeface="+mn-ea"/>
                        </a:rPr>
                        <a:t>评价方法</a:t>
                      </a:r>
                      <a:endParaRPr lang="zh-CN" altLang="en-US" sz="14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23783"/>
                  </a:ext>
                </a:extLst>
              </a:tr>
              <a:tr h="1275237">
                <a:tc rowSpan="7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9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KRF</a:t>
                      </a:r>
                      <a:endParaRPr lang="zh-CN" altLang="en-US" sz="9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k_num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freq_threshold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chunk_size(MB)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err="1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flanking_len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(bp)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Sensitivity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Specificity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Accuracy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Precision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FDR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F1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Perfect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Good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Present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00934154"/>
                  </a:ext>
                </a:extLst>
              </a:tr>
              <a:tr h="5687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0.508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0.994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0.881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0.963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0.038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0.665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782562062"/>
                  </a:ext>
                </a:extLst>
              </a:tr>
              <a:tr h="4448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0.947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0.211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0.805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34515019"/>
                  </a:ext>
                </a:extLst>
              </a:tr>
              <a:tr h="494270">
                <a:tc vMerge="1">
                  <a:txBody>
                    <a:bodyPr/>
                    <a:lstStyle/>
                    <a:p>
                      <a:endParaRPr lang="zh-CN" altLang="en-US" sz="1200" dirty="0"/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0.828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0.917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0.233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0.796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54016722"/>
                  </a:ext>
                </a:extLst>
              </a:tr>
              <a:tr h="358346">
                <a:tc vMerge="1">
                  <a:txBody>
                    <a:bodyPr/>
                    <a:lstStyle/>
                    <a:p>
                      <a:pPr algn="l" fontAlgn="ctr"/>
                      <a:endParaRPr lang="en-US" sz="1200" b="0" i="0" u="none" strike="noStrike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0.879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0.924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0.240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063533320"/>
                  </a:ext>
                </a:extLst>
              </a:tr>
              <a:tr h="32621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0.890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0.748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9401747"/>
                  </a:ext>
                </a:extLst>
              </a:tr>
              <a:tr h="738828">
                <a:tc vMerge="1">
                  <a:txBody>
                    <a:bodyPr/>
                    <a:lstStyle/>
                    <a:p>
                      <a:endParaRPr lang="zh-CN" altLang="en-US" sz="1200" baseline="0" dirty="0"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31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2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105(6/6</a:t>
                      </a:r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0.903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0.930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0.925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0.749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0.251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0.819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89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16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baseline="0" dirty="0" smtClean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57</a:t>
                      </a:r>
                      <a:endParaRPr lang="zh-CN" altLang="en-US" sz="1100" b="0" kern="1200" baseline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585658209"/>
                  </a:ext>
                </a:extLst>
              </a:tr>
            </a:tbl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5540268" y="193680"/>
            <a:ext cx="2386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C. briggsae</a:t>
            </a:r>
            <a:r>
              <a:rPr lang="zh-CN" altLang="en-US" dirty="0" smtClean="0"/>
              <a:t>数据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91021" y="7099679"/>
            <a:ext cx="1109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结论</a:t>
            </a:r>
            <a:r>
              <a:rPr lang="zh-CN" altLang="en-US" sz="1400" dirty="0" smtClean="0"/>
              <a:t>：</a:t>
            </a:r>
            <a:r>
              <a:rPr lang="en-US" altLang="zh-CN" sz="1400" dirty="0" err="1" smtClean="0"/>
              <a:t>flanking_len</a:t>
            </a:r>
            <a:r>
              <a:rPr lang="en-US" altLang="zh-CN" sz="1400" dirty="0" smtClean="0"/>
              <a:t>=0</a:t>
            </a:r>
            <a:r>
              <a:rPr lang="zh-CN" altLang="en-US" sz="1400" dirty="0" smtClean="0"/>
              <a:t>时，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和</a:t>
            </a:r>
            <a:r>
              <a:rPr lang="en-US" altLang="zh-CN" sz="1400" dirty="0" smtClean="0"/>
              <a:t>perfect</a:t>
            </a:r>
            <a:r>
              <a:rPr lang="zh-CN" altLang="en-US" sz="1400" dirty="0" smtClean="0"/>
              <a:t>数量非常低，说明我们在</a:t>
            </a:r>
            <a:r>
              <a:rPr lang="en-US" altLang="zh-CN" sz="1400" dirty="0" smtClean="0"/>
              <a:t>FMEA</a:t>
            </a:r>
            <a:r>
              <a:rPr lang="zh-CN" altLang="en-US" sz="1400" dirty="0" smtClean="0"/>
              <a:t>算法中识别到的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绝大部分是</a:t>
            </a:r>
            <a:r>
              <a:rPr lang="zh-CN" altLang="en-US" sz="1400" dirty="0"/>
              <a:t>粗边界</a:t>
            </a:r>
            <a:r>
              <a:rPr lang="zh-CN" altLang="en-US" sz="1400" dirty="0" smtClean="0"/>
              <a:t>的，没有包含精确的边界。当</a:t>
            </a:r>
            <a:r>
              <a:rPr lang="en-US" altLang="zh-CN" sz="1400" dirty="0" err="1" smtClean="0"/>
              <a:t>flanking_len</a:t>
            </a:r>
            <a:r>
              <a:rPr lang="en-US" altLang="zh-CN" sz="1400" dirty="0" smtClean="0"/>
              <a:t>=10</a:t>
            </a:r>
            <a:r>
              <a:rPr lang="zh-CN" altLang="en-US" sz="1400" dirty="0" smtClean="0"/>
              <a:t>时，已经能包含绝大多数的</a:t>
            </a:r>
            <a:r>
              <a:rPr lang="en-US" altLang="zh-CN" sz="1400" dirty="0" smtClean="0"/>
              <a:t>TE</a:t>
            </a:r>
            <a:r>
              <a:rPr lang="zh-CN" altLang="en-US" sz="1400" dirty="0" smtClean="0"/>
              <a:t>的真实边界了，说明</a:t>
            </a:r>
            <a:r>
              <a:rPr lang="en-US" altLang="zh-CN" sz="1400" dirty="0" smtClean="0"/>
              <a:t>FMEA</a:t>
            </a:r>
            <a:r>
              <a:rPr lang="zh-CN" altLang="en-US" sz="1400" dirty="0" smtClean="0"/>
              <a:t>中的粗边界离真实边界误差并不大。</a:t>
            </a:r>
            <a:r>
              <a:rPr lang="en-US" altLang="zh-CN" sz="1400" dirty="0" err="1"/>
              <a:t>f</a:t>
            </a:r>
            <a:r>
              <a:rPr lang="en-US" altLang="zh-CN" sz="1400" dirty="0" err="1" smtClean="0"/>
              <a:t>lanking_len</a:t>
            </a:r>
            <a:r>
              <a:rPr lang="zh-CN" altLang="en-US" sz="1400" dirty="0" smtClean="0"/>
              <a:t>在</a:t>
            </a:r>
            <a:r>
              <a:rPr lang="en-US" altLang="zh-CN" sz="1400" dirty="0" smtClean="0"/>
              <a:t>40</a:t>
            </a:r>
            <a:r>
              <a:rPr lang="zh-CN" altLang="en-US" sz="1400" dirty="0" smtClean="0"/>
              <a:t>以后趋于稳定。</a:t>
            </a:r>
            <a:endParaRPr lang="en-US" altLang="zh-CN" sz="1400" dirty="0" smtClean="0"/>
          </a:p>
          <a:p>
            <a:endParaRPr lang="en-US" altLang="zh-CN" sz="1400" dirty="0"/>
          </a:p>
          <a:p>
            <a:r>
              <a:rPr lang="zh-CN" altLang="en-US" sz="1400" dirty="0"/>
              <a:t>画</a:t>
            </a:r>
            <a:r>
              <a:rPr lang="en-US" altLang="zh-CN" sz="1400" dirty="0" smtClean="0"/>
              <a:t>sensitivity</a:t>
            </a:r>
            <a:r>
              <a:rPr lang="zh-CN" altLang="en-US" sz="1400" dirty="0" smtClean="0"/>
              <a:t>、</a:t>
            </a:r>
            <a:r>
              <a:rPr lang="en-US" altLang="zh-CN" sz="1400" dirty="0" smtClean="0"/>
              <a:t>Precision</a:t>
            </a:r>
            <a:r>
              <a:rPr lang="zh-CN" altLang="en-US" sz="1400" dirty="0"/>
              <a:t> 、</a:t>
            </a:r>
            <a:r>
              <a:rPr lang="en-US" altLang="zh-CN" sz="1400" dirty="0"/>
              <a:t>F1</a:t>
            </a:r>
            <a:r>
              <a:rPr lang="en-US" altLang="zh-CN" sz="1400" dirty="0" smtClean="0"/>
              <a:t>, </a:t>
            </a:r>
            <a:r>
              <a:rPr lang="en-US" altLang="zh-CN" sz="1400" dirty="0"/>
              <a:t>perfect</a:t>
            </a:r>
            <a:r>
              <a:rPr lang="zh-CN" altLang="en-US" sz="1400" dirty="0"/>
              <a:t>折线图</a:t>
            </a:r>
            <a:r>
              <a:rPr lang="zh-CN" altLang="en-US" sz="1400" dirty="0" smtClean="0"/>
              <a:t>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70637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图表 8"/>
          <p:cNvGraphicFramePr/>
          <p:nvPr>
            <p:extLst>
              <p:ext uri="{D42A27DB-BD31-4B8C-83A1-F6EECF244321}">
                <p14:modId xmlns:p14="http://schemas.microsoft.com/office/powerpoint/2010/main" val="412630250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40794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/>
          <p:cNvSpPr txBox="1"/>
          <p:nvPr/>
        </p:nvSpPr>
        <p:spPr>
          <a:xfrm>
            <a:off x="9621565" y="510787"/>
            <a:ext cx="2155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Defined elements</a:t>
            </a:r>
            <a:endParaRPr lang="en-US" altLang="zh-CN" dirty="0"/>
          </a:p>
        </p:txBody>
      </p:sp>
      <p:sp>
        <p:nvSpPr>
          <p:cNvPr id="139" name="文本框 138"/>
          <p:cNvSpPr txBox="1"/>
          <p:nvPr/>
        </p:nvSpPr>
        <p:spPr>
          <a:xfrm>
            <a:off x="10011046" y="2116688"/>
            <a:ext cx="2155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过滤假阳性以及分类</a:t>
            </a:r>
            <a:endParaRPr lang="en-US" altLang="zh-CN" dirty="0"/>
          </a:p>
        </p:txBody>
      </p:sp>
      <p:sp>
        <p:nvSpPr>
          <p:cNvPr id="89" name="矩形 88"/>
          <p:cNvSpPr/>
          <p:nvPr/>
        </p:nvSpPr>
        <p:spPr>
          <a:xfrm>
            <a:off x="1671503" y="558398"/>
            <a:ext cx="3887941" cy="14691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6396790" y="550206"/>
            <a:ext cx="1849900" cy="15317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96790" y="1201131"/>
            <a:ext cx="30805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搜索序列的终端特征</a:t>
            </a:r>
            <a:r>
              <a:rPr lang="en-US" altLang="zh-CN" dirty="0" smtClean="0"/>
              <a:t>Terminal Repeat(LTR</a:t>
            </a:r>
            <a:r>
              <a:rPr lang="zh-CN" altLang="en-US" dirty="0" smtClean="0"/>
              <a:t>、</a:t>
            </a:r>
            <a:r>
              <a:rPr lang="en-US" altLang="zh-CN" dirty="0" smtClean="0"/>
              <a:t>TIR)</a:t>
            </a:r>
            <a:r>
              <a:rPr lang="zh-CN" altLang="en-US" dirty="0" smtClean="0"/>
              <a:t>，获得一个准确的边界</a:t>
            </a:r>
            <a:endParaRPr lang="en-US" altLang="zh-CN" dirty="0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6085391" y="112278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1749056" y="2486025"/>
            <a:ext cx="489223" cy="144985"/>
            <a:chOff x="2520677" y="3657600"/>
            <a:chExt cx="489223" cy="144985"/>
          </a:xfrm>
        </p:grpSpPr>
        <p:cxnSp>
          <p:nvCxnSpPr>
            <p:cNvPr id="22" name="直接箭头连接符 2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87846" y="2486024"/>
            <a:ext cx="489223" cy="144985"/>
            <a:chOff x="4292327" y="3657600"/>
            <a:chExt cx="489223" cy="144985"/>
          </a:xfrm>
        </p:grpSpPr>
        <p:cxnSp>
          <p:nvCxnSpPr>
            <p:cNvPr id="29" name="直接箭头连接符 2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矩形 30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2" name="矩形 31"/>
          <p:cNvSpPr/>
          <p:nvPr/>
        </p:nvSpPr>
        <p:spPr>
          <a:xfrm>
            <a:off x="2575100" y="2486024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28" idx="3"/>
            <a:endCxn id="32" idx="1"/>
          </p:cNvCxnSpPr>
          <p:nvPr/>
        </p:nvCxnSpPr>
        <p:spPr>
          <a:xfrm>
            <a:off x="2238279" y="2558518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>
            <a:stCxn id="32" idx="3"/>
            <a:endCxn id="31" idx="1"/>
          </p:cNvCxnSpPr>
          <p:nvPr/>
        </p:nvCxnSpPr>
        <p:spPr>
          <a:xfrm flipV="1">
            <a:off x="4651550" y="2558517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273330" y="2486027"/>
            <a:ext cx="489223" cy="144985"/>
            <a:chOff x="2520677" y="3657600"/>
            <a:chExt cx="489223" cy="144985"/>
          </a:xfrm>
        </p:grpSpPr>
        <p:cxnSp>
          <p:nvCxnSpPr>
            <p:cNvPr id="42" name="直接箭头连接符 41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634007" y="2486020"/>
            <a:ext cx="489223" cy="144985"/>
            <a:chOff x="4292327" y="3657600"/>
            <a:chExt cx="489223" cy="144985"/>
          </a:xfrm>
        </p:grpSpPr>
        <p:cxnSp>
          <p:nvCxnSpPr>
            <p:cNvPr id="46" name="直接箭头连接符 45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矩形 46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9" name="矩形 48"/>
          <p:cNvSpPr/>
          <p:nvPr/>
        </p:nvSpPr>
        <p:spPr>
          <a:xfrm>
            <a:off x="6899349" y="2486024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4" idx="3"/>
            <a:endCxn id="49" idx="1"/>
          </p:cNvCxnSpPr>
          <p:nvPr/>
        </p:nvCxnSpPr>
        <p:spPr>
          <a:xfrm flipV="1">
            <a:off x="6762553" y="2558518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>
            <a:stCxn id="49" idx="3"/>
            <a:endCxn id="48" idx="1"/>
          </p:cNvCxnSpPr>
          <p:nvPr/>
        </p:nvCxnSpPr>
        <p:spPr>
          <a:xfrm flipV="1">
            <a:off x="7515590" y="2558513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174905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7" name="矩形 56"/>
          <p:cNvSpPr/>
          <p:nvPr/>
        </p:nvSpPr>
        <p:spPr>
          <a:xfrm>
            <a:off x="4945986" y="2057435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6318996" y="2116688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7767072" y="2129931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2822073" y="930260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文本框 60"/>
          <p:cNvSpPr txBox="1"/>
          <p:nvPr/>
        </p:nvSpPr>
        <p:spPr>
          <a:xfrm>
            <a:off x="6396790" y="3012411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与已知</a:t>
            </a:r>
            <a:r>
              <a:rPr lang="en-US" altLang="zh-CN" dirty="0" smtClean="0"/>
              <a:t>TE</a:t>
            </a:r>
            <a:r>
              <a:rPr lang="zh-CN" altLang="en-US" dirty="0" smtClean="0"/>
              <a:t>相似性</a:t>
            </a:r>
            <a:endParaRPr lang="en-US" altLang="zh-CN" dirty="0"/>
          </a:p>
        </p:txBody>
      </p:sp>
      <p:cxnSp>
        <p:nvCxnSpPr>
          <p:cNvPr id="62" name="直接箭头连接符 61"/>
          <p:cNvCxnSpPr/>
          <p:nvPr/>
        </p:nvCxnSpPr>
        <p:spPr>
          <a:xfrm>
            <a:off x="6085391" y="2934068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圆柱形 22"/>
          <p:cNvSpPr/>
          <p:nvPr/>
        </p:nvSpPr>
        <p:spPr>
          <a:xfrm>
            <a:off x="7321740" y="3648075"/>
            <a:ext cx="887140" cy="78105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/>
              <a:t>RepeatMasker</a:t>
            </a:r>
            <a:r>
              <a:rPr lang="en-US" altLang="zh-CN" sz="1100" dirty="0" smtClean="0"/>
              <a:t> Library</a:t>
            </a:r>
            <a:endParaRPr lang="zh-CN" altLang="en-US" sz="1100" dirty="0"/>
          </a:p>
        </p:txBody>
      </p:sp>
      <p:sp>
        <p:nvSpPr>
          <p:cNvPr id="64" name="矩形 63"/>
          <p:cNvSpPr/>
          <p:nvPr/>
        </p:nvSpPr>
        <p:spPr>
          <a:xfrm>
            <a:off x="2822073" y="395532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5" name="直接箭头连接符 64"/>
          <p:cNvCxnSpPr>
            <a:stCxn id="64" idx="3"/>
            <a:endCxn id="23" idx="2"/>
          </p:cNvCxnSpPr>
          <p:nvPr/>
        </p:nvCxnSpPr>
        <p:spPr>
          <a:xfrm>
            <a:off x="5477069" y="4031308"/>
            <a:ext cx="1844671" cy="7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/>
          <p:nvPr/>
        </p:nvCxnSpPr>
        <p:spPr>
          <a:xfrm>
            <a:off x="6152066" y="4429125"/>
            <a:ext cx="0" cy="57052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5667176" y="3623983"/>
            <a:ext cx="3080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高度相似性</a:t>
            </a:r>
            <a:endParaRPr lang="en-US" altLang="zh-CN" dirty="0"/>
          </a:p>
        </p:txBody>
      </p:sp>
      <p:grpSp>
        <p:nvGrpSpPr>
          <p:cNvPr id="70" name="组合 69"/>
          <p:cNvGrpSpPr/>
          <p:nvPr/>
        </p:nvGrpSpPr>
        <p:grpSpPr>
          <a:xfrm>
            <a:off x="1749056" y="5390120"/>
            <a:ext cx="489223" cy="144985"/>
            <a:chOff x="2520677" y="3657600"/>
            <a:chExt cx="489223" cy="144985"/>
          </a:xfrm>
        </p:grpSpPr>
        <p:cxnSp>
          <p:nvCxnSpPr>
            <p:cNvPr id="71" name="直接箭头连接符 70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 72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4987846" y="5390119"/>
            <a:ext cx="489223" cy="144985"/>
            <a:chOff x="4292327" y="3657600"/>
            <a:chExt cx="489223" cy="144985"/>
          </a:xfrm>
        </p:grpSpPr>
        <p:cxnSp>
          <p:nvCxnSpPr>
            <p:cNvPr id="79" name="直接箭头连接符 78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non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矩形 81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3" name="矩形 82"/>
          <p:cNvSpPr/>
          <p:nvPr/>
        </p:nvSpPr>
        <p:spPr>
          <a:xfrm>
            <a:off x="2575100" y="5390119"/>
            <a:ext cx="2076450" cy="1449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1" name="直接连接符 90"/>
          <p:cNvCxnSpPr>
            <a:stCxn id="74" idx="3"/>
            <a:endCxn id="83" idx="1"/>
          </p:cNvCxnSpPr>
          <p:nvPr/>
        </p:nvCxnSpPr>
        <p:spPr>
          <a:xfrm>
            <a:off x="2238279" y="5462613"/>
            <a:ext cx="33682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>
            <a:stCxn id="83" idx="3"/>
            <a:endCxn id="82" idx="1"/>
          </p:cNvCxnSpPr>
          <p:nvPr/>
        </p:nvCxnSpPr>
        <p:spPr>
          <a:xfrm flipV="1">
            <a:off x="4651550" y="5462612"/>
            <a:ext cx="336296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组合 92"/>
          <p:cNvGrpSpPr/>
          <p:nvPr/>
        </p:nvGrpSpPr>
        <p:grpSpPr>
          <a:xfrm>
            <a:off x="6273330" y="5390122"/>
            <a:ext cx="489223" cy="144985"/>
            <a:chOff x="2520677" y="3657600"/>
            <a:chExt cx="489223" cy="144985"/>
          </a:xfrm>
        </p:grpSpPr>
        <p:cxnSp>
          <p:nvCxnSpPr>
            <p:cNvPr id="94" name="直接箭头连接符 93"/>
            <p:cNvCxnSpPr/>
            <p:nvPr/>
          </p:nvCxnSpPr>
          <p:spPr>
            <a:xfrm flipV="1">
              <a:off x="280035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矩形 94"/>
            <p:cNvSpPr/>
            <p:nvPr/>
          </p:nvSpPr>
          <p:spPr>
            <a:xfrm>
              <a:off x="252067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矩形 95"/>
            <p:cNvSpPr/>
            <p:nvPr/>
          </p:nvSpPr>
          <p:spPr>
            <a:xfrm>
              <a:off x="252067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7" name="组合 96"/>
          <p:cNvGrpSpPr/>
          <p:nvPr/>
        </p:nvGrpSpPr>
        <p:grpSpPr>
          <a:xfrm>
            <a:off x="7634007" y="5390115"/>
            <a:ext cx="489223" cy="144985"/>
            <a:chOff x="4292327" y="3657600"/>
            <a:chExt cx="489223" cy="144985"/>
          </a:xfrm>
        </p:grpSpPr>
        <p:cxnSp>
          <p:nvCxnSpPr>
            <p:cNvPr id="98" name="直接箭头连接符 97"/>
            <p:cNvCxnSpPr/>
            <p:nvPr/>
          </p:nvCxnSpPr>
          <p:spPr>
            <a:xfrm flipV="1">
              <a:off x="4572000" y="3743325"/>
              <a:ext cx="209550" cy="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矩形 98"/>
            <p:cNvSpPr/>
            <p:nvPr/>
          </p:nvSpPr>
          <p:spPr>
            <a:xfrm>
              <a:off x="4292328" y="3657600"/>
              <a:ext cx="279671" cy="14498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4292327" y="3657600"/>
              <a:ext cx="489223" cy="1449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1" name="矩形 100"/>
          <p:cNvSpPr/>
          <p:nvPr/>
        </p:nvSpPr>
        <p:spPr>
          <a:xfrm>
            <a:off x="6899349" y="5390119"/>
            <a:ext cx="616241" cy="14498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2" name="直接连接符 101"/>
          <p:cNvCxnSpPr>
            <a:stCxn id="96" idx="3"/>
            <a:endCxn id="101" idx="1"/>
          </p:cNvCxnSpPr>
          <p:nvPr/>
        </p:nvCxnSpPr>
        <p:spPr>
          <a:xfrm flipV="1">
            <a:off x="6762553" y="5462613"/>
            <a:ext cx="13679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>
            <a:stCxn id="101" idx="3"/>
            <a:endCxn id="100" idx="1"/>
          </p:cNvCxnSpPr>
          <p:nvPr/>
        </p:nvCxnSpPr>
        <p:spPr>
          <a:xfrm flipV="1">
            <a:off x="7515590" y="5462608"/>
            <a:ext cx="118417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174905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5" name="矩形 104"/>
          <p:cNvSpPr/>
          <p:nvPr/>
        </p:nvSpPr>
        <p:spPr>
          <a:xfrm>
            <a:off x="4945986" y="4961530"/>
            <a:ext cx="5027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LTR</a:t>
            </a:r>
            <a:endParaRPr lang="zh-CN" altLang="en-US" dirty="0"/>
          </a:p>
        </p:txBody>
      </p:sp>
      <p:sp>
        <p:nvSpPr>
          <p:cNvPr id="106" name="矩形 105"/>
          <p:cNvSpPr/>
          <p:nvPr/>
        </p:nvSpPr>
        <p:spPr>
          <a:xfrm>
            <a:off x="6318996" y="5020783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107" name="矩形 106"/>
          <p:cNvSpPr/>
          <p:nvPr/>
        </p:nvSpPr>
        <p:spPr>
          <a:xfrm>
            <a:off x="7767072" y="5034026"/>
            <a:ext cx="4796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TIR</a:t>
            </a:r>
            <a:endParaRPr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2612522" y="6109112"/>
            <a:ext cx="2654996" cy="151972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9621565" y="5330081"/>
            <a:ext cx="1817960" cy="1004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/>
              <a:t>RepeatClassifier</a:t>
            </a:r>
            <a:r>
              <a:rPr lang="zh-CN" altLang="en-US" dirty="0" smtClean="0"/>
              <a:t>分类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903690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kDnDiag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5770812" y="3022066"/>
            <a:ext cx="30059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4400" b="1" dirty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Thank you!</a:t>
            </a:r>
          </a:p>
        </p:txBody>
      </p:sp>
      <p:sp>
        <p:nvSpPr>
          <p:cNvPr id="20" name="矩形 19"/>
          <p:cNvSpPr/>
          <p:nvPr/>
        </p:nvSpPr>
        <p:spPr>
          <a:xfrm>
            <a:off x="8199908" y="4718087"/>
            <a:ext cx="1710690" cy="3987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b="1" dirty="0" smtClean="0">
                <a:solidFill>
                  <a:srgbClr val="157E9F"/>
                </a:solidFill>
                <a:latin typeface="方正清刻本悦宋简体" panose="02000000000000000000" pitchFamily="2" charset="-122"/>
                <a:ea typeface="方正清刻本悦宋简体" panose="02000000000000000000" pitchFamily="2" charset="-122"/>
              </a:rPr>
              <a:t>报告人：胡康</a:t>
            </a:r>
            <a:endParaRPr kumimoji="1" lang="zh-CN" altLang="en-US" sz="2000" b="1" dirty="0">
              <a:solidFill>
                <a:srgbClr val="157E9F"/>
              </a:solidFill>
              <a:latin typeface="方正清刻本悦宋简体" panose="02000000000000000000" pitchFamily="2" charset="-122"/>
              <a:ea typeface="方正清刻本悦宋简体" panose="02000000000000000000" pitchFamily="2" charset="-122"/>
            </a:endParaRPr>
          </a:p>
        </p:txBody>
      </p:sp>
      <p:grpSp>
        <p:nvGrpSpPr>
          <p:cNvPr id="201" name="组合 1"/>
          <p:cNvGrpSpPr/>
          <p:nvPr/>
        </p:nvGrpSpPr>
        <p:grpSpPr bwMode="auto">
          <a:xfrm>
            <a:off x="10203209" y="-781973"/>
            <a:ext cx="2441455" cy="3223791"/>
            <a:chOff x="0" y="-1"/>
            <a:chExt cx="2175714" cy="2871210"/>
          </a:xfrm>
          <a:solidFill>
            <a:srgbClr val="157E9F"/>
          </a:solidFill>
        </p:grpSpPr>
        <p:sp>
          <p:nvSpPr>
            <p:cNvPr id="202" name="矩形 13"/>
            <p:cNvSpPr>
              <a:spLocks noChangeArrowheads="1"/>
            </p:cNvSpPr>
            <p:nvPr/>
          </p:nvSpPr>
          <p:spPr bwMode="auto">
            <a:xfrm rot="2727610">
              <a:off x="-391510" y="1232685"/>
              <a:ext cx="2871210" cy="40583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25400">
                  <a:solidFill>
                    <a:srgbClr val="395E8A"/>
                  </a:solidFill>
                  <a:bevel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endParaRPr lang="zh-CN" altLang="zh-CN" sz="1800">
                <a:solidFill>
                  <a:srgbClr val="2A2E37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203" name="TextBox 14"/>
            <p:cNvSpPr>
              <a:spLocks noChangeArrowheads="1"/>
            </p:cNvSpPr>
            <p:nvPr/>
          </p:nvSpPr>
          <p:spPr bwMode="auto">
            <a:xfrm rot="2748894">
              <a:off x="581844" y="1171720"/>
              <a:ext cx="672725" cy="3291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704020202090204" pitchFamily="34" charset="0"/>
                <a:buChar char="•"/>
                <a:defRPr sz="32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704020202090204" pitchFamily="34" charset="0"/>
                <a:buChar char="–"/>
                <a:defRPr sz="28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704020202090204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704020202090204" pitchFamily="34" charset="0"/>
                <a:buChar char="–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704020202090204" pitchFamily="34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ea typeface="宋体" panose="02010600030101010101" pitchFamily="2" charset="-122"/>
                  <a:sym typeface="Calibri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Arial" panose="020B0704020202090204" pitchFamily="34" charset="0"/>
                <a:buNone/>
              </a:pPr>
              <a:r>
                <a:rPr lang="en-US" altLang="zh-CN" sz="18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2022</a:t>
              </a:r>
              <a:endPara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204" name="直接连接符 15"/>
            <p:cNvSpPr>
              <a:spLocks noChangeShapeType="1"/>
            </p:cNvSpPr>
            <p:nvPr/>
          </p:nvSpPr>
          <p:spPr bwMode="auto">
            <a:xfrm>
              <a:off x="0" y="609418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直接连接符 16"/>
            <p:cNvSpPr>
              <a:spLocks noChangeShapeType="1"/>
            </p:cNvSpPr>
            <p:nvPr/>
          </p:nvSpPr>
          <p:spPr bwMode="auto">
            <a:xfrm>
              <a:off x="159490" y="328427"/>
              <a:ext cx="2016224" cy="2016224"/>
            </a:xfrm>
            <a:prstGeom prst="line">
              <a:avLst/>
            </a:prstGeom>
            <a:grpFill/>
            <a:ln w="9525">
              <a:solidFill>
                <a:schemeClr val="bg1"/>
              </a:solidFill>
              <a:prstDash val="dash"/>
              <a:bevel/>
            </a:ln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69" name="直接连接符 68"/>
          <p:cNvCxnSpPr/>
          <p:nvPr/>
        </p:nvCxnSpPr>
        <p:spPr>
          <a:xfrm>
            <a:off x="4725501" y="2592712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4725501" y="4084188"/>
            <a:ext cx="5185097" cy="0"/>
          </a:xfrm>
          <a:prstGeom prst="line">
            <a:avLst/>
          </a:prstGeom>
          <a:ln>
            <a:solidFill>
              <a:srgbClr val="157E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37" y="2397261"/>
            <a:ext cx="2192108" cy="2192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179319</TotalTime>
  <Words>7502</Words>
  <Application>Microsoft Office PowerPoint</Application>
  <PresentationFormat>宽屏</PresentationFormat>
  <Paragraphs>4020</Paragraphs>
  <Slides>90</Slides>
  <Notes>58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2" baseType="lpstr">
      <vt:lpstr>等线</vt:lpstr>
      <vt:lpstr>方正清刻本悦宋简体</vt:lpstr>
      <vt:lpstr>华文新魏</vt:lpstr>
      <vt:lpstr>宋体</vt:lpstr>
      <vt:lpstr>微软雅黑</vt:lpstr>
      <vt:lpstr>Arial</vt:lpstr>
      <vt:lpstr>Calibri</vt:lpstr>
      <vt:lpstr>Calibri Light</vt:lpstr>
      <vt:lpstr>Cambria Math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</dc:creator>
  <cp:lastModifiedBy>kang</cp:lastModifiedBy>
  <cp:revision>767</cp:revision>
  <dcterms:created xsi:type="dcterms:W3CDTF">2020-01-13T10:19:39Z</dcterms:created>
  <dcterms:modified xsi:type="dcterms:W3CDTF">2022-12-15T09:26:06Z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2052-1.8.2.2861</vt:lpwstr>
  </property>
</Properties>
</file>